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89" r:id="rId23"/>
    <p:sldId id="290" r:id="rId24"/>
    <p:sldId id="291" r:id="rId25"/>
    <p:sldId id="292" r:id="rId26"/>
    <p:sldId id="293" r:id="rId27"/>
    <p:sldId id="294" r:id="rId28"/>
    <p:sldId id="266" r:id="rId29"/>
    <p:sldId id="272" r:id="rId30"/>
    <p:sldId id="267" r:id="rId31"/>
    <p:sldId id="295" r:id="rId32"/>
    <p:sldId id="297" r:id="rId33"/>
    <p:sldId id="296"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5" r:id="rId51"/>
    <p:sldId id="317" r:id="rId52"/>
    <p:sldId id="318" r:id="rId53"/>
    <p:sldId id="319" r:id="rId54"/>
    <p:sldId id="320" r:id="rId55"/>
    <p:sldId id="321" r:id="rId56"/>
    <p:sldId id="273" r:id="rId57"/>
    <p:sldId id="274" r:id="rId58"/>
    <p:sldId id="276" r:id="rId59"/>
    <p:sldId id="277" r:id="rId60"/>
    <p:sldId id="314" r:id="rId61"/>
    <p:sldId id="31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5" d="100"/>
          <a:sy n="125" d="100"/>
        </p:scale>
        <p:origin x="1668" y="9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Visio_Drawing2.vsdx"/><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7.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15.vsd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Visio_Drawing19.vsd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Drawing20.vsdx"/><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Visio_Drawing21.vsdx"/><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Visio_Drawing22.vsdx"/><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a16="http://schemas.microsoft.com/office/drawing/2014/main"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a:t>
            </a:r>
          </a:p>
        </p:txBody>
      </p:sp>
      <p:sp>
        <p:nvSpPr>
          <p:cNvPr id="3" name="Content Placeholder 2"/>
          <p:cNvSpPr>
            <a:spLocks noGrp="1"/>
          </p:cNvSpPr>
          <p:nvPr>
            <p:ph idx="1"/>
          </p:nvPr>
        </p:nvSpPr>
        <p:spPr/>
        <p:txBody>
          <a:bodyPr/>
          <a:lstStyle/>
          <a:p>
            <a:r>
              <a:rPr lang="en-US" dirty="0"/>
              <a:t>The Test Framework System consists of the procedures, documentation, user interfaces, test engine(s), test server(s), database, test cases, test logs, and test results.  The Test System can be utilized in one of two ways:</a:t>
            </a:r>
          </a:p>
          <a:p>
            <a:pPr lvl="1"/>
            <a:r>
              <a:rPr lang="en-US" dirty="0"/>
              <a:t>Installed locally on the user’s workstation machine (desktop or laptop), the same machine that will be running the test.</a:t>
            </a:r>
          </a:p>
          <a:p>
            <a:pPr lvl="1"/>
            <a:r>
              <a:rPr lang="en-US" dirty="0"/>
              <a:t>Accessed remotely with the user communicating with one or more test servers to utilize various test engines that may or may not be located in the same place as the test server.  </a:t>
            </a:r>
          </a:p>
          <a:p>
            <a:endParaRPr lang="en-US" dirty="0"/>
          </a:p>
        </p:txBody>
      </p:sp>
    </p:spTree>
    <p:extLst>
      <p:ext uri="{BB962C8B-B14F-4D97-AF65-F5344CB8AC3E}">
        <p14:creationId xmlns:p14="http://schemas.microsoft.com/office/powerpoint/2010/main" val="125967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Locally Installed</a:t>
            </a:r>
          </a:p>
        </p:txBody>
      </p:sp>
      <p:sp>
        <p:nvSpPr>
          <p:cNvPr id="6" name="Rectangle 4"/>
          <p:cNvSpPr>
            <a:spLocks noChangeArrowheads="1"/>
          </p:cNvSpPr>
          <p:nvPr/>
        </p:nvSpPr>
        <p:spPr bwMode="auto">
          <a:xfrm>
            <a:off x="2145323" y="2532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32741783"/>
              </p:ext>
            </p:extLst>
          </p:nvPr>
        </p:nvGraphicFramePr>
        <p:xfrm>
          <a:off x="2145323" y="2532184"/>
          <a:ext cx="5943600" cy="3565525"/>
        </p:xfrm>
        <a:graphic>
          <a:graphicData uri="http://schemas.openxmlformats.org/presentationml/2006/ole">
            <mc:AlternateContent xmlns:mc="http://schemas.openxmlformats.org/markup-compatibility/2006">
              <mc:Choice xmlns:v="urn:schemas-microsoft-com:vml" Requires="v">
                <p:oleObj spid="_x0000_s1038" name="Visio" r:id="rId3" imgW="7657994" imgH="4595001" progId="Visio.Drawing.15">
                  <p:embed/>
                </p:oleObj>
              </mc:Choice>
              <mc:Fallback>
                <p:oleObj name="Visio" r:id="rId3" imgW="7657994" imgH="459500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323" y="2532184"/>
                        <a:ext cx="5943600" cy="356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330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 Install</a:t>
            </a:r>
          </a:p>
        </p:txBody>
      </p:sp>
      <p:sp>
        <p:nvSpPr>
          <p:cNvPr id="3" name="Content Placeholder 2"/>
          <p:cNvSpPr>
            <a:spLocks noGrp="1"/>
          </p:cNvSpPr>
          <p:nvPr>
            <p:ph idx="1"/>
          </p:nvPr>
        </p:nvSpPr>
        <p:spPr>
          <a:xfrm>
            <a:off x="677334" y="1670539"/>
            <a:ext cx="8596668" cy="4370824"/>
          </a:xfrm>
        </p:spPr>
        <p:txBody>
          <a:bodyPr>
            <a:normAutofit lnSpcReduction="10000"/>
          </a:bodyPr>
          <a:lstStyle/>
          <a:p>
            <a:r>
              <a:rPr lang="en-US" dirty="0"/>
              <a:t>In this context, the entire Test Framework System is installed locally on the user’s machine.</a:t>
            </a:r>
          </a:p>
          <a:p>
            <a:r>
              <a:rPr lang="en-US" dirty="0"/>
              <a:t>The system presents a built-in native GUI, which allows the user to interact with the system.  </a:t>
            </a:r>
          </a:p>
          <a:p>
            <a:r>
              <a:rPr lang="en-US" dirty="0"/>
              <a:t>The Test engine in this case is the user’s own workstation or laptop.  It can execute one or more tests in succession as well as run multiple tests concurrently via multiple threads.  The number of threads can be set in the GUI.</a:t>
            </a:r>
          </a:p>
          <a:p>
            <a:r>
              <a:rPr lang="en-US" dirty="0"/>
              <a:t>The test cases are the test data or tests to be run.  These exist as DLL files, XML files, or JSON, but not limited to these types.</a:t>
            </a:r>
          </a:p>
          <a:p>
            <a:r>
              <a:rPr lang="en-US" dirty="0"/>
              <a:t>The local user is permitted to register his or her machine with the enterprise test server as an additional resource for that test server.</a:t>
            </a:r>
          </a:p>
          <a:p>
            <a:r>
              <a:rPr lang="en-US" dirty="0"/>
              <a:t>Support for high availability and disaster recovery can be made by installing the application on multiple machines for redundancy.</a:t>
            </a:r>
          </a:p>
          <a:p>
            <a:endParaRPr lang="en-US" dirty="0"/>
          </a:p>
        </p:txBody>
      </p:sp>
    </p:spTree>
    <p:extLst>
      <p:ext uri="{BB962C8B-B14F-4D97-AF65-F5344CB8AC3E}">
        <p14:creationId xmlns:p14="http://schemas.microsoft.com/office/powerpoint/2010/main" val="150875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Remote System</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184971" y="2000829"/>
            <a:ext cx="13554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56782306"/>
              </p:ext>
            </p:extLst>
          </p:nvPr>
        </p:nvGraphicFramePr>
        <p:xfrm>
          <a:off x="731437" y="1326451"/>
          <a:ext cx="7577294" cy="5224462"/>
        </p:xfrm>
        <a:graphic>
          <a:graphicData uri="http://schemas.openxmlformats.org/presentationml/2006/ole">
            <mc:AlternateContent xmlns:mc="http://schemas.openxmlformats.org/markup-compatibility/2006">
              <mc:Choice xmlns:v="urn:schemas-microsoft-com:vml" Requires="v">
                <p:oleObj spid="_x0000_s2064" name="Visio" r:id="rId3" imgW="9349846" imgH="6446661" progId="Visio.Drawing.15">
                  <p:embed/>
                </p:oleObj>
              </mc:Choice>
              <mc:Fallback>
                <p:oleObj name="Visio" r:id="rId3" imgW="9349846" imgH="644666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37" y="1326451"/>
                        <a:ext cx="7577294" cy="5224462"/>
                      </a:xfrm>
                      <a:prstGeom prst="rect">
                        <a:avLst/>
                      </a:prstGeom>
                      <a:noFill/>
                    </p:spPr>
                  </p:pic>
                </p:oleObj>
              </mc:Fallback>
            </mc:AlternateContent>
          </a:graphicData>
        </a:graphic>
      </p:graphicFrame>
    </p:spTree>
    <p:extLst>
      <p:ext uri="{BB962C8B-B14F-4D97-AF65-F5344CB8AC3E}">
        <p14:creationId xmlns:p14="http://schemas.microsoft.com/office/powerpoint/2010/main" val="405594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23"/>
            <a:ext cx="8596668" cy="615351"/>
          </a:xfrm>
        </p:spPr>
        <p:txBody>
          <a:bodyPr>
            <a:normAutofit fontScale="90000"/>
          </a:bodyPr>
          <a:lstStyle/>
          <a:p>
            <a:r>
              <a:rPr lang="en-US" dirty="0"/>
              <a:t>Architectural Design – Remote System</a:t>
            </a:r>
          </a:p>
        </p:txBody>
      </p:sp>
      <p:sp>
        <p:nvSpPr>
          <p:cNvPr id="3" name="Content Placeholder 2"/>
          <p:cNvSpPr>
            <a:spLocks noGrp="1"/>
          </p:cNvSpPr>
          <p:nvPr>
            <p:ph idx="1"/>
          </p:nvPr>
        </p:nvSpPr>
        <p:spPr>
          <a:xfrm>
            <a:off x="677334" y="974785"/>
            <a:ext cx="8596668" cy="5702060"/>
          </a:xfrm>
        </p:spPr>
        <p:txBody>
          <a:bodyPr>
            <a:normAutofit fontScale="85000" lnSpcReduction="10000"/>
          </a:bodyPr>
          <a:lstStyle/>
          <a:p>
            <a:r>
              <a:rPr lang="en-US" dirty="0"/>
              <a:t>A Remote User can interact with multiple test systems typically at a location other than where the test system resides.</a:t>
            </a:r>
          </a:p>
          <a:p>
            <a:r>
              <a:rPr lang="en-US" dirty="0"/>
              <a:t>The Web User Interface is accessed via the user’s web browser.</a:t>
            </a:r>
          </a:p>
          <a:p>
            <a:r>
              <a:rPr lang="en-US" dirty="0"/>
              <a:t>The GUI will show and allow management of available Test Engines contained and configured in the Test Server database.</a:t>
            </a:r>
          </a:p>
          <a:p>
            <a:r>
              <a:rPr lang="en-US" dirty="0"/>
              <a:t>The GUI will allow multiple test cases to be selected and run with the Browser for Tests Dialog.</a:t>
            </a:r>
          </a:p>
          <a:p>
            <a:r>
              <a:rPr lang="en-US" dirty="0"/>
              <a:t>The Test Server acts as the web/application server in this environment.  It contains the routines for login, authentication, list of Test Engine servers/workstations, and configuration of each Test Engine, and archived test results.</a:t>
            </a:r>
          </a:p>
          <a:p>
            <a:r>
              <a:rPr lang="en-US" dirty="0"/>
              <a:t>The Test Engine(s) are the heart of this system.  They are where the actual test cases are run. </a:t>
            </a:r>
          </a:p>
          <a:p>
            <a:r>
              <a:rPr lang="en-US" dirty="0"/>
              <a:t>The Test Database stores Test System Data for each test case, as well as system and corresponding test engine configuration, test cases and latest test execution results.</a:t>
            </a:r>
          </a:p>
          <a:p>
            <a:r>
              <a:rPr lang="en-US" dirty="0"/>
              <a:t>The test cases are the test data or tests to be run.  These exist as DLL files, XML files, or JSON.</a:t>
            </a:r>
          </a:p>
          <a:p>
            <a:r>
              <a:rPr lang="en-US" dirty="0"/>
              <a:t>The remote user is permitted to register his or her machine with a test server as an additional resource for those test servers in the system.</a:t>
            </a:r>
          </a:p>
          <a:p>
            <a:r>
              <a:rPr lang="en-US" dirty="0"/>
              <a:t>Support for high availability and disaster recovery can be made by use of multiple cloud instantiations, storing all application code as scripts that can be rapidly deployed and installed, and installing the application on multiple machines/servers for redundancy.</a:t>
            </a:r>
          </a:p>
          <a:p>
            <a:endParaRPr lang="en-US" dirty="0"/>
          </a:p>
        </p:txBody>
      </p:sp>
    </p:spTree>
    <p:extLst>
      <p:ext uri="{BB962C8B-B14F-4D97-AF65-F5344CB8AC3E}">
        <p14:creationId xmlns:p14="http://schemas.microsoft.com/office/powerpoint/2010/main" val="384750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80" y="549215"/>
            <a:ext cx="9415572" cy="813759"/>
          </a:xfrm>
        </p:spPr>
        <p:txBody>
          <a:bodyPr/>
          <a:lstStyle/>
          <a:p>
            <a:r>
              <a:rPr lang="en-US" dirty="0"/>
              <a:t>Key Architectural Components of the System</a:t>
            </a:r>
          </a:p>
        </p:txBody>
      </p:sp>
      <p:sp>
        <p:nvSpPr>
          <p:cNvPr id="3" name="Content Placeholder 2"/>
          <p:cNvSpPr>
            <a:spLocks noGrp="1"/>
          </p:cNvSpPr>
          <p:nvPr>
            <p:ph idx="1"/>
          </p:nvPr>
        </p:nvSpPr>
        <p:spPr>
          <a:xfrm>
            <a:off x="677333" y="1199072"/>
            <a:ext cx="9355187" cy="5279365"/>
          </a:xfrm>
        </p:spPr>
        <p:txBody>
          <a:bodyPr>
            <a:normAutofit fontScale="77500" lnSpcReduction="20000"/>
          </a:bodyPr>
          <a:lstStyle/>
          <a:p>
            <a:pPr marL="0" indent="0">
              <a:buNone/>
            </a:pPr>
            <a:r>
              <a:rPr lang="en-US" dirty="0"/>
              <a:t>The key components of the system are:</a:t>
            </a:r>
          </a:p>
          <a:p>
            <a:r>
              <a:rPr lang="en-US" b="1" u="sng" dirty="0"/>
              <a:t>Users</a:t>
            </a:r>
            <a:r>
              <a:rPr lang="en-US" dirty="0"/>
              <a:t>.  There are three roles:</a:t>
            </a:r>
          </a:p>
          <a:p>
            <a:pPr lvl="1"/>
            <a:r>
              <a:rPr lang="en-US" dirty="0"/>
              <a:t>Local User</a:t>
            </a:r>
          </a:p>
          <a:p>
            <a:pPr lvl="1"/>
            <a:r>
              <a:rPr lang="en-US" dirty="0"/>
              <a:t>Remote User</a:t>
            </a:r>
          </a:p>
          <a:p>
            <a:pPr lvl="1"/>
            <a:r>
              <a:rPr lang="en-US" dirty="0"/>
              <a:t>Administrator</a:t>
            </a:r>
          </a:p>
          <a:p>
            <a:r>
              <a:rPr lang="en-US" b="1" u="sng" dirty="0"/>
              <a:t>Test Framework Procedures</a:t>
            </a:r>
            <a:r>
              <a:rPr lang="en-US" dirty="0"/>
              <a:t>.  The procedures for using the system, running and monitoring tests as well as saving results.</a:t>
            </a:r>
          </a:p>
          <a:p>
            <a:r>
              <a:rPr lang="en-US" b="1" u="sng" dirty="0"/>
              <a:t>Documentation</a:t>
            </a:r>
            <a:r>
              <a:rPr lang="en-US" dirty="0"/>
              <a:t>.  User guide for installation, procedures, and read me file(s).</a:t>
            </a:r>
          </a:p>
          <a:p>
            <a:r>
              <a:rPr lang="en-US" b="1" u="sng" dirty="0"/>
              <a:t>System User Interface</a:t>
            </a:r>
            <a:r>
              <a:rPr lang="en-US" dirty="0"/>
              <a:t>.  One of two interface capabilities</a:t>
            </a:r>
          </a:p>
          <a:p>
            <a:pPr lvl="1"/>
            <a:r>
              <a:rPr lang="en-US" dirty="0"/>
              <a:t>Web UI (for remote access to various Test Servers, Test Engines) accessed by a web browser.</a:t>
            </a:r>
          </a:p>
          <a:p>
            <a:pPr lvl="1"/>
            <a:r>
              <a:rPr lang="en-US" dirty="0"/>
              <a:t>Desktop UI (for local access).  Built-in  native GUI for accessing the system.</a:t>
            </a:r>
          </a:p>
          <a:p>
            <a:r>
              <a:rPr lang="en-US" b="1" u="sng" dirty="0"/>
              <a:t>Test Server</a:t>
            </a:r>
            <a:r>
              <a:rPr lang="en-US" dirty="0"/>
              <a:t>.  The Test server manages (registers/deregisters) test engine machines and what their configuration is.  Test engines can be user laptops, workstations, physical servers in the enterprise or cloud hosted servers including specialized servers such as high performance computing servers or CPU/GPU machines for running graphics or data parallelism. </a:t>
            </a:r>
          </a:p>
          <a:p>
            <a:r>
              <a:rPr lang="en-US" b="1" u="sng" dirty="0"/>
              <a:t>Test Server Database</a:t>
            </a:r>
            <a:r>
              <a:rPr lang="en-US" dirty="0"/>
              <a:t>.  Stores the number of test engines, each test engine configuration, available test engines for use, and archived test results.</a:t>
            </a:r>
          </a:p>
          <a:p>
            <a:r>
              <a:rPr lang="en-US" b="1" u="sng" dirty="0"/>
              <a:t>Test Engine</a:t>
            </a:r>
            <a:r>
              <a:rPr lang="en-US" dirty="0"/>
              <a:t>.  Can be physical workstation(s), servers, cloud hosted servers, CPU/GPU machines, etc.</a:t>
            </a:r>
          </a:p>
          <a:p>
            <a:r>
              <a:rPr lang="en-US" b="1" u="sng" dirty="0"/>
              <a:t>Test Cases</a:t>
            </a:r>
            <a:r>
              <a:rPr lang="en-US" dirty="0"/>
              <a:t>.  These are the tests that are to be run.</a:t>
            </a:r>
          </a:p>
          <a:p>
            <a:r>
              <a:rPr lang="en-US" b="1" u="sng" dirty="0"/>
              <a:t>Test Results</a:t>
            </a:r>
            <a:r>
              <a:rPr lang="en-US" dirty="0"/>
              <a:t>.  Results show on the screen (GUI) as a </a:t>
            </a:r>
            <a:r>
              <a:rPr lang="en-US" b="1" u="sng" dirty="0"/>
              <a:t>test log</a:t>
            </a:r>
            <a:r>
              <a:rPr lang="en-US" dirty="0"/>
              <a:t>, as well as can be saved in a log file.</a:t>
            </a:r>
          </a:p>
        </p:txBody>
      </p:sp>
    </p:spTree>
    <p:extLst>
      <p:ext uri="{BB962C8B-B14F-4D97-AF65-F5344CB8AC3E}">
        <p14:creationId xmlns:p14="http://schemas.microsoft.com/office/powerpoint/2010/main" val="129493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577"/>
            <a:ext cx="8596668" cy="606725"/>
          </a:xfrm>
        </p:spPr>
        <p:txBody>
          <a:bodyPr>
            <a:normAutofit/>
          </a:bodyPr>
          <a:lstStyle/>
          <a:p>
            <a:r>
              <a:rPr lang="en-US" sz="3200" dirty="0"/>
              <a:t>Architectural View Perspectives: Use Cases</a:t>
            </a:r>
          </a:p>
        </p:txBody>
      </p:sp>
      <p:pic>
        <p:nvPicPr>
          <p:cNvPr id="6" name="Picture 5">
            <a:extLst>
              <a:ext uri="{FF2B5EF4-FFF2-40B4-BE49-F238E27FC236}">
                <a16:creationId xmlns:a16="http://schemas.microsoft.com/office/drawing/2014/main" id="{2CE94564-7E21-42B5-B0C3-7B175B692FB4}"/>
              </a:ext>
            </a:extLst>
          </p:cNvPr>
          <p:cNvPicPr>
            <a:picLocks noChangeAspect="1"/>
          </p:cNvPicPr>
          <p:nvPr/>
        </p:nvPicPr>
        <p:blipFill>
          <a:blip r:embed="rId3"/>
          <a:stretch>
            <a:fillRect/>
          </a:stretch>
        </p:blipFill>
        <p:spPr>
          <a:xfrm>
            <a:off x="6563117" y="1182147"/>
            <a:ext cx="3803844" cy="2797156"/>
          </a:xfrm>
          <a:prstGeom prst="rect">
            <a:avLst/>
          </a:prstGeom>
        </p:spPr>
      </p:pic>
      <p:pic>
        <p:nvPicPr>
          <p:cNvPr id="8" name="Picture 7">
            <a:extLst>
              <a:ext uri="{FF2B5EF4-FFF2-40B4-BE49-F238E27FC236}">
                <a16:creationId xmlns:a16="http://schemas.microsoft.com/office/drawing/2014/main" id="{9A5C1814-5B60-480F-9900-D25FA371C13D}"/>
              </a:ext>
            </a:extLst>
          </p:cNvPr>
          <p:cNvPicPr>
            <a:picLocks noChangeAspect="1"/>
          </p:cNvPicPr>
          <p:nvPr/>
        </p:nvPicPr>
        <p:blipFill>
          <a:blip r:embed="rId4"/>
          <a:stretch>
            <a:fillRect/>
          </a:stretch>
        </p:blipFill>
        <p:spPr>
          <a:xfrm>
            <a:off x="4353256" y="4083148"/>
            <a:ext cx="3352285" cy="2694295"/>
          </a:xfrm>
          <a:prstGeom prst="rect">
            <a:avLst/>
          </a:prstGeom>
        </p:spPr>
      </p:pic>
      <p:sp>
        <p:nvSpPr>
          <p:cNvPr id="7" name="Rectangle 4"/>
          <p:cNvSpPr>
            <a:spLocks noChangeArrowheads="1"/>
          </p:cNvSpPr>
          <p:nvPr/>
        </p:nvSpPr>
        <p:spPr bwMode="auto">
          <a:xfrm>
            <a:off x="8384876" y="1406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61435669"/>
              </p:ext>
            </p:extLst>
          </p:nvPr>
        </p:nvGraphicFramePr>
        <p:xfrm>
          <a:off x="0" y="1406587"/>
          <a:ext cx="4364965" cy="4704798"/>
        </p:xfrm>
        <a:graphic>
          <a:graphicData uri="http://schemas.openxmlformats.org/presentationml/2006/ole">
            <mc:AlternateContent xmlns:mc="http://schemas.openxmlformats.org/markup-compatibility/2006">
              <mc:Choice xmlns:v="urn:schemas-microsoft-com:vml" Requires="v">
                <p:oleObj spid="_x0000_s3086" name="Visio" r:id="rId5" imgW="4667213" imgH="5038832" progId="Visio.Drawing.15">
                  <p:embed/>
                </p:oleObj>
              </mc:Choice>
              <mc:Fallback>
                <p:oleObj name="Visio" r:id="rId5" imgW="4667213" imgH="503883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06587"/>
                        <a:ext cx="4364965" cy="4704798"/>
                      </a:xfrm>
                      <a:prstGeom prst="rect">
                        <a:avLst/>
                      </a:prstGeom>
                      <a:noFill/>
                    </p:spPr>
                  </p:pic>
                </p:oleObj>
              </mc:Fallback>
            </mc:AlternateContent>
          </a:graphicData>
        </a:graphic>
      </p:graphicFrame>
    </p:spTree>
    <p:extLst>
      <p:ext uri="{BB962C8B-B14F-4D97-AF65-F5344CB8AC3E}">
        <p14:creationId xmlns:p14="http://schemas.microsoft.com/office/powerpoint/2010/main" val="30647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Architectural View Perspectives: Sequence</a:t>
            </a:r>
          </a:p>
        </p:txBody>
      </p:sp>
      <p:sp>
        <p:nvSpPr>
          <p:cNvPr id="6" name="Rectangle 4"/>
          <p:cNvSpPr>
            <a:spLocks noChangeArrowheads="1"/>
          </p:cNvSpPr>
          <p:nvPr/>
        </p:nvSpPr>
        <p:spPr bwMode="auto">
          <a:xfrm>
            <a:off x="976883" y="1088752"/>
            <a:ext cx="1482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556921"/>
              </p:ext>
            </p:extLst>
          </p:nvPr>
        </p:nvGraphicFramePr>
        <p:xfrm>
          <a:off x="976883" y="1474987"/>
          <a:ext cx="7479434" cy="5859290"/>
        </p:xfrm>
        <a:graphic>
          <a:graphicData uri="http://schemas.openxmlformats.org/presentationml/2006/ole">
            <mc:AlternateContent xmlns:mc="http://schemas.openxmlformats.org/markup-compatibility/2006">
              <mc:Choice xmlns:v="urn:schemas-microsoft-com:vml" Requires="v">
                <p:oleObj spid="_x0000_s4109" name="Visio" r:id="rId3" imgW="6749898" imgH="5289535" progId="Visio.Drawing.15">
                  <p:embed/>
                </p:oleObj>
              </mc:Choice>
              <mc:Fallback>
                <p:oleObj name="Visio" r:id="rId3" imgW="6749898" imgH="528953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883" y="1474987"/>
                        <a:ext cx="7479434" cy="5859290"/>
                      </a:xfrm>
                      <a:prstGeom prst="rect">
                        <a:avLst/>
                      </a:prstGeom>
                      <a:noFill/>
                    </p:spPr>
                  </p:pic>
                </p:oleObj>
              </mc:Fallback>
            </mc:AlternateContent>
          </a:graphicData>
        </a:graphic>
      </p:graphicFrame>
    </p:spTree>
    <p:extLst>
      <p:ext uri="{BB962C8B-B14F-4D97-AF65-F5344CB8AC3E}">
        <p14:creationId xmlns:p14="http://schemas.microsoft.com/office/powerpoint/2010/main" val="294275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221411"/>
            <a:ext cx="9389692" cy="615351"/>
          </a:xfrm>
        </p:spPr>
        <p:txBody>
          <a:bodyPr>
            <a:normAutofit/>
          </a:bodyPr>
          <a:lstStyle/>
          <a:p>
            <a:r>
              <a:rPr lang="en-US" sz="3200" dirty="0"/>
              <a:t>Architectural View Perspectives: Class Diagram</a:t>
            </a:r>
          </a:p>
        </p:txBody>
      </p:sp>
      <p:sp>
        <p:nvSpPr>
          <p:cNvPr id="3" name="Rectangle 2"/>
          <p:cNvSpPr>
            <a:spLocks noChangeArrowheads="1"/>
          </p:cNvSpPr>
          <p:nvPr/>
        </p:nvSpPr>
        <p:spPr bwMode="auto">
          <a:xfrm>
            <a:off x="724618" y="923026"/>
            <a:ext cx="164785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3023853"/>
              </p:ext>
            </p:extLst>
          </p:nvPr>
        </p:nvGraphicFramePr>
        <p:xfrm>
          <a:off x="724619" y="923026"/>
          <a:ext cx="8669625" cy="5676181"/>
        </p:xfrm>
        <a:graphic>
          <a:graphicData uri="http://schemas.openxmlformats.org/presentationml/2006/ole">
            <mc:AlternateContent xmlns:mc="http://schemas.openxmlformats.org/markup-compatibility/2006">
              <mc:Choice xmlns:v="urn:schemas-microsoft-com:vml" Requires="v">
                <p:oleObj spid="_x0000_s5131" name="Visio" r:id="rId3" imgW="13167360" imgH="8610537" progId="Visio.Drawing.15">
                  <p:embed/>
                </p:oleObj>
              </mc:Choice>
              <mc:Fallback>
                <p:oleObj name="Visio" r:id="rId3" imgW="13167360" imgH="861053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19" y="923026"/>
                        <a:ext cx="8669625" cy="5676181"/>
                      </a:xfrm>
                      <a:prstGeom prst="rect">
                        <a:avLst/>
                      </a:prstGeom>
                      <a:noFill/>
                    </p:spPr>
                  </p:pic>
                </p:oleObj>
              </mc:Fallback>
            </mc:AlternateContent>
          </a:graphicData>
        </a:graphic>
      </p:graphicFrame>
    </p:spTree>
    <p:extLst>
      <p:ext uri="{BB962C8B-B14F-4D97-AF65-F5344CB8AC3E}">
        <p14:creationId xmlns:p14="http://schemas.microsoft.com/office/powerpoint/2010/main" val="726564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Architecture Model</a:t>
            </a:r>
          </a:p>
        </p:txBody>
      </p:sp>
      <p:sp>
        <p:nvSpPr>
          <p:cNvPr id="3" name="Content Placeholder 2"/>
          <p:cNvSpPr>
            <a:spLocks noGrp="1"/>
          </p:cNvSpPr>
          <p:nvPr>
            <p:ph idx="1"/>
          </p:nvPr>
        </p:nvSpPr>
        <p:spPr/>
        <p:txBody>
          <a:bodyPr>
            <a:normAutofit/>
          </a:bodyPr>
          <a:lstStyle/>
          <a:p>
            <a:r>
              <a:rPr lang="en-US" dirty="0"/>
              <a:t>The application architecture model or application template most closely approximates an event driven model.</a:t>
            </a:r>
          </a:p>
          <a:p>
            <a:r>
              <a:rPr lang="en-US" dirty="0"/>
              <a:t>All applications have more than one model.  This could actually been viewed as a combination of models, event driven for the user interface, as well as the tests that are assigned to a thread in the pool and executed.</a:t>
            </a:r>
          </a:p>
          <a:p>
            <a:r>
              <a:rPr lang="en-US" dirty="0"/>
              <a:t>Could also be viewed as a transaction processing system.  One transaction for each test.</a:t>
            </a:r>
          </a:p>
        </p:txBody>
      </p:sp>
    </p:spTree>
    <p:extLst>
      <p:ext uri="{BB962C8B-B14F-4D97-AF65-F5344CB8AC3E}">
        <p14:creationId xmlns:p14="http://schemas.microsoft.com/office/powerpoint/2010/main" val="4118971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b="1" dirty="0"/>
              <a:t>Architectural Patterns for Remote Installation</a:t>
            </a:r>
          </a:p>
          <a:p>
            <a:r>
              <a:rPr lang="en-US" dirty="0"/>
              <a:t>The Client-Server pattern was chosen for the remote installation.</a:t>
            </a:r>
          </a:p>
          <a:p>
            <a:pPr lvl="1"/>
            <a:r>
              <a:rPr lang="en-US" dirty="0"/>
              <a:t>The web browser functions as the presentation or thin client front-end.</a:t>
            </a:r>
          </a:p>
          <a:p>
            <a:pPr lvl="1"/>
            <a:r>
              <a:rPr lang="en-US" dirty="0"/>
              <a:t>The Test Server is the web/application server in this environment.  It serves requests to the web browser client for screen updates in the way of test results, Test Engine availability, and Test Engine configuration information.</a:t>
            </a:r>
          </a:p>
          <a:p>
            <a:pPr lvl="1"/>
            <a:r>
              <a:rPr lang="en-US" dirty="0"/>
              <a:t>The Test Server Database stores test results, test cases, as well as Test Engine availability and configuration data in the Test Database.</a:t>
            </a:r>
          </a:p>
          <a:p>
            <a:r>
              <a:rPr lang="en-US" dirty="0"/>
              <a:t>The Test Engine(s) are resources consumed by the Test Framework System.</a:t>
            </a:r>
          </a:p>
          <a:p>
            <a:endParaRPr lang="en-US" dirty="0"/>
          </a:p>
        </p:txBody>
      </p:sp>
    </p:spTree>
    <p:extLst>
      <p:ext uri="{BB962C8B-B14F-4D97-AF65-F5344CB8AC3E}">
        <p14:creationId xmlns:p14="http://schemas.microsoft.com/office/powerpoint/2010/main" val="1582202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677334" y="1457865"/>
            <a:ext cx="8596668" cy="4583498"/>
          </a:xfrm>
        </p:spPr>
        <p:txBody>
          <a:bodyPr>
            <a:normAutofit fontScale="92500" lnSpcReduction="10000"/>
          </a:bodyPr>
          <a:lstStyle/>
          <a:p>
            <a:r>
              <a:rPr lang="en-US" b="1" dirty="0"/>
              <a:t>Architectural Patterns for Local Installation</a:t>
            </a:r>
          </a:p>
          <a:p>
            <a:r>
              <a:rPr lang="en-US" dirty="0"/>
              <a:t>The architectural pattern that most closely approximates the local installation is the Model View Controller (MVC) pattern.</a:t>
            </a:r>
          </a:p>
          <a:p>
            <a:r>
              <a:rPr lang="en-US" dirty="0"/>
              <a:t>In this case this architecture pattern was chosen as the view is the GUI and separate from the test engine</a:t>
            </a:r>
          </a:p>
          <a:p>
            <a:r>
              <a:rPr lang="en-US" dirty="0"/>
              <a:t>The Test engine is the controller which is executing multiple threads of execution (test cases) in the background concurrently.</a:t>
            </a:r>
          </a:p>
          <a:p>
            <a:r>
              <a:rPr lang="en-US" dirty="0"/>
              <a:t>The actual test cases and test data is the data model in this architecture.</a:t>
            </a:r>
          </a:p>
          <a:p>
            <a:r>
              <a:rPr lang="en-US" dirty="0"/>
              <a:t>This particular pattern was chosen as it will:</a:t>
            </a:r>
          </a:p>
          <a:p>
            <a:pPr lvl="1"/>
            <a:r>
              <a:rPr lang="en-US" dirty="0"/>
              <a:t>Deliver sufficient performance.</a:t>
            </a:r>
          </a:p>
          <a:p>
            <a:pPr lvl="1"/>
            <a:r>
              <a:rPr lang="en-US" dirty="0"/>
              <a:t>Allow for loose coupling to make modifications and maintenance of the system easier.</a:t>
            </a:r>
          </a:p>
          <a:p>
            <a:pPr lvl="1"/>
            <a:r>
              <a:rPr lang="en-US" dirty="0"/>
              <a:t>Separate the functionality of presentation and test execution.</a:t>
            </a:r>
          </a:p>
          <a:p>
            <a:pPr lvl="1"/>
            <a:r>
              <a:rPr lang="en-US" dirty="0"/>
              <a:t>It further lends itself to a possible web GUI for a local installation as a future enhancement.</a:t>
            </a:r>
          </a:p>
          <a:p>
            <a:endParaRPr lang="en-US" dirty="0"/>
          </a:p>
        </p:txBody>
      </p:sp>
    </p:spTree>
    <p:extLst>
      <p:ext uri="{BB962C8B-B14F-4D97-AF65-F5344CB8AC3E}">
        <p14:creationId xmlns:p14="http://schemas.microsoft.com/office/powerpoint/2010/main" val="113776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 Local User </a:t>
            </a:r>
          </a:p>
        </p:txBody>
      </p:sp>
      <p:sp>
        <p:nvSpPr>
          <p:cNvPr id="6" name="Rectangle 4"/>
          <p:cNvSpPr>
            <a:spLocks noChangeArrowheads="1"/>
          </p:cNvSpPr>
          <p:nvPr/>
        </p:nvSpPr>
        <p:spPr bwMode="auto">
          <a:xfrm>
            <a:off x="1690777" y="2130724"/>
            <a:ext cx="15049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5625028"/>
              </p:ext>
            </p:extLst>
          </p:nvPr>
        </p:nvGraphicFramePr>
        <p:xfrm>
          <a:off x="1690776" y="2130724"/>
          <a:ext cx="5747515" cy="4101449"/>
        </p:xfrm>
        <a:graphic>
          <a:graphicData uri="http://schemas.openxmlformats.org/presentationml/2006/ole">
            <mc:AlternateContent xmlns:mc="http://schemas.openxmlformats.org/markup-compatibility/2006">
              <mc:Choice xmlns:v="urn:schemas-microsoft-com:vml" Requires="v">
                <p:oleObj spid="_x0000_s6159" name="Visio" r:id="rId3" imgW="5210104" imgH="3724541" progId="Visio.Drawing.15">
                  <p:embed/>
                </p:oleObj>
              </mc:Choice>
              <mc:Fallback>
                <p:oleObj name="Visio" r:id="rId3" imgW="5210104" imgH="372454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776" y="2130724"/>
                        <a:ext cx="5747515" cy="4101449"/>
                      </a:xfrm>
                      <a:prstGeom prst="rect">
                        <a:avLst/>
                      </a:prstGeom>
                      <a:noFill/>
                    </p:spPr>
                  </p:pic>
                </p:oleObj>
              </mc:Fallback>
            </mc:AlternateContent>
          </a:graphicData>
        </a:graphic>
      </p:graphicFrame>
    </p:spTree>
    <p:extLst>
      <p:ext uri="{BB962C8B-B14F-4D97-AF65-F5344CB8AC3E}">
        <p14:creationId xmlns:p14="http://schemas.microsoft.com/office/powerpoint/2010/main" val="3721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User – Run Test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3127" y="1398971"/>
            <a:ext cx="6286500" cy="5198745"/>
          </a:xfrm>
          <a:prstGeom prst="rect">
            <a:avLst/>
          </a:prstGeom>
          <a:noFill/>
          <a:ln>
            <a:noFill/>
          </a:ln>
        </p:spPr>
      </p:pic>
    </p:spTree>
    <p:extLst>
      <p:ext uri="{BB962C8B-B14F-4D97-AF65-F5344CB8AC3E}">
        <p14:creationId xmlns:p14="http://schemas.microsoft.com/office/powerpoint/2010/main" val="650680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Local Machine as Test Engine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98140" y="1631758"/>
            <a:ext cx="6155055" cy="4853940"/>
          </a:xfrm>
          <a:prstGeom prst="rect">
            <a:avLst/>
          </a:prstGeom>
          <a:noFill/>
          <a:ln>
            <a:noFill/>
          </a:ln>
        </p:spPr>
      </p:pic>
    </p:spTree>
    <p:extLst>
      <p:ext uri="{BB962C8B-B14F-4D97-AF65-F5344CB8AC3E}">
        <p14:creationId xmlns:p14="http://schemas.microsoft.com/office/powerpoint/2010/main" val="4133079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1338" cy="692989"/>
          </a:xfrm>
        </p:spPr>
        <p:txBody>
          <a:bodyPr/>
          <a:lstStyle/>
          <a:p>
            <a:r>
              <a:rPr lang="en-US" dirty="0"/>
              <a:t>Deregister Local Machine with Test Server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3202" y="1430188"/>
            <a:ext cx="6462395" cy="5067300"/>
          </a:xfrm>
          <a:prstGeom prst="rect">
            <a:avLst/>
          </a:prstGeom>
          <a:noFill/>
          <a:ln>
            <a:noFill/>
          </a:ln>
        </p:spPr>
      </p:pic>
    </p:spTree>
    <p:extLst>
      <p:ext uri="{BB962C8B-B14F-4D97-AF65-F5344CB8AC3E}">
        <p14:creationId xmlns:p14="http://schemas.microsoft.com/office/powerpoint/2010/main" val="367778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Test Results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08113" y="1429774"/>
            <a:ext cx="6225540" cy="5240655"/>
          </a:xfrm>
          <a:prstGeom prst="rect">
            <a:avLst/>
          </a:prstGeom>
          <a:noFill/>
          <a:ln>
            <a:noFill/>
          </a:ln>
        </p:spPr>
      </p:pic>
    </p:spTree>
    <p:extLst>
      <p:ext uri="{BB962C8B-B14F-4D97-AF65-F5344CB8AC3E}">
        <p14:creationId xmlns:p14="http://schemas.microsoft.com/office/powerpoint/2010/main" val="1374832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lstStyle/>
          <a:p>
            <a:r>
              <a:rPr lang="en-US" dirty="0"/>
              <a:t>Activity Diagram – Local User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66258" y="1304248"/>
            <a:ext cx="6019800" cy="5353685"/>
          </a:xfrm>
          <a:prstGeom prst="rect">
            <a:avLst/>
          </a:prstGeom>
          <a:noFill/>
          <a:ln>
            <a:noFill/>
          </a:ln>
        </p:spPr>
      </p:pic>
    </p:spTree>
    <p:extLst>
      <p:ext uri="{BB962C8B-B14F-4D97-AF65-F5344CB8AC3E}">
        <p14:creationId xmlns:p14="http://schemas.microsoft.com/office/powerpoint/2010/main" val="343653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Remote Use</a:t>
            </a:r>
          </a:p>
        </p:txBody>
      </p:sp>
      <p:sp>
        <p:nvSpPr>
          <p:cNvPr id="4" name="Rectangle 2"/>
          <p:cNvSpPr>
            <a:spLocks noChangeArrowheads="1"/>
          </p:cNvSpPr>
          <p:nvPr/>
        </p:nvSpPr>
        <p:spPr bwMode="auto">
          <a:xfrm>
            <a:off x="1630392" y="1768414"/>
            <a:ext cx="140820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45874930"/>
              </p:ext>
            </p:extLst>
          </p:nvPr>
        </p:nvGraphicFramePr>
        <p:xfrm>
          <a:off x="1630393" y="1768415"/>
          <a:ext cx="5823210" cy="3911416"/>
        </p:xfrm>
        <a:graphic>
          <a:graphicData uri="http://schemas.openxmlformats.org/presentationml/2006/ole">
            <mc:AlternateContent xmlns:mc="http://schemas.openxmlformats.org/markup-compatibility/2006">
              <mc:Choice xmlns:v="urn:schemas-microsoft-com:vml" Requires="v">
                <p:oleObj spid="_x0000_s7177" name="Visio" r:id="rId3" imgW="5549798" imgH="3727121" progId="Visio.Drawing.15">
                  <p:embed/>
                </p:oleObj>
              </mc:Choice>
              <mc:Fallback>
                <p:oleObj name="Visio" r:id="rId3" imgW="5549798" imgH="37271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93" y="1768415"/>
                        <a:ext cx="5823210" cy="3911416"/>
                      </a:xfrm>
                      <a:prstGeom prst="rect">
                        <a:avLst/>
                      </a:prstGeom>
                      <a:noFill/>
                    </p:spPr>
                  </p:pic>
                </p:oleObj>
              </mc:Fallback>
            </mc:AlternateContent>
          </a:graphicData>
        </a:graphic>
      </p:graphicFrame>
    </p:spTree>
    <p:extLst>
      <p:ext uri="{BB962C8B-B14F-4D97-AF65-F5344CB8AC3E}">
        <p14:creationId xmlns:p14="http://schemas.microsoft.com/office/powerpoint/2010/main" val="3188988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058641"/>
              </p:ext>
            </p:extLst>
          </p:nvPr>
        </p:nvGraphicFramePr>
        <p:xfrm>
          <a:off x="501291" y="270367"/>
          <a:ext cx="9419949" cy="6076801"/>
        </p:xfrm>
        <a:graphic>
          <a:graphicData uri="http://schemas.openxmlformats.org/drawingml/2006/table">
            <a:tbl>
              <a:tblPr firstRow="1" firstCol="1" bandRow="1">
                <a:tableStyleId>{5C22544A-7EE6-4342-B048-85BDC9FD1C3A}</a:tableStyleId>
              </a:tblPr>
              <a:tblGrid>
                <a:gridCol w="1534570">
                  <a:extLst>
                    <a:ext uri="{9D8B030D-6E8A-4147-A177-3AD203B41FA5}">
                      <a16:colId xmlns:a16="http://schemas.microsoft.com/office/drawing/2014/main" val="20000"/>
                    </a:ext>
                  </a:extLst>
                </a:gridCol>
                <a:gridCol w="7885379">
                  <a:extLst>
                    <a:ext uri="{9D8B030D-6E8A-4147-A177-3AD203B41FA5}">
                      <a16:colId xmlns:a16="http://schemas.microsoft.com/office/drawing/2014/main" val="20001"/>
                    </a:ext>
                  </a:extLst>
                </a:gridCol>
              </a:tblGrid>
              <a:tr h="204315">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a:effectLst/>
                        </a:rPr>
                        <a:t>Remote User Use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val="10000"/>
                  </a:ext>
                </a:extLst>
              </a:tr>
              <a:tr h="827069">
                <a:tc>
                  <a:txBody>
                    <a:bodyPr/>
                    <a:lstStyle/>
                    <a:p>
                      <a:pPr marL="0" marR="0" algn="r">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remote user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Upon completion of desired test activities, the remote user may also logout of the system.</a:t>
                      </a:r>
                    </a:p>
                  </a:txBody>
                  <a:tcPr marL="36195" marR="36195" marT="0" marB="0"/>
                </a:tc>
                <a:extLst>
                  <a:ext uri="{0D108BD9-81ED-4DB2-BD59-A6C34878D82A}">
                    <a16:rowId xmlns:a16="http://schemas.microsoft.com/office/drawing/2014/main" val="10001"/>
                  </a:ext>
                </a:extLst>
              </a:tr>
              <a:tr h="204315">
                <a:tc>
                  <a:txBody>
                    <a:bodyPr/>
                    <a:lstStyle/>
                    <a:p>
                      <a:pPr marL="0" marR="0" algn="r">
                        <a:lnSpc>
                          <a:spcPct val="107000"/>
                        </a:lnSpc>
                        <a:spcBef>
                          <a:spcPts val="0"/>
                        </a:spcBef>
                        <a:spcAft>
                          <a:spcPts val="800"/>
                        </a:spcAft>
                      </a:pPr>
                      <a:r>
                        <a:rPr lang="en-US" sz="1000">
                          <a:effectLst/>
                        </a:rPr>
                        <a:t>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val="10002"/>
                  </a:ext>
                </a:extLst>
              </a:tr>
              <a:tr h="204315">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val="10003"/>
                  </a:ext>
                </a:extLst>
              </a:tr>
              <a:tr h="204315">
                <a:tc>
                  <a:txBody>
                    <a:bodyPr/>
                    <a:lstStyle/>
                    <a:p>
                      <a:pPr marL="0" marR="0" algn="r">
                        <a:lnSpc>
                          <a:spcPct val="107000"/>
                        </a:lnSpc>
                        <a:spcBef>
                          <a:spcPts val="0"/>
                        </a:spcBef>
                        <a:spcAft>
                          <a:spcPts val="800"/>
                        </a:spcAft>
                      </a:pPr>
                      <a:r>
                        <a:rPr lang="en-US" sz="1000">
                          <a:effectLst/>
                        </a:rPr>
                        <a:t>Preconditions: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Test Server URL is accessible and available to host the remote user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val="10004"/>
                  </a:ext>
                </a:extLst>
              </a:tr>
              <a:tr h="1452744">
                <a:tc>
                  <a:txBody>
                    <a:bodyPr/>
                    <a:lstStyle/>
                    <a:p>
                      <a:pPr marL="0" marR="0" algn="r">
                        <a:lnSpc>
                          <a:spcPct val="107000"/>
                        </a:lnSpc>
                        <a:spcBef>
                          <a:spcPts val="0"/>
                        </a:spcBef>
                        <a:spcAft>
                          <a:spcPts val="800"/>
                        </a:spcAft>
                      </a:pPr>
                      <a:r>
                        <a:rPr lang="en-US" sz="1000">
                          <a:effectLst/>
                        </a:rPr>
                        <a:t>Postconditions: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val="10005"/>
                  </a:ext>
                </a:extLst>
              </a:tr>
              <a:tr h="1346553">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Remote user logs into the system.</a:t>
                      </a:r>
                    </a:p>
                    <a:p>
                      <a:pPr marL="342900" marR="0" lvl="0" indent="-342900">
                        <a:lnSpc>
                          <a:spcPct val="107000"/>
                        </a:lnSpc>
                        <a:spcBef>
                          <a:spcPts val="0"/>
                        </a:spcBef>
                        <a:spcAft>
                          <a:spcPts val="0"/>
                        </a:spcAft>
                        <a:buFont typeface="+mj-lt"/>
                        <a:buAutoNum type="arabicPeriod"/>
                      </a:pPr>
                      <a:r>
                        <a:rPr lang="en-US" sz="1000" dirty="0">
                          <a:effectLst/>
                        </a:rPr>
                        <a:t>Remote user views test engine configurations.</a:t>
                      </a:r>
                    </a:p>
                    <a:p>
                      <a:pPr marL="342900" marR="0" lvl="0" indent="-342900">
                        <a:lnSpc>
                          <a:spcPct val="107000"/>
                        </a:lnSpc>
                        <a:spcBef>
                          <a:spcPts val="0"/>
                        </a:spcBef>
                        <a:spcAft>
                          <a:spcPts val="0"/>
                        </a:spcAft>
                        <a:buFont typeface="+mj-lt"/>
                        <a:buAutoNum type="arabicPeriod"/>
                      </a:pPr>
                      <a:r>
                        <a:rPr lang="en-US" sz="1000" dirty="0">
                          <a:effectLst/>
                        </a:rPr>
                        <a:t>Remote user 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a:effectLst/>
                        </a:rPr>
                        <a:t>Remote user runs test on test engines.</a:t>
                      </a:r>
                    </a:p>
                    <a:p>
                      <a:pPr marL="342900" marR="0" lvl="0" indent="-342900">
                        <a:lnSpc>
                          <a:spcPct val="107000"/>
                        </a:lnSpc>
                        <a:spcBef>
                          <a:spcPts val="0"/>
                        </a:spcBef>
                        <a:spcAft>
                          <a:spcPts val="0"/>
                        </a:spcAft>
                        <a:buFont typeface="+mj-lt"/>
                        <a:buAutoNum type="arabicPeriod"/>
                      </a:pPr>
                      <a:r>
                        <a:rPr lang="en-US" sz="1000" dirty="0">
                          <a:effectLst/>
                        </a:rPr>
                        <a:t>Remote user logs out.</a:t>
                      </a:r>
                    </a:p>
                    <a:p>
                      <a:pPr marL="0" marR="0">
                        <a:lnSpc>
                          <a:spcPct val="107000"/>
                        </a:lnSpc>
                        <a:spcBef>
                          <a:spcPts val="0"/>
                        </a:spcBef>
                        <a:spcAft>
                          <a:spcPts val="800"/>
                        </a:spcAft>
                      </a:pPr>
                      <a:r>
                        <a:rPr lang="en-US" sz="1000" dirty="0">
                          <a:effectLst/>
                        </a:rPr>
                        <a:t> </a:t>
                      </a:r>
                    </a:p>
                    <a:p>
                      <a:pPr marL="0" marR="0">
                        <a:lnSpc>
                          <a:spcPct val="107000"/>
                        </a:lnSpc>
                        <a:spcBef>
                          <a:spcPts val="0"/>
                        </a:spcBef>
                        <a:spcAft>
                          <a:spcPts val="800"/>
                        </a:spcAft>
                      </a:pPr>
                      <a:r>
                        <a:rPr lang="en-US" sz="1000" dirty="0">
                          <a:effectLst/>
                        </a:rPr>
                        <a:t>* 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val="10006"/>
                  </a:ext>
                </a:extLst>
              </a:tr>
              <a:tr h="98915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a:effectLst/>
                        </a:rPr>
                        <a:t>The remote user’s login information is rejected by the web application. </a:t>
                      </a:r>
                      <a:r>
                        <a:rPr lang="en-US" sz="1000">
                          <a:effectLst/>
                          <a:sym typeface="Wingdings" panose="05000000000000000000" pitchFamily="2" charset="2"/>
                        </a:rPr>
                        <a:t></a:t>
                      </a:r>
                      <a:r>
                        <a:rPr lang="en-US" sz="1000">
                          <a:effectLst/>
                        </a:rPr>
                        <a:t> The remote user is presented with the login screen again.</a:t>
                      </a:r>
                    </a:p>
                    <a:p>
                      <a:pPr marL="342900" marR="0" lvl="0" indent="-342900">
                        <a:lnSpc>
                          <a:spcPct val="107000"/>
                        </a:lnSpc>
                        <a:spcBef>
                          <a:spcPts val="0"/>
                        </a:spcBef>
                        <a:spcAft>
                          <a:spcPts val="0"/>
                        </a:spcAft>
                        <a:buFont typeface="+mj-lt"/>
                        <a:buAutoNum type="arabicPeriod"/>
                      </a:pPr>
                      <a:r>
                        <a:rPr lang="en-US" sz="1000">
                          <a:effectLst/>
                        </a:rPr>
                        <a:t>Test engines unavailable to execute. </a:t>
                      </a:r>
                      <a:r>
                        <a:rPr lang="en-US" sz="1000">
                          <a:effectLst/>
                          <a:sym typeface="Wingdings" panose="05000000000000000000" pitchFamily="2" charset="2"/>
                        </a:rPr>
                        <a:t></a:t>
                      </a:r>
                      <a:r>
                        <a:rPr lang="en-US" sz="100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a:effectLst/>
                        </a:rPr>
                        <a:t>No test engines match the capabilities selected. </a:t>
                      </a:r>
                      <a:r>
                        <a:rPr lang="en-US" sz="1000">
                          <a:effectLst/>
                          <a:sym typeface="Wingdings" panose="05000000000000000000" pitchFamily="2" charset="2"/>
                        </a:rPr>
                        <a:t></a:t>
                      </a:r>
                      <a:r>
                        <a:rPr lang="en-US" sz="1000">
                          <a:effectLst/>
                        </a:rPr>
                        <a:t> Test engine prohibits test execute. Allows, test capabilities to be reset.</a:t>
                      </a:r>
                    </a:p>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val="10007"/>
                  </a:ext>
                </a:extLst>
              </a:tr>
              <a:tr h="592617">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94439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 Run Test</a:t>
            </a:r>
          </a:p>
        </p:txBody>
      </p:sp>
      <p:sp>
        <p:nvSpPr>
          <p:cNvPr id="4" name="Rectangle 2"/>
          <p:cNvSpPr>
            <a:spLocks noChangeArrowheads="1"/>
          </p:cNvSpPr>
          <p:nvPr/>
        </p:nvSpPr>
        <p:spPr bwMode="auto">
          <a:xfrm>
            <a:off x="1233576" y="1423358"/>
            <a:ext cx="13466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42622363"/>
              </p:ext>
            </p:extLst>
          </p:nvPr>
        </p:nvGraphicFramePr>
        <p:xfrm>
          <a:off x="1233576" y="1423359"/>
          <a:ext cx="6651061" cy="5210354"/>
        </p:xfrm>
        <a:graphic>
          <a:graphicData uri="http://schemas.openxmlformats.org/presentationml/2006/ole">
            <mc:AlternateContent xmlns:mc="http://schemas.openxmlformats.org/markup-compatibility/2006">
              <mc:Choice xmlns:v="urn:schemas-microsoft-com:vml" Requires="v">
                <p:oleObj spid="_x0000_s9225" name="Visio" r:id="rId3" imgW="6749898" imgH="5289535" progId="Visio.Drawing.15">
                  <p:embed/>
                </p:oleObj>
              </mc:Choice>
              <mc:Fallback>
                <p:oleObj name="Visio" r:id="rId3" imgW="6749898" imgH="528953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76" y="1423359"/>
                        <a:ext cx="6651061" cy="5210354"/>
                      </a:xfrm>
                      <a:prstGeom prst="rect">
                        <a:avLst/>
                      </a:prstGeom>
                      <a:noFill/>
                    </p:spPr>
                  </p:pic>
                </p:oleObj>
              </mc:Fallback>
            </mc:AlternateContent>
          </a:graphicData>
        </a:graphic>
      </p:graphicFrame>
    </p:spTree>
    <p:extLst>
      <p:ext uri="{BB962C8B-B14F-4D97-AF65-F5344CB8AC3E}">
        <p14:creationId xmlns:p14="http://schemas.microsoft.com/office/powerpoint/2010/main" val="834898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and Configure Tests</a:t>
            </a:r>
          </a:p>
        </p:txBody>
      </p:sp>
      <p:sp>
        <p:nvSpPr>
          <p:cNvPr id="4" name="Rectangle 2"/>
          <p:cNvSpPr>
            <a:spLocks noChangeArrowheads="1"/>
          </p:cNvSpPr>
          <p:nvPr/>
        </p:nvSpPr>
        <p:spPr bwMode="auto">
          <a:xfrm>
            <a:off x="1433976" y="1286496"/>
            <a:ext cx="13380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8637054"/>
              </p:ext>
            </p:extLst>
          </p:nvPr>
        </p:nvGraphicFramePr>
        <p:xfrm>
          <a:off x="1433976" y="1286497"/>
          <a:ext cx="6523063" cy="5662381"/>
        </p:xfrm>
        <a:graphic>
          <a:graphicData uri="http://schemas.openxmlformats.org/presentationml/2006/ole">
            <mc:AlternateContent xmlns:mc="http://schemas.openxmlformats.org/markup-compatibility/2006">
              <mc:Choice xmlns:v="urn:schemas-microsoft-com:vml" Requires="v">
                <p:oleObj spid="_x0000_s10250" name="Visio" r:id="rId3" imgW="6699098" imgH="5816391" progId="Visio.Drawing.15">
                  <p:embed/>
                </p:oleObj>
              </mc:Choice>
              <mc:Fallback>
                <p:oleObj name="Visio" r:id="rId3" imgW="6699098" imgH="58163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76" y="1286497"/>
                        <a:ext cx="6523063" cy="5662381"/>
                      </a:xfrm>
                      <a:prstGeom prst="rect">
                        <a:avLst/>
                      </a:prstGeom>
                      <a:noFill/>
                    </p:spPr>
                  </p:pic>
                </p:oleObj>
              </mc:Fallback>
            </mc:AlternateContent>
          </a:graphicData>
        </a:graphic>
      </p:graphicFrame>
    </p:spTree>
    <p:extLst>
      <p:ext uri="{BB962C8B-B14F-4D97-AF65-F5344CB8AC3E}">
        <p14:creationId xmlns:p14="http://schemas.microsoft.com/office/powerpoint/2010/main" val="1701156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Archived Results</a:t>
            </a:r>
          </a:p>
        </p:txBody>
      </p:sp>
      <p:sp>
        <p:nvSpPr>
          <p:cNvPr id="6" name="Rectangle 4"/>
          <p:cNvSpPr>
            <a:spLocks noChangeArrowheads="1"/>
          </p:cNvSpPr>
          <p:nvPr/>
        </p:nvSpPr>
        <p:spPr bwMode="auto">
          <a:xfrm>
            <a:off x="1440610" y="1500995"/>
            <a:ext cx="13306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5177576"/>
              </p:ext>
            </p:extLst>
          </p:nvPr>
        </p:nvGraphicFramePr>
        <p:xfrm>
          <a:off x="1440611" y="1500996"/>
          <a:ext cx="6707004" cy="4968815"/>
        </p:xfrm>
        <a:graphic>
          <a:graphicData uri="http://schemas.openxmlformats.org/presentationml/2006/ole">
            <mc:AlternateContent xmlns:mc="http://schemas.openxmlformats.org/markup-compatibility/2006">
              <mc:Choice xmlns:v="urn:schemas-microsoft-com:vml" Requires="v">
                <p:oleObj spid="_x0000_s11275" name="Visio" r:id="rId3" imgW="5975299" imgH="4419376" progId="Visio.Drawing.15">
                  <p:embed/>
                </p:oleObj>
              </mc:Choice>
              <mc:Fallback>
                <p:oleObj name="Visio" r:id="rId3" imgW="5975299" imgH="4419376"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611" y="1500996"/>
                        <a:ext cx="6707004" cy="4968815"/>
                      </a:xfrm>
                      <a:prstGeom prst="rect">
                        <a:avLst/>
                      </a:prstGeom>
                      <a:noFill/>
                    </p:spPr>
                  </p:pic>
                </p:oleObj>
              </mc:Fallback>
            </mc:AlternateContent>
          </a:graphicData>
        </a:graphic>
      </p:graphicFrame>
    </p:spTree>
    <p:extLst>
      <p:ext uri="{BB962C8B-B14F-4D97-AF65-F5344CB8AC3E}">
        <p14:creationId xmlns:p14="http://schemas.microsoft.com/office/powerpoint/2010/main" val="1310933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Export Test Results</a:t>
            </a:r>
          </a:p>
        </p:txBody>
      </p:sp>
      <p:sp>
        <p:nvSpPr>
          <p:cNvPr id="4" name="Rectangle 2"/>
          <p:cNvSpPr>
            <a:spLocks noChangeArrowheads="1"/>
          </p:cNvSpPr>
          <p:nvPr/>
        </p:nvSpPr>
        <p:spPr bwMode="auto">
          <a:xfrm>
            <a:off x="1734738" y="126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81031261"/>
              </p:ext>
            </p:extLst>
          </p:nvPr>
        </p:nvGraphicFramePr>
        <p:xfrm>
          <a:off x="1734738" y="1261613"/>
          <a:ext cx="5935663" cy="5829300"/>
        </p:xfrm>
        <a:graphic>
          <a:graphicData uri="http://schemas.openxmlformats.org/presentationml/2006/ole">
            <mc:AlternateContent xmlns:mc="http://schemas.openxmlformats.org/markup-compatibility/2006">
              <mc:Choice xmlns:v="urn:schemas-microsoft-com:vml" Requires="v">
                <p:oleObj spid="_x0000_s12297" name="Visio" r:id="rId3" imgW="5975299" imgH="5860766" progId="Visio.Drawing.15">
                  <p:embed/>
                </p:oleObj>
              </mc:Choice>
              <mc:Fallback>
                <p:oleObj name="Visio" r:id="rId3" imgW="5975299" imgH="586076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738" y="1261613"/>
                        <a:ext cx="5935663"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946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Login</a:t>
            </a:r>
          </a:p>
        </p:txBody>
      </p:sp>
      <p:sp>
        <p:nvSpPr>
          <p:cNvPr id="4" name="Rectangle 2"/>
          <p:cNvSpPr>
            <a:spLocks noChangeArrowheads="1"/>
          </p:cNvSpPr>
          <p:nvPr/>
        </p:nvSpPr>
        <p:spPr bwMode="auto">
          <a:xfrm>
            <a:off x="1274884" y="1485899"/>
            <a:ext cx="13761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15720085"/>
              </p:ext>
            </p:extLst>
          </p:nvPr>
        </p:nvGraphicFramePr>
        <p:xfrm>
          <a:off x="1274885" y="1485900"/>
          <a:ext cx="6699738" cy="5547576"/>
        </p:xfrm>
        <a:graphic>
          <a:graphicData uri="http://schemas.openxmlformats.org/presentationml/2006/ole">
            <mc:AlternateContent xmlns:mc="http://schemas.openxmlformats.org/markup-compatibility/2006">
              <mc:Choice xmlns:v="urn:schemas-microsoft-com:vml" Requires="v">
                <p:oleObj spid="_x0000_s13323" name="Visio" r:id="rId3" imgW="6718198" imgH="5562645" progId="Visio.Drawing.15">
                  <p:embed/>
                </p:oleObj>
              </mc:Choice>
              <mc:Fallback>
                <p:oleObj name="Visio" r:id="rId3" imgW="6718198" imgH="55626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885" y="1485900"/>
                        <a:ext cx="6699738" cy="5547576"/>
                      </a:xfrm>
                      <a:prstGeom prst="rect">
                        <a:avLst/>
                      </a:prstGeom>
                      <a:noFill/>
                    </p:spPr>
                  </p:pic>
                </p:oleObj>
              </mc:Fallback>
            </mc:AlternateContent>
          </a:graphicData>
        </a:graphic>
      </p:graphicFrame>
    </p:spTree>
    <p:extLst>
      <p:ext uri="{BB962C8B-B14F-4D97-AF65-F5344CB8AC3E}">
        <p14:creationId xmlns:p14="http://schemas.microsoft.com/office/powerpoint/2010/main" val="439039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 Activity Diagram</a:t>
            </a:r>
          </a:p>
        </p:txBody>
      </p:sp>
      <p:sp>
        <p:nvSpPr>
          <p:cNvPr id="7" name="Rectangle 4"/>
          <p:cNvSpPr>
            <a:spLocks noChangeArrowheads="1"/>
          </p:cNvSpPr>
          <p:nvPr/>
        </p:nvSpPr>
        <p:spPr bwMode="auto">
          <a:xfrm>
            <a:off x="854014" y="1492369"/>
            <a:ext cx="15574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85127837"/>
              </p:ext>
            </p:extLst>
          </p:nvPr>
        </p:nvGraphicFramePr>
        <p:xfrm>
          <a:off x="854015" y="1492370"/>
          <a:ext cx="7771196" cy="4528868"/>
        </p:xfrm>
        <a:graphic>
          <a:graphicData uri="http://schemas.openxmlformats.org/presentationml/2006/ole">
            <mc:AlternateContent xmlns:mc="http://schemas.openxmlformats.org/markup-compatibility/2006">
              <mc:Choice xmlns:v="urn:schemas-microsoft-com:vml" Requires="v">
                <p:oleObj spid="_x0000_s14347" name="Visio" r:id="rId3" imgW="8984086" imgH="5235129" progId="Visio.Drawing.15">
                  <p:embed/>
                </p:oleObj>
              </mc:Choice>
              <mc:Fallback>
                <p:oleObj name="Visio" r:id="rId3" imgW="8984086" imgH="523512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15" y="1492370"/>
                        <a:ext cx="7771196" cy="4528868"/>
                      </a:xfrm>
                      <a:prstGeom prst="rect">
                        <a:avLst/>
                      </a:prstGeom>
                      <a:noFill/>
                    </p:spPr>
                  </p:pic>
                </p:oleObj>
              </mc:Fallback>
            </mc:AlternateContent>
          </a:graphicData>
        </a:graphic>
      </p:graphicFrame>
    </p:spTree>
    <p:extLst>
      <p:ext uri="{BB962C8B-B14F-4D97-AF65-F5344CB8AC3E}">
        <p14:creationId xmlns:p14="http://schemas.microsoft.com/office/powerpoint/2010/main" val="2609663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System Models: Use Case - Administrator</a:t>
            </a:r>
          </a:p>
        </p:txBody>
      </p:sp>
      <p:sp>
        <p:nvSpPr>
          <p:cNvPr id="4" name="Rectangle 2"/>
          <p:cNvSpPr>
            <a:spLocks noChangeArrowheads="1"/>
          </p:cNvSpPr>
          <p:nvPr/>
        </p:nvSpPr>
        <p:spPr bwMode="auto">
          <a:xfrm>
            <a:off x="1846052" y="1397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32204574"/>
              </p:ext>
            </p:extLst>
          </p:nvPr>
        </p:nvGraphicFramePr>
        <p:xfrm>
          <a:off x="1846052" y="1397479"/>
          <a:ext cx="4906963" cy="5287963"/>
        </p:xfrm>
        <a:graphic>
          <a:graphicData uri="http://schemas.openxmlformats.org/presentationml/2006/ole">
            <mc:AlternateContent xmlns:mc="http://schemas.openxmlformats.org/markup-compatibility/2006">
              <mc:Choice xmlns:v="urn:schemas-microsoft-com:vml" Requires="v">
                <p:oleObj spid="_x0000_s15368" name="Visio" r:id="rId3" imgW="4667213" imgH="5038832" progId="Visio.Drawing.15">
                  <p:embed/>
                </p:oleObj>
              </mc:Choice>
              <mc:Fallback>
                <p:oleObj name="Visio" r:id="rId3" imgW="4667213" imgH="503883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52" y="1397479"/>
                        <a:ext cx="4906963" cy="52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692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Remove Users</a:t>
            </a:r>
          </a:p>
        </p:txBody>
      </p:sp>
      <p:sp>
        <p:nvSpPr>
          <p:cNvPr id="4" name="Rectangle 2"/>
          <p:cNvSpPr>
            <a:spLocks noChangeArrowheads="1"/>
          </p:cNvSpPr>
          <p:nvPr/>
        </p:nvSpPr>
        <p:spPr bwMode="auto">
          <a:xfrm>
            <a:off x="1656272"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0054858"/>
              </p:ext>
            </p:extLst>
          </p:nvPr>
        </p:nvGraphicFramePr>
        <p:xfrm>
          <a:off x="1656272" y="1388853"/>
          <a:ext cx="5943600" cy="5356225"/>
        </p:xfrm>
        <a:graphic>
          <a:graphicData uri="http://schemas.openxmlformats.org/presentationml/2006/ole">
            <mc:AlternateContent xmlns:mc="http://schemas.openxmlformats.org/markup-compatibility/2006">
              <mc:Choice xmlns:v="urn:schemas-microsoft-com:vml" Requires="v">
                <p:oleObj spid="_x0000_s16392"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272" y="1388853"/>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815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Deregister a Test Engine</a:t>
            </a:r>
          </a:p>
        </p:txBody>
      </p:sp>
      <p:sp>
        <p:nvSpPr>
          <p:cNvPr id="4" name="Rectangle 2"/>
          <p:cNvSpPr>
            <a:spLocks noChangeArrowheads="1"/>
          </p:cNvSpPr>
          <p:nvPr/>
        </p:nvSpPr>
        <p:spPr bwMode="auto">
          <a:xfrm>
            <a:off x="1768415"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2997759"/>
              </p:ext>
            </p:extLst>
          </p:nvPr>
        </p:nvGraphicFramePr>
        <p:xfrm>
          <a:off x="1768415" y="1388853"/>
          <a:ext cx="5943600" cy="5356225"/>
        </p:xfrm>
        <a:graphic>
          <a:graphicData uri="http://schemas.openxmlformats.org/presentationml/2006/ole">
            <mc:AlternateContent xmlns:mc="http://schemas.openxmlformats.org/markup-compatibility/2006">
              <mc:Choice xmlns:v="urn:schemas-microsoft-com:vml" Requires="v">
                <p:oleObj spid="_x0000_s18440"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15" y="1388853"/>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1665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Run Test</a:t>
            </a:r>
          </a:p>
        </p:txBody>
      </p:sp>
      <p:sp>
        <p:nvSpPr>
          <p:cNvPr id="4" name="Rectangle 2"/>
          <p:cNvSpPr>
            <a:spLocks noChangeArrowheads="1"/>
          </p:cNvSpPr>
          <p:nvPr/>
        </p:nvSpPr>
        <p:spPr bwMode="auto">
          <a:xfrm>
            <a:off x="1820174"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22201400"/>
              </p:ext>
            </p:extLst>
          </p:nvPr>
        </p:nvGraphicFramePr>
        <p:xfrm>
          <a:off x="1820174" y="1725283"/>
          <a:ext cx="5943600" cy="4656138"/>
        </p:xfrm>
        <a:graphic>
          <a:graphicData uri="http://schemas.openxmlformats.org/presentationml/2006/ole">
            <mc:AlternateContent xmlns:mc="http://schemas.openxmlformats.org/markup-compatibility/2006">
              <mc:Choice xmlns:v="urn:schemas-microsoft-com:vml" Requires="v">
                <p:oleObj spid="_x0000_s20488" name="Visio" r:id="rId3" imgW="6735938" imgH="5280519" progId="Visio.Drawing.15">
                  <p:embed/>
                </p:oleObj>
              </mc:Choice>
              <mc:Fallback>
                <p:oleObj name="Visio" r:id="rId3" imgW="6735938" imgH="52805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174" y="1725283"/>
                        <a:ext cx="5943600" cy="465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2684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Archived Results</a:t>
            </a:r>
          </a:p>
        </p:txBody>
      </p:sp>
      <p:sp>
        <p:nvSpPr>
          <p:cNvPr id="4" name="Rectangle 2"/>
          <p:cNvSpPr>
            <a:spLocks noChangeArrowheads="1"/>
          </p:cNvSpPr>
          <p:nvPr/>
        </p:nvSpPr>
        <p:spPr bwMode="auto">
          <a:xfrm>
            <a:off x="1987061"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97049266"/>
              </p:ext>
            </p:extLst>
          </p:nvPr>
        </p:nvGraphicFramePr>
        <p:xfrm>
          <a:off x="1987061" y="1930400"/>
          <a:ext cx="5943600" cy="4313238"/>
        </p:xfrm>
        <a:graphic>
          <a:graphicData uri="http://schemas.openxmlformats.org/presentationml/2006/ole">
            <mc:AlternateContent xmlns:mc="http://schemas.openxmlformats.org/markup-compatibility/2006">
              <mc:Choice xmlns:v="urn:schemas-microsoft-com:vml" Requires="v">
                <p:oleObj spid="_x0000_s21512" name="Visio" r:id="rId3" imgW="6080973" imgH="4412169" progId="Visio.Drawing.15">
                  <p:embed/>
                </p:oleObj>
              </mc:Choice>
              <mc:Fallback>
                <p:oleObj name="Visio" r:id="rId3" imgW="6080973" imgH="441216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061" y="1930400"/>
                        <a:ext cx="5943600" cy="431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8905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Login</a:t>
            </a:r>
          </a:p>
        </p:txBody>
      </p:sp>
      <p:sp>
        <p:nvSpPr>
          <p:cNvPr id="4" name="Rectangle 2"/>
          <p:cNvSpPr>
            <a:spLocks noChangeArrowheads="1"/>
          </p:cNvSpPr>
          <p:nvPr/>
        </p:nvSpPr>
        <p:spPr bwMode="auto">
          <a:xfrm>
            <a:off x="1768415" y="1742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51717495"/>
              </p:ext>
            </p:extLst>
          </p:nvPr>
        </p:nvGraphicFramePr>
        <p:xfrm>
          <a:off x="1768415" y="1742535"/>
          <a:ext cx="5943600" cy="4914900"/>
        </p:xfrm>
        <a:graphic>
          <a:graphicData uri="http://schemas.openxmlformats.org/presentationml/2006/ole">
            <mc:AlternateContent xmlns:mc="http://schemas.openxmlformats.org/markup-compatibility/2006">
              <mc:Choice xmlns:v="urn:schemas-microsoft-com:vml" Requires="v">
                <p:oleObj spid="_x0000_s22536" name="Visio" r:id="rId3" imgW="6713397" imgH="5554980" progId="Visio.Drawing.15">
                  <p:embed/>
                </p:oleObj>
              </mc:Choice>
              <mc:Fallback>
                <p:oleObj name="Visio" r:id="rId3" imgW="671339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15" y="1742535"/>
                        <a:ext cx="5943600"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5135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and Configure Tests</a:t>
            </a:r>
          </a:p>
        </p:txBody>
      </p:sp>
      <p:sp>
        <p:nvSpPr>
          <p:cNvPr id="4" name="Rectangle 2"/>
          <p:cNvSpPr>
            <a:spLocks noChangeArrowheads="1"/>
          </p:cNvSpPr>
          <p:nvPr/>
        </p:nvSpPr>
        <p:spPr bwMode="auto">
          <a:xfrm>
            <a:off x="1916723" y="1362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06490024"/>
              </p:ext>
            </p:extLst>
          </p:nvPr>
        </p:nvGraphicFramePr>
        <p:xfrm>
          <a:off x="1916723" y="1362807"/>
          <a:ext cx="5943600" cy="5159375"/>
        </p:xfrm>
        <a:graphic>
          <a:graphicData uri="http://schemas.openxmlformats.org/presentationml/2006/ole">
            <mc:AlternateContent xmlns:mc="http://schemas.openxmlformats.org/markup-compatibility/2006">
              <mc:Choice xmlns:v="urn:schemas-microsoft-com:vml" Requires="v">
                <p:oleObj spid="_x0000_s23560" name="Visio" r:id="rId3" imgW="6690431" imgH="5806534" progId="Visio.Drawing.15">
                  <p:embed/>
                </p:oleObj>
              </mc:Choice>
              <mc:Fallback>
                <p:oleObj name="Visio" r:id="rId3" imgW="6690431" imgH="580653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723" y="1362807"/>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3846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Activity Diagram</a:t>
            </a:r>
          </a:p>
        </p:txBody>
      </p:sp>
      <p:sp>
        <p:nvSpPr>
          <p:cNvPr id="4" name="Rectangle 2"/>
          <p:cNvSpPr>
            <a:spLocks noChangeArrowheads="1"/>
          </p:cNvSpPr>
          <p:nvPr/>
        </p:nvSpPr>
        <p:spPr bwMode="auto">
          <a:xfrm>
            <a:off x="2087592" y="1846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90821029"/>
              </p:ext>
            </p:extLst>
          </p:nvPr>
        </p:nvGraphicFramePr>
        <p:xfrm>
          <a:off x="2087592" y="1846053"/>
          <a:ext cx="5935663" cy="3932238"/>
        </p:xfrm>
        <a:graphic>
          <a:graphicData uri="http://schemas.openxmlformats.org/presentationml/2006/ole">
            <mc:AlternateContent xmlns:mc="http://schemas.openxmlformats.org/markup-compatibility/2006">
              <mc:Choice xmlns:v="urn:schemas-microsoft-com:vml" Requires="v">
                <p:oleObj spid="_x0000_s24584" name="Visio" r:id="rId3" imgW="8984086" imgH="5943553" progId="Visio.Drawing.15">
                  <p:embed/>
                </p:oleObj>
              </mc:Choice>
              <mc:Fallback>
                <p:oleObj name="Visio" r:id="rId3" imgW="8984086" imgH="594355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592" y="1846053"/>
                        <a:ext cx="5935663" cy="393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0923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Demo</a:t>
            </a:r>
          </a:p>
          <a:p>
            <a:r>
              <a:rPr lang="en-US" dirty="0"/>
              <a:t>Questions?</a:t>
            </a:r>
          </a:p>
          <a:p>
            <a:pPr marL="0" indent="0">
              <a:buNone/>
            </a:pPr>
            <a:endParaRPr lang="en-US" dirty="0"/>
          </a:p>
        </p:txBody>
      </p:sp>
    </p:spTree>
    <p:extLst>
      <p:ext uri="{BB962C8B-B14F-4D97-AF65-F5344CB8AC3E}">
        <p14:creationId xmlns:p14="http://schemas.microsoft.com/office/powerpoint/2010/main" val="3990466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HA/DR Tests</a:t>
            </a:r>
          </a:p>
        </p:txBody>
      </p:sp>
      <p:sp>
        <p:nvSpPr>
          <p:cNvPr id="4" name="Rectangle 2"/>
          <p:cNvSpPr>
            <a:spLocks noChangeArrowheads="1"/>
          </p:cNvSpPr>
          <p:nvPr/>
        </p:nvSpPr>
        <p:spPr bwMode="auto">
          <a:xfrm>
            <a:off x="1978270"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6840620"/>
              </p:ext>
            </p:extLst>
          </p:nvPr>
        </p:nvGraphicFramePr>
        <p:xfrm>
          <a:off x="1978270" y="1301261"/>
          <a:ext cx="5943600" cy="5159375"/>
        </p:xfrm>
        <a:graphic>
          <a:graphicData uri="http://schemas.openxmlformats.org/presentationml/2006/ole">
            <mc:AlternateContent xmlns:mc="http://schemas.openxmlformats.org/markup-compatibility/2006">
              <mc:Choice xmlns:v="urn:schemas-microsoft-com:vml" Requires="v">
                <p:oleObj spid="_x0000_s17416" name="Visio" r:id="rId3" imgW="6393145" imgH="5554980" progId="Visio.Drawing.15">
                  <p:embed/>
                </p:oleObj>
              </mc:Choice>
              <mc:Fallback>
                <p:oleObj name="Visio" r:id="rId3" imgW="6393145"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270" y="1301261"/>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7067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85412" cy="1320800"/>
          </a:xfrm>
        </p:spPr>
        <p:txBody>
          <a:bodyPr/>
          <a:lstStyle/>
          <a:p>
            <a:r>
              <a:rPr lang="en-US" dirty="0"/>
              <a:t>Administrator – Configure/Update Settings</a:t>
            </a:r>
          </a:p>
        </p:txBody>
      </p:sp>
      <p:sp>
        <p:nvSpPr>
          <p:cNvPr id="4" name="Rectangle 2"/>
          <p:cNvSpPr>
            <a:spLocks noChangeArrowheads="1"/>
          </p:cNvSpPr>
          <p:nvPr/>
        </p:nvSpPr>
        <p:spPr bwMode="auto">
          <a:xfrm>
            <a:off x="2154116" y="1310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31950144"/>
              </p:ext>
            </p:extLst>
          </p:nvPr>
        </p:nvGraphicFramePr>
        <p:xfrm>
          <a:off x="2154116" y="1310054"/>
          <a:ext cx="5943600" cy="5356225"/>
        </p:xfrm>
        <a:graphic>
          <a:graphicData uri="http://schemas.openxmlformats.org/presentationml/2006/ole">
            <mc:AlternateContent xmlns:mc="http://schemas.openxmlformats.org/markup-compatibility/2006">
              <mc:Choice xmlns:v="urn:schemas-microsoft-com:vml" Requires="v">
                <p:oleObj spid="_x0000_s19464"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116" y="1310054"/>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3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576</TotalTime>
  <Words>4824</Words>
  <Application>Microsoft Office PowerPoint</Application>
  <PresentationFormat>Widescreen</PresentationFormat>
  <Paragraphs>299</Paragraphs>
  <Slides>61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7" baseType="lpstr">
      <vt:lpstr>Arial</vt:lpstr>
      <vt:lpstr>Calibri</vt:lpstr>
      <vt:lpstr>Trebuchet MS</vt:lpstr>
      <vt:lpstr>Wingdings 3</vt:lpstr>
      <vt:lpstr>Facet</vt:lpstr>
      <vt:lpstr>Visio</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Architectural Design</vt:lpstr>
      <vt:lpstr>Architectural Design – Locally Installed</vt:lpstr>
      <vt:lpstr>Architectural Design – Local Install</vt:lpstr>
      <vt:lpstr>Architectural Design – Remote System</vt:lpstr>
      <vt:lpstr>Architectural Design – Remote System</vt:lpstr>
      <vt:lpstr>Key Architectural Components of the System</vt:lpstr>
      <vt:lpstr>Architectural View Perspectives: Use Cases</vt:lpstr>
      <vt:lpstr>Architectural View Perspectives: Sequence</vt:lpstr>
      <vt:lpstr>Architectural View Perspectives: Class Diagram</vt:lpstr>
      <vt:lpstr>Application Architecture Model</vt:lpstr>
      <vt:lpstr>Architectural Patterns</vt:lpstr>
      <vt:lpstr>Architectural Patterns</vt:lpstr>
      <vt:lpstr>System Models:  Use Case – Local User </vt:lpstr>
      <vt:lpstr>Local User – Run Test</vt:lpstr>
      <vt:lpstr>Register Local Machine as Test Engine</vt:lpstr>
      <vt:lpstr>Deregister Local Machine with Test Server</vt:lpstr>
      <vt:lpstr>Export Test Results</vt:lpstr>
      <vt:lpstr>Activity Diagram – Local User</vt:lpstr>
      <vt:lpstr>System Models: Use Case Remote Use</vt:lpstr>
      <vt:lpstr>PowerPoint Presentation</vt:lpstr>
      <vt:lpstr>Remote User – Run Test</vt:lpstr>
      <vt:lpstr>View and Configure Tests</vt:lpstr>
      <vt:lpstr>View Archived Results</vt:lpstr>
      <vt:lpstr>Remote User Export Test Results</vt:lpstr>
      <vt:lpstr>Remote User Login</vt:lpstr>
      <vt:lpstr>Remote Use: Activity Diagram</vt:lpstr>
      <vt:lpstr>System Models: Use Case - Administrator</vt:lpstr>
      <vt:lpstr>Administrator – Remove Users</vt:lpstr>
      <vt:lpstr>Deregister a Test Engine</vt:lpstr>
      <vt:lpstr>Administrator – Run Test</vt:lpstr>
      <vt:lpstr>Administrator – View Archived Results</vt:lpstr>
      <vt:lpstr>Administrator - Login</vt:lpstr>
      <vt:lpstr>Administrator – View and Configure Tests</vt:lpstr>
      <vt:lpstr>Administrator – Activity Diagram</vt:lpstr>
      <vt:lpstr>Thank You</vt:lpstr>
      <vt:lpstr>Backup</vt:lpstr>
      <vt:lpstr>Availability and Business Continuity</vt:lpstr>
      <vt:lpstr>Availability and Business Continuity</vt:lpstr>
      <vt:lpstr>Administrator – HA/DR Tests</vt:lpstr>
      <vt:lpstr>Administrator – Configure/Update Settings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Mudit Vats</cp:lastModifiedBy>
  <cp:revision>61</cp:revision>
  <dcterms:created xsi:type="dcterms:W3CDTF">2020-07-28T23:10:35Z</dcterms:created>
  <dcterms:modified xsi:type="dcterms:W3CDTF">2020-09-09T02:42:17Z</dcterms:modified>
</cp:coreProperties>
</file>