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2"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4" d="100"/>
          <a:sy n="134" d="100"/>
        </p:scale>
        <p:origin x="104"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committing them to production.  </a:t>
            </a:r>
          </a:p>
          <a:p>
            <a:pPr lvl="1"/>
            <a:r>
              <a:rPr lang="en-US" dirty="0"/>
              <a:t>2.7.1	The test environment shall be implemented in multiple zones and multiple regions to enable testing of HA/DR requirements rather than taking production down.</a:t>
            </a:r>
          </a:p>
          <a:p>
            <a:r>
              <a:rPr lang="en-US" dirty="0"/>
              <a:t>2.8	The system shall have a production environment that is used by multiple users implemented in multiple 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a:t>2.9.1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demand.</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lnSpcReduction="10000"/>
          </a:bodyPr>
          <a:lstStyle/>
          <a:p>
            <a:r>
              <a:rPr lang="en-US" b="1" dirty="0"/>
              <a:t>3.1 	Availability Requirement 1: Continuous System Uptime</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 </a:t>
            </a:r>
          </a:p>
        </p:txBody>
      </p:sp>
    </p:spTree>
    <p:extLst>
      <p:ext uri="{BB962C8B-B14F-4D97-AF65-F5344CB8AC3E}">
        <p14:creationId xmlns:p14="http://schemas.microsoft.com/office/powerpoint/2010/main" val="208551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664899"/>
            <a:ext cx="8596668" cy="4376464"/>
          </a:xfrm>
        </p:spPr>
        <p:txBody>
          <a:bodyPr>
            <a:normAutofit/>
          </a:bodyPr>
          <a:lstStyle/>
          <a:p>
            <a:r>
              <a:rPr lang="en-US" dirty="0"/>
              <a:t>5.2.1     Granting access to a new user of the system shall take no more than 1 business day to complete.</a:t>
            </a:r>
          </a:p>
          <a:p>
            <a:r>
              <a:rPr lang="en-US" dirty="0"/>
              <a:t>5.2.2     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User 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a16="http://schemas.microsoft.com/office/drawing/2014/main"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a16="http://schemas.microsoft.com/office/drawing/2014/main"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a16="http://schemas.microsoft.com/office/drawing/2014/main"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a16="http://schemas.microsoft.com/office/drawing/2014/main"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 [0]</a:t>
            </a:r>
          </a:p>
          <a:p>
            <a:r>
              <a:rPr lang="en-US" dirty="0"/>
              <a:t>4.1.1	The test engine shall be an application that can run on the Windows platform. [0]</a:t>
            </a:r>
          </a:p>
          <a:p>
            <a:r>
              <a:rPr lang="en-US" dirty="0"/>
              <a:t>4.1.2	The test engine should run on Linux and Mac platforms. [1]</a:t>
            </a:r>
          </a:p>
          <a:p>
            <a:r>
              <a:rPr lang="en-US" dirty="0"/>
              <a:t>4.1.3	The user shall have the ability to install the test engine on multiple machines (redundancy, performance, latency). [0]</a:t>
            </a:r>
          </a:p>
          <a:p>
            <a:r>
              <a:rPr lang="en-US" dirty="0"/>
              <a:t>4.1.4	The test engine shall not require changing and recompiling the program each time a test is run. 	[0]</a:t>
            </a:r>
          </a:p>
          <a:p>
            <a:r>
              <a:rPr lang="en-US" dirty="0"/>
              <a:t>4.1.5	The system shall have a desktop interface for locally installed users. [0]</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lnSpcReduction="10000"/>
          </a:bodyPr>
          <a:lstStyle/>
          <a:p>
            <a:r>
              <a:rPr lang="en-US" dirty="0"/>
              <a:t>4.1.6	The system shall have a </a:t>
            </a:r>
            <a:r>
              <a:rPr lang="en-US" dirty="0" err="1"/>
              <a:t>WebUI</a:t>
            </a:r>
            <a:r>
              <a:rPr lang="en-US" dirty="0"/>
              <a:t> for remote users. [1]</a:t>
            </a:r>
          </a:p>
          <a:p>
            <a:r>
              <a:rPr lang="en-US" dirty="0"/>
              <a:t>4.1.7	The system shall be available on demand remotely via the </a:t>
            </a:r>
            <a:r>
              <a:rPr lang="en-US" dirty="0" err="1"/>
              <a:t>WebUI</a:t>
            </a:r>
            <a:r>
              <a:rPr lang="en-US" dirty="0"/>
              <a:t>. [1]</a:t>
            </a:r>
          </a:p>
          <a:p>
            <a:r>
              <a:rPr lang="en-US" dirty="0"/>
              <a:t>4.1.8	The desktop interface shall:</a:t>
            </a:r>
          </a:p>
          <a:p>
            <a:r>
              <a:rPr lang="en-US" dirty="0"/>
              <a:t>4.1.8.1	Display all possible tests and allow the user to select all tests they wish to run. 			[0]</a:t>
            </a:r>
          </a:p>
          <a:p>
            <a:r>
              <a:rPr lang="en-US" dirty="0"/>
              <a:t>4.1.8.2	Display the selected list of all tests to be run (container object on GUI). [0]</a:t>
            </a:r>
          </a:p>
          <a:p>
            <a:r>
              <a:rPr lang="en-US" dirty="0"/>
              <a:t>4.1.8.3	Show test progress and status on the GUI. [0]</a:t>
            </a:r>
          </a:p>
          <a:p>
            <a:r>
              <a:rPr lang="en-US" dirty="0"/>
              <a:t>4.1.8.4	Display the results of each test in real-time. [1]</a:t>
            </a:r>
          </a:p>
          <a:p>
            <a:r>
              <a:rPr lang="en-US" dirty="0"/>
              <a:t>4.1.8.5	Allow the user to specify an output file in which to log the test results. [1]</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20000"/>
          </a:bodyPr>
          <a:lstStyle/>
          <a:p>
            <a:r>
              <a:rPr lang="en-US" dirty="0"/>
              <a:t>4.1.9	The </a:t>
            </a:r>
            <a:r>
              <a:rPr lang="en-US" dirty="0" err="1"/>
              <a:t>WebUI</a:t>
            </a:r>
            <a:r>
              <a:rPr lang="en-US" dirty="0"/>
              <a:t> shall:</a:t>
            </a:r>
          </a:p>
          <a:p>
            <a:r>
              <a:rPr lang="en-US" dirty="0"/>
              <a:t>4.1.9.1	Display all possible tests and allow the user to select all tests they wish to run. 			[1]</a:t>
            </a:r>
          </a:p>
          <a:p>
            <a:r>
              <a:rPr lang="en-US" dirty="0"/>
              <a:t>4.1.9.2	Display the selected list of all tests to be run (container object on GUI). [1]</a:t>
            </a:r>
          </a:p>
          <a:p>
            <a:r>
              <a:rPr lang="en-US" dirty="0"/>
              <a:t>4.1.9.3	Show test progress and status on the GUI. [1]</a:t>
            </a:r>
          </a:p>
          <a:p>
            <a:r>
              <a:rPr lang="en-US" dirty="0"/>
              <a:t>4.1.9.4	Display the results of each test in real-time. [2]</a:t>
            </a:r>
          </a:p>
          <a:p>
            <a:r>
              <a:rPr lang="en-US" dirty="0"/>
              <a:t>4.1.9.5	Allow the user to specify an output file in which to log the test results. [2]</a:t>
            </a:r>
          </a:p>
          <a:p>
            <a:r>
              <a:rPr lang="en-US" dirty="0"/>
              <a:t>              	       4.1.9.1	 Execute tests on available clients. [1]</a:t>
            </a:r>
          </a:p>
          <a:p>
            <a:r>
              <a:rPr lang="en-US" dirty="0"/>
              <a:t>	       4.1.9.2	 Export current and prior test results for specific clients. [2]</a:t>
            </a:r>
          </a:p>
          <a:p>
            <a:r>
              <a:rPr lang="en-US" dirty="0"/>
              <a:t>4.1.10	The application shall log all test results to the output file specified in the GUI. [0]</a:t>
            </a:r>
          </a:p>
          <a:p>
            <a:endParaRPr lang="en-US" dirty="0"/>
          </a:p>
        </p:txBody>
      </p:sp>
    </p:spTree>
    <p:extLst>
      <p:ext uri="{BB962C8B-B14F-4D97-AF65-F5344CB8AC3E}">
        <p14:creationId xmlns:p14="http://schemas.microsoft.com/office/powerpoint/2010/main" val="86268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 [0]</a:t>
            </a:r>
          </a:p>
          <a:p>
            <a:r>
              <a:rPr lang="en-US" dirty="0"/>
              <a:t>4.2.1	The system shall handle exceptions thrown by the application during testing with clear user 	output. [0]</a:t>
            </a:r>
          </a:p>
          <a:p>
            <a:r>
              <a:rPr lang="en-US" dirty="0"/>
              <a:t>4.2.2	The system shall display whether each test failed or succeeded. [0]</a:t>
            </a:r>
          </a:p>
          <a:p>
            <a:r>
              <a:rPr lang="en-US" dirty="0"/>
              <a:t>4.2.3	The log component shall show different levels of logging (INFO, DEBUG, ERROR). [1]</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 [1]</a:t>
            </a:r>
          </a:p>
          <a:p>
            <a:r>
              <a:rPr lang="en-US" dirty="0"/>
              <a:t>4.2.5	The log shall display the duration of each test. [1]</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 [0]</a:t>
            </a:r>
          </a:p>
          <a:p>
            <a:r>
              <a:rPr lang="en-US" dirty="0"/>
              <a:t>4.3.1	The test case shall consist of several tests of varying duration that can run simultaneously. [0]</a:t>
            </a:r>
          </a:p>
          <a:p>
            <a:r>
              <a:rPr lang="en-US" dirty="0"/>
              <a:t>4.3.2	Upon completion, the system shall post a ready status message and await the next test. [0]</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p:txBody>
          <a:bodyPr/>
          <a:lstStyle/>
          <a:p>
            <a:r>
              <a:rPr lang="en-US" dirty="0"/>
              <a:t>Local User – user with locally installed test engine on PC/laptop.  Able to register with Test Server to register test engine in database.  Able to run tests locally.  Uses UI with internal engine.</a:t>
            </a:r>
          </a:p>
          <a:p>
            <a:r>
              <a:rPr lang="en-US" dirty="0"/>
              <a:t>Remote User – user with same capability as local user, but has ability to view available test engines across the web and to use other hardware, servers,  infrastructure for test purposes as well as capability to view archived results.</a:t>
            </a:r>
          </a:p>
          <a:p>
            <a:r>
              <a:rPr lang="en-US" dirty="0"/>
              <a:t>Administrator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a:t>2.2.1	The system shall support the Firefox web browser.</a:t>
            </a:r>
          </a:p>
          <a:p>
            <a:pPr lvl="1"/>
            <a:r>
              <a:rPr lang="en-US" dirty="0"/>
              <a:t>2.2.2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API between the database and the </a:t>
            </a:r>
            <a:r>
              <a:rPr lang="en-US" dirty="0" err="1"/>
              <a:t>WebUI</a:t>
            </a:r>
            <a:r>
              <a:rPr lang="en-US" dirty="0"/>
              <a:t>.</a:t>
            </a:r>
          </a:p>
          <a:p>
            <a:r>
              <a:rPr lang="en-US" dirty="0"/>
              <a:t>2.5	The system shall be hosted on a cloud platform to support ease of resource acquisition and hosting, automatic scaling of system resources, built-in network infrastructure, managed services 	where needed.</a:t>
            </a:r>
          </a:p>
          <a:p>
            <a:r>
              <a:rPr lang="en-US" dirty="0"/>
              <a:t>2.6	The system shall have a development environment for use by the software engineering and development teams.</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372</TotalTime>
  <Words>3027</Words>
  <Application>Microsoft Office PowerPoint</Application>
  <PresentationFormat>Widescreen</PresentationFormat>
  <Paragraphs>172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Mudit Vats</cp:lastModifiedBy>
  <cp:revision>22</cp:revision>
  <dcterms:created xsi:type="dcterms:W3CDTF">2020-07-28T23:10:35Z</dcterms:created>
  <dcterms:modified xsi:type="dcterms:W3CDTF">2020-08-11T13:18:54Z</dcterms:modified>
</cp:coreProperties>
</file>