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8" r:id="rId17"/>
    <p:sldId id="287" r:id="rId18"/>
    <p:sldId id="263" r:id="rId19"/>
    <p:sldId id="265" r:id="rId20"/>
    <p:sldId id="270" r:id="rId21"/>
    <p:sldId id="271" r:id="rId22"/>
    <p:sldId id="289" r:id="rId23"/>
    <p:sldId id="290" r:id="rId24"/>
    <p:sldId id="291" r:id="rId25"/>
    <p:sldId id="292" r:id="rId26"/>
    <p:sldId id="293" r:id="rId27"/>
    <p:sldId id="294" r:id="rId28"/>
    <p:sldId id="266" r:id="rId29"/>
    <p:sldId id="325" r:id="rId30"/>
    <p:sldId id="272" r:id="rId31"/>
    <p:sldId id="267" r:id="rId32"/>
    <p:sldId id="295" r:id="rId33"/>
    <p:sldId id="297" r:id="rId34"/>
    <p:sldId id="296" r:id="rId35"/>
    <p:sldId id="298" r:id="rId36"/>
    <p:sldId id="327"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26" r:id="rId52"/>
    <p:sldId id="313" r:id="rId53"/>
    <p:sldId id="315" r:id="rId54"/>
    <p:sldId id="317" r:id="rId55"/>
    <p:sldId id="318" r:id="rId56"/>
    <p:sldId id="319" r:id="rId57"/>
    <p:sldId id="320" r:id="rId58"/>
    <p:sldId id="321" r:id="rId59"/>
    <p:sldId id="322" r:id="rId60"/>
    <p:sldId id="323" r:id="rId61"/>
    <p:sldId id="324" r:id="rId62"/>
    <p:sldId id="273" r:id="rId63"/>
    <p:sldId id="274" r:id="rId64"/>
    <p:sldId id="276" r:id="rId65"/>
    <p:sldId id="277" r:id="rId66"/>
    <p:sldId id="314" r:id="rId67"/>
    <p:sldId id="316"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9/11/2020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Drawing1.vsdx"/><Relationship Id="rId5" Type="http://schemas.openxmlformats.org/officeDocument/2006/relationships/oleObject" Target="../embeddings/oleObject1.bin"/><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package" Target="../embeddings/Microsoft_Visio_Drawing2.vsdx"/></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package" Target="../embeddings/Microsoft_Visio_Drawing3.vsdx"/></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package" Target="../embeddings/Microsoft_Visio_Drawing4.vsdx"/></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package" Target="../embeddings/Microsoft_Visio_Drawing5.vsdx"/></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emf"/><Relationship Id="rId4" Type="http://schemas.openxmlformats.org/officeDocument/2006/relationships/package" Target="../embeddings/Microsoft_Visio_Drawing6.vsdx"/></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package" Target="../embeddings/Microsoft_Visio_Drawing7.vsdx"/></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emf"/><Relationship Id="rId4" Type="http://schemas.openxmlformats.org/officeDocument/2006/relationships/package" Target="../embeddings/Microsoft_Visio_Drawing8.vsdx"/></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9.emf"/><Relationship Id="rId4" Type="http://schemas.openxmlformats.org/officeDocument/2006/relationships/package" Target="../embeddings/Microsoft_Visio_Drawing9.vsdx"/></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0.emf"/><Relationship Id="rId4" Type="http://schemas.openxmlformats.org/officeDocument/2006/relationships/package" Target="../embeddings/Microsoft_Visio_Drawing10.vsd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emf"/><Relationship Id="rId4" Type="http://schemas.openxmlformats.org/officeDocument/2006/relationships/package" Target="../embeddings/Microsoft_Visio_Drawing11.vsdx"/></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1.emf"/><Relationship Id="rId4" Type="http://schemas.openxmlformats.org/officeDocument/2006/relationships/package" Target="../embeddings/Microsoft_Visio_Drawing12.vsdx"/></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2.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3.emf"/><Relationship Id="rId4" Type="http://schemas.openxmlformats.org/officeDocument/2006/relationships/package" Target="../embeddings/Microsoft_Visio_Drawing14.vsdx"/></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4.emf"/><Relationship Id="rId4" Type="http://schemas.openxmlformats.org/officeDocument/2006/relationships/package" Target="../embeddings/Microsoft_Visio_Drawing15.vsdx"/></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5.emf"/><Relationship Id="rId4" Type="http://schemas.openxmlformats.org/officeDocument/2006/relationships/package" Target="../embeddings/Microsoft_Visio_Drawing16.vsdx"/></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6.emf"/><Relationship Id="rId4" Type="http://schemas.openxmlformats.org/officeDocument/2006/relationships/package" Target="../embeddings/Microsoft_Visio_Drawing17.vsdx"/></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7.emf"/><Relationship Id="rId4" Type="http://schemas.openxmlformats.org/officeDocument/2006/relationships/package" Target="../embeddings/Microsoft_Visio_Drawing18.vsdx"/></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9.emf"/><Relationship Id="rId4" Type="http://schemas.openxmlformats.org/officeDocument/2006/relationships/package" Target="../embeddings/Microsoft_Visio_Drawing19.vsdx"/></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0.emf"/><Relationship Id="rId4" Type="http://schemas.openxmlformats.org/officeDocument/2006/relationships/package" Target="../embeddings/Microsoft_Visio_Drawing20.vsd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a:t>2.2  The 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p>
          <a:p>
            <a:endParaRPr lang="en-US" dirty="0"/>
          </a:p>
          <a:p>
            <a:r>
              <a:rPr lang="en-US" dirty="0"/>
              <a:t>2.2.1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INFO shall describe specific information for test pass/fail reporting.</a:t>
            </a:r>
          </a:p>
          <a:p>
            <a:pPr lvl="1"/>
            <a:r>
              <a:rPr lang="en-US" dirty="0"/>
              <a:t>2.2.3.2  DEBUG shall describe information provided by the programmer/developer to aid in debugging the test.</a:t>
            </a:r>
          </a:p>
          <a:p>
            <a:pPr lvl="1"/>
            <a:r>
              <a:rPr lang="en-US" dirty="0"/>
              <a:t>2.2.3.3	  ERROR 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6A5BA-F72A-4CD9-AF4C-68ADAC202004}"/>
              </a:ext>
            </a:extLst>
          </p:cNvPr>
          <p:cNvSpPr>
            <a:spLocks noGrp="1"/>
          </p:cNvSpPr>
          <p:nvPr>
            <p:ph type="title"/>
          </p:nvPr>
        </p:nvSpPr>
        <p:spPr/>
        <p:txBody>
          <a:bodyPr/>
          <a:lstStyle/>
          <a:p>
            <a:r>
              <a:rPr lang="en-US" dirty="0"/>
              <a:t>Requirements (User and System Level)</a:t>
            </a:r>
          </a:p>
        </p:txBody>
      </p:sp>
      <p:sp>
        <p:nvSpPr>
          <p:cNvPr id="3" name="Content Placeholder 2">
            <a:extLst>
              <a:ext uri="{FF2B5EF4-FFF2-40B4-BE49-F238E27FC236}">
                <a16:creationId xmlns="" xmlns:a16="http://schemas.microsoft.com/office/drawing/2014/main"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a:t>2.3  Users shall have the ability to provide a test case where several tests are sent in quick succession to demonstrate the application executes tests concurrently.</a:t>
            </a:r>
          </a:p>
          <a:p>
            <a:endParaRPr lang="en-US" dirty="0"/>
          </a:p>
          <a:p>
            <a:r>
              <a:rPr lang="en-US" dirty="0"/>
              <a:t>2.3.1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a:t>2.3.3.1 The system shall allow specification of the thread pool size. [1]</a:t>
            </a:r>
          </a:p>
          <a:p>
            <a:pPr lvl="1"/>
            <a:r>
              <a:rPr lang="en-US" dirty="0"/>
              <a:t>2.3.3.2 The starting default minimum thread count shall be 5. [1]</a:t>
            </a:r>
          </a:p>
          <a:p>
            <a:pPr lvl="1"/>
            <a:r>
              <a:rPr lang="en-US" dirty="0"/>
              <a:t>2.3.3.3 The 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570739"/>
          </a:xfrm>
        </p:spPr>
        <p:txBody>
          <a:bodyPr>
            <a:normAutofit/>
          </a:bodyPr>
          <a:lstStyle/>
          <a:p>
            <a:r>
              <a:rPr lang="en-US" dirty="0"/>
              <a:t>2.4  The 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a:p>
          <a:p>
            <a:endParaRPr lang="en-US" dirty="0"/>
          </a:p>
          <a:p>
            <a:r>
              <a:rPr lang="en-US" dirty="0"/>
              <a:t>2.4.1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browser. [1]</a:t>
            </a:r>
          </a:p>
          <a:p>
            <a:pPr lvl="1"/>
            <a:r>
              <a:rPr lang="en-US" dirty="0"/>
              <a:t>2.4.3.1  The system shall support the Firefox web browser. [1]</a:t>
            </a:r>
          </a:p>
          <a:p>
            <a:pPr lvl="1"/>
            <a:r>
              <a:rPr lang="en-US" dirty="0"/>
              <a:t>2.4.3.2  The 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238441"/>
          </a:xfrm>
        </p:spPr>
        <p:txBody>
          <a:bodyPr>
            <a:normAutofit/>
          </a:bodyPr>
          <a:lstStyle/>
          <a:p>
            <a:r>
              <a:rPr lang="en-US"/>
              <a:t>2.5  The system shall handle application failures and errors as well as test failures and errors.</a:t>
            </a:r>
          </a:p>
          <a:p>
            <a:endParaRPr lang="en-US"/>
          </a:p>
          <a:p>
            <a:r>
              <a:rPr lang="en-US"/>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a:t>2.6  The system shall be user friendly, have a graphic user interface, and use a web-enabled client (browser). The system shall be installable locally on the user’s machine and use its own desktop interface.</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a:t>2.6.4.1  Display all possible tests and allow the user to select all tests they wish to run. [0]</a:t>
            </a:r>
          </a:p>
          <a:p>
            <a:pPr lvl="1"/>
            <a:r>
              <a:rPr lang="en-US" dirty="0"/>
              <a:t>2.6.4.2  Display the selected list of all tests to be run (container object on GUI). [0]</a:t>
            </a:r>
          </a:p>
          <a:p>
            <a:pPr lvl="1"/>
            <a:r>
              <a:rPr lang="en-US" dirty="0"/>
              <a:t>2.6.4.3  Show test progress and status on the GUI. [0]</a:t>
            </a:r>
          </a:p>
          <a:p>
            <a:pPr lvl="1"/>
            <a:r>
              <a:rPr lang="en-US" dirty="0"/>
              <a:t>2.6.4.4  Display the results of each test in real-time. [1]</a:t>
            </a:r>
          </a:p>
          <a:p>
            <a:pPr lvl="1"/>
            <a:r>
              <a:rPr lang="en-US" dirty="0"/>
              <a:t>2.6.4.5  Allow 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a:t>Requirements (User and System Level)</a:t>
            </a:r>
            <a:br>
              <a:rPr lang="en-US" dirty="0"/>
            </a:br>
            <a:r>
              <a:rPr lang="en-US" dirty="0"/>
              <a:t>2.6 Continued</a:t>
            </a:r>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a:t>2.6.5.1  Display all possible tests and allow the user to select all tests they wish to run. [1]</a:t>
            </a:r>
          </a:p>
          <a:p>
            <a:pPr lvl="1"/>
            <a:r>
              <a:rPr lang="en-US" dirty="0"/>
              <a:t>2.6.5.2  Display the selected list of all tests to be run (container object on GUI). [1]</a:t>
            </a:r>
          </a:p>
          <a:p>
            <a:pPr lvl="1"/>
            <a:r>
              <a:rPr lang="en-US" dirty="0"/>
              <a:t>2.6.5.3  Show test progress and status on the GUI. [1]</a:t>
            </a:r>
          </a:p>
          <a:p>
            <a:pPr lvl="1"/>
            <a:r>
              <a:rPr lang="en-US" dirty="0"/>
              <a:t>2.6.5.4  Display the results of each test in real-time. [2]</a:t>
            </a:r>
          </a:p>
          <a:p>
            <a:pPr lvl="1"/>
            <a:r>
              <a:rPr lang="en-US" dirty="0"/>
              <a:t>2.6.5.5  Allow the user to specify an output file in which to log the test results. [2]</a:t>
            </a:r>
          </a:p>
          <a:p>
            <a:pPr lvl="1"/>
            <a:r>
              <a:rPr lang="en-US" dirty="0"/>
              <a:t>2.6.5.6  Execute tests on available clients. [1]</a:t>
            </a:r>
          </a:p>
          <a:p>
            <a:pPr lvl="1"/>
            <a:r>
              <a:rPr lang="en-US" dirty="0"/>
              <a:t>2.6.5.7  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a:bodyPr>
          <a:lstStyle/>
          <a:p>
            <a:r>
              <a:rPr lang="en-US" dirty="0"/>
              <a:t>2.7  The user shall log into the system via the </a:t>
            </a:r>
            <a:r>
              <a:rPr lang="en-US" dirty="0" err="1"/>
              <a:t>WebUI</a:t>
            </a:r>
            <a:r>
              <a:rPr lang="en-US" dirty="0"/>
              <a:t> and the system will authenticate the user.  Once logged into the system and user role determination has been made, the user can register/de-register his/her machine with the Test Server.</a:t>
            </a:r>
          </a:p>
          <a:p>
            <a:pPr marL="0" indent="0">
              <a:buNone/>
            </a:pPr>
            <a:endParaRPr lang="en-US" dirty="0"/>
          </a:p>
          <a:p>
            <a:r>
              <a:rPr lang="en-US" dirty="0"/>
              <a:t>2.7.1	The Remote user shall be required to log into the system via the web client.  The login is for accessing the Test Server. [1]</a:t>
            </a:r>
          </a:p>
          <a:p>
            <a:r>
              <a:rPr lang="en-US" dirty="0"/>
              <a:t>2.7.2	The system shall authenticate the user.  If the user is authenticated, they are allowed to proceed.  If authentication cannot be made, an error message describing the issue is displayed. [1]</a:t>
            </a:r>
          </a:p>
          <a:p>
            <a:r>
              <a:rPr lang="en-US" dirty="0"/>
              <a:t>2.7.3	The user shall have the ability to register their local test engine with the test server. [1]</a:t>
            </a:r>
          </a:p>
          <a:p>
            <a:r>
              <a:rPr lang="en-US" dirty="0"/>
              <a:t>2.7.4	The user shall have the ability to de-register their local test engine with the test server. [1]</a:t>
            </a:r>
          </a:p>
        </p:txBody>
      </p:sp>
    </p:spTree>
    <p:extLst>
      <p:ext uri="{BB962C8B-B14F-4D97-AF65-F5344CB8AC3E}">
        <p14:creationId xmlns:p14="http://schemas.microsoft.com/office/powerpoint/2010/main" val="12066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a:t>2.8  The system shall be highly available and disaster recoverable. The system will have a production environment that is usable by multiple users implemented in multiple regions and availability zones in the cloud. [2]</a:t>
            </a:r>
          </a:p>
          <a:p>
            <a:pPr marL="0" indent="0">
              <a:buNone/>
            </a:pPr>
            <a:endParaRPr lang="en-US" dirty="0"/>
          </a:p>
          <a:p>
            <a:r>
              <a:rPr lang="en-US" dirty="0"/>
              <a:t>2.8.1	The user shall have the ability to install the test engine on multiple machines (redundancy, performance, latency). [0]</a:t>
            </a:r>
          </a:p>
          <a:p>
            <a:r>
              <a:rPr lang="en-US" dirty="0"/>
              <a:t>2.8.2   The 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a:t>2.8.3   Backup copies of all scripts shall be located in a separate region. [2]</a:t>
            </a:r>
          </a:p>
          <a:p>
            <a:r>
              <a:rPr lang="en-US" dirty="0"/>
              <a:t>2.8.4   System source code shall be deployed to cloud instances hosted in several regions and availability zones. [2]</a:t>
            </a:r>
          </a:p>
          <a:p>
            <a:r>
              <a:rPr lang="en-US" dirty="0"/>
              <a:t>2.8.5	 Access to the system shall be controlled using defined, cloud managed IAM roles, which will allow for configurable levels of access to and control over the system and its resources. [1]</a:t>
            </a:r>
          </a:p>
          <a:p>
            <a:r>
              <a:rPr lang="en-US" dirty="0"/>
              <a:t>2.8.6	 The 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4.1.1	The system shall be developed using the C++ programming language and the C++ Standard Template Library (STL). [0]</a:t>
            </a:r>
          </a:p>
          <a:p>
            <a:r>
              <a:rPr lang="en-US" sz="2000" dirty="0"/>
              <a:t>4.1.2	The system shall be developed using a publicly available source code editor which supports the C++ language. [0]</a:t>
            </a:r>
          </a:p>
          <a:p>
            <a:r>
              <a:rPr lang="en-US" sz="2000" dirty="0"/>
              <a:t>4.1.3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4.2.1     Granting access to a new user of the system shall take no more than 1 business day to complete. [0]</a:t>
            </a:r>
          </a:p>
          <a:p>
            <a:r>
              <a:rPr lang="en-US" sz="2000" dirty="0"/>
              <a:t>4.2.2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4.3.1	Disaster recovery shall be cost-effective and managed through the fault tolerance and high availability features of the cloud-based system architecture. [1]</a:t>
            </a:r>
          </a:p>
          <a:p>
            <a:r>
              <a:rPr lang="en-US" sz="2000" dirty="0"/>
              <a:t>4.3.2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a:t>
            </a:r>
          </a:p>
        </p:txBody>
      </p:sp>
      <p:sp>
        <p:nvSpPr>
          <p:cNvPr id="3" name="Content Placeholder 2"/>
          <p:cNvSpPr>
            <a:spLocks noGrp="1"/>
          </p:cNvSpPr>
          <p:nvPr>
            <p:ph idx="1"/>
          </p:nvPr>
        </p:nvSpPr>
        <p:spPr/>
        <p:txBody>
          <a:bodyPr/>
          <a:lstStyle/>
          <a:p>
            <a:r>
              <a:rPr lang="en-US" dirty="0"/>
              <a:t>The Test Framework System consists of the procedures, documentation, user interfaces, test engine(s), test server(s), database, test cases, test logs, and test results.  The Test System can be utilized in one of two ways:</a:t>
            </a:r>
          </a:p>
          <a:p>
            <a:pPr lvl="1"/>
            <a:r>
              <a:rPr lang="en-US" dirty="0"/>
              <a:t>Installed locally on the user’s workstation machine (desktop or laptop), the same machine that will be running the test.</a:t>
            </a:r>
          </a:p>
          <a:p>
            <a:pPr lvl="1"/>
            <a:r>
              <a:rPr lang="en-US" dirty="0"/>
              <a:t>Accessed remotely with the user communicating with one or more test servers to utilize various test engines that may or may not be located in the same place as the test server.  </a:t>
            </a:r>
          </a:p>
          <a:p>
            <a:endParaRPr lang="en-US" dirty="0"/>
          </a:p>
        </p:txBody>
      </p:sp>
    </p:spTree>
    <p:extLst>
      <p:ext uri="{BB962C8B-B14F-4D97-AF65-F5344CB8AC3E}">
        <p14:creationId xmlns:p14="http://schemas.microsoft.com/office/powerpoint/2010/main" val="125967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Locally Installed</a:t>
            </a:r>
          </a:p>
        </p:txBody>
      </p:sp>
      <p:sp>
        <p:nvSpPr>
          <p:cNvPr id="6" name="Rectangle 4"/>
          <p:cNvSpPr>
            <a:spLocks noChangeArrowheads="1"/>
          </p:cNvSpPr>
          <p:nvPr/>
        </p:nvSpPr>
        <p:spPr bwMode="auto">
          <a:xfrm>
            <a:off x="2145323" y="25321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stretch>
            <a:fillRect/>
          </a:stretch>
        </p:blipFill>
        <p:spPr>
          <a:xfrm>
            <a:off x="1188258" y="1463688"/>
            <a:ext cx="7574820" cy="4937111"/>
          </a:xfrm>
          <a:prstGeom prst="rect">
            <a:avLst/>
          </a:prstGeom>
        </p:spPr>
      </p:pic>
    </p:spTree>
    <p:extLst>
      <p:ext uri="{BB962C8B-B14F-4D97-AF65-F5344CB8AC3E}">
        <p14:creationId xmlns:p14="http://schemas.microsoft.com/office/powerpoint/2010/main" val="1003302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 Install</a:t>
            </a:r>
          </a:p>
        </p:txBody>
      </p:sp>
      <p:sp>
        <p:nvSpPr>
          <p:cNvPr id="3" name="Content Placeholder 2"/>
          <p:cNvSpPr>
            <a:spLocks noGrp="1"/>
          </p:cNvSpPr>
          <p:nvPr>
            <p:ph idx="1"/>
          </p:nvPr>
        </p:nvSpPr>
        <p:spPr>
          <a:xfrm>
            <a:off x="677334" y="1670539"/>
            <a:ext cx="8596668" cy="4370824"/>
          </a:xfrm>
        </p:spPr>
        <p:txBody>
          <a:bodyPr>
            <a:normAutofit lnSpcReduction="10000"/>
          </a:bodyPr>
          <a:lstStyle/>
          <a:p>
            <a:r>
              <a:rPr lang="en-US" dirty="0"/>
              <a:t>In this context, the entire Test Framework System is installed locally on the user’s machine.</a:t>
            </a:r>
          </a:p>
          <a:p>
            <a:r>
              <a:rPr lang="en-US" dirty="0"/>
              <a:t>The system presents a built-in native GUI, which allows the user to interact with the system.  </a:t>
            </a:r>
          </a:p>
          <a:p>
            <a:r>
              <a:rPr lang="en-US" dirty="0"/>
              <a:t>The Test engine in this case is the user’s own workstation or laptop.  It can execute one or more tests in succession as well as run multiple tests concurrently via multiple threads.  The number of threads can be set in the GUI.</a:t>
            </a:r>
          </a:p>
          <a:p>
            <a:r>
              <a:rPr lang="en-US" dirty="0"/>
              <a:t>The test cases are the test data or tests to be run.  These exist as DLL files, XML files, or JSON, but not limited to these types.</a:t>
            </a:r>
          </a:p>
          <a:p>
            <a:r>
              <a:rPr lang="en-US" dirty="0"/>
              <a:t>The local user is permitted to register his or her machine with the enterprise test server as an additional resource for that test server.</a:t>
            </a:r>
          </a:p>
          <a:p>
            <a:r>
              <a:rPr lang="en-US" dirty="0"/>
              <a:t>Support for high availability and disaster recovery can be made by installing the application on multiple machines for redundancy.</a:t>
            </a:r>
          </a:p>
          <a:p>
            <a:endParaRPr lang="en-US" dirty="0"/>
          </a:p>
        </p:txBody>
      </p:sp>
    </p:spTree>
    <p:extLst>
      <p:ext uri="{BB962C8B-B14F-4D97-AF65-F5344CB8AC3E}">
        <p14:creationId xmlns:p14="http://schemas.microsoft.com/office/powerpoint/2010/main" val="150875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Remote System</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184971" y="2000829"/>
            <a:ext cx="135549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stretch>
            <a:fillRect/>
          </a:stretch>
        </p:blipFill>
        <p:spPr>
          <a:xfrm>
            <a:off x="594596" y="1156896"/>
            <a:ext cx="8204171" cy="5673363"/>
          </a:xfrm>
          <a:prstGeom prst="rect">
            <a:avLst/>
          </a:prstGeom>
        </p:spPr>
      </p:pic>
    </p:spTree>
    <p:extLst>
      <p:ext uri="{BB962C8B-B14F-4D97-AF65-F5344CB8AC3E}">
        <p14:creationId xmlns:p14="http://schemas.microsoft.com/office/powerpoint/2010/main" val="405594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423"/>
            <a:ext cx="8596668" cy="615351"/>
          </a:xfrm>
        </p:spPr>
        <p:txBody>
          <a:bodyPr>
            <a:normAutofit fontScale="90000"/>
          </a:bodyPr>
          <a:lstStyle/>
          <a:p>
            <a:r>
              <a:rPr lang="en-US" dirty="0"/>
              <a:t>Architectural Design – Remote System</a:t>
            </a:r>
          </a:p>
        </p:txBody>
      </p:sp>
      <p:sp>
        <p:nvSpPr>
          <p:cNvPr id="3" name="Content Placeholder 2"/>
          <p:cNvSpPr>
            <a:spLocks noGrp="1"/>
          </p:cNvSpPr>
          <p:nvPr>
            <p:ph idx="1"/>
          </p:nvPr>
        </p:nvSpPr>
        <p:spPr>
          <a:xfrm>
            <a:off x="677334" y="974785"/>
            <a:ext cx="8596668" cy="5702060"/>
          </a:xfrm>
        </p:spPr>
        <p:txBody>
          <a:bodyPr>
            <a:normAutofit fontScale="85000" lnSpcReduction="10000"/>
          </a:bodyPr>
          <a:lstStyle/>
          <a:p>
            <a:r>
              <a:rPr lang="en-US" dirty="0"/>
              <a:t>A Remote User can interact with multiple test systems typically at a location other than where the test system resides.</a:t>
            </a:r>
          </a:p>
          <a:p>
            <a:r>
              <a:rPr lang="en-US" dirty="0"/>
              <a:t>The Web User Interface is accessed via the user’s web browser.</a:t>
            </a:r>
          </a:p>
          <a:p>
            <a:r>
              <a:rPr lang="en-US" dirty="0"/>
              <a:t>The GUI will show and allow management of available Test Engines contained and configured in the Test Server database.</a:t>
            </a:r>
          </a:p>
          <a:p>
            <a:r>
              <a:rPr lang="en-US" dirty="0"/>
              <a:t>The GUI will allow multiple test cases to be selected and run with the Browser for Tests Dialog.</a:t>
            </a:r>
          </a:p>
          <a:p>
            <a:r>
              <a:rPr lang="en-US" dirty="0"/>
              <a:t>The Test Server acts as the web/application server in this environment.  It contains the routines for login, authentication, list of Test Engine servers/workstations, and configuration of each Test Engine, and archived test results.</a:t>
            </a:r>
          </a:p>
          <a:p>
            <a:r>
              <a:rPr lang="en-US" dirty="0"/>
              <a:t>The Test Engine(s) are the heart of this system.  They are where the actual test cases are run. </a:t>
            </a:r>
          </a:p>
          <a:p>
            <a:r>
              <a:rPr lang="en-US" dirty="0"/>
              <a:t>The Test Database stores Test System Data for each test case, as well as system and corresponding test engine configuration, test cases and latest test execution results.</a:t>
            </a:r>
          </a:p>
          <a:p>
            <a:r>
              <a:rPr lang="en-US" dirty="0"/>
              <a:t>The test cases are the test data or tests to be run.  These exist as DLL files, XML files, or JSON.</a:t>
            </a:r>
          </a:p>
          <a:p>
            <a:r>
              <a:rPr lang="en-US" dirty="0"/>
              <a:t>The remote user is permitted to register his or her machine with a test server as an additional resource for those test servers in the system.</a:t>
            </a:r>
          </a:p>
          <a:p>
            <a:r>
              <a:rPr lang="en-US" dirty="0"/>
              <a:t>Support for high availability and disaster recovery can be made by use of multiple cloud instantiations, storing all application code as scripts that can be rapidly deployed and installed, and installing the application on multiple machines/servers for redundancy.</a:t>
            </a:r>
          </a:p>
          <a:p>
            <a:endParaRPr lang="en-US" dirty="0"/>
          </a:p>
        </p:txBody>
      </p:sp>
    </p:spTree>
    <p:extLst>
      <p:ext uri="{BB962C8B-B14F-4D97-AF65-F5344CB8AC3E}">
        <p14:creationId xmlns:p14="http://schemas.microsoft.com/office/powerpoint/2010/main" val="384750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80" y="549215"/>
            <a:ext cx="9415572" cy="813759"/>
          </a:xfrm>
        </p:spPr>
        <p:txBody>
          <a:bodyPr/>
          <a:lstStyle/>
          <a:p>
            <a:r>
              <a:rPr lang="en-US" dirty="0"/>
              <a:t>Key Architectural Components of the System</a:t>
            </a:r>
          </a:p>
        </p:txBody>
      </p:sp>
      <p:sp>
        <p:nvSpPr>
          <p:cNvPr id="3" name="Content Placeholder 2"/>
          <p:cNvSpPr>
            <a:spLocks noGrp="1"/>
          </p:cNvSpPr>
          <p:nvPr>
            <p:ph idx="1"/>
          </p:nvPr>
        </p:nvSpPr>
        <p:spPr>
          <a:xfrm>
            <a:off x="677333" y="1199072"/>
            <a:ext cx="9355187" cy="5279365"/>
          </a:xfrm>
        </p:spPr>
        <p:txBody>
          <a:bodyPr>
            <a:normAutofit fontScale="77500" lnSpcReduction="20000"/>
          </a:bodyPr>
          <a:lstStyle/>
          <a:p>
            <a:pPr marL="0" indent="0">
              <a:buNone/>
            </a:pPr>
            <a:r>
              <a:rPr lang="en-US" dirty="0"/>
              <a:t>The key components of the system are:</a:t>
            </a:r>
          </a:p>
          <a:p>
            <a:r>
              <a:rPr lang="en-US" b="1" u="sng" dirty="0"/>
              <a:t>Users</a:t>
            </a:r>
            <a:r>
              <a:rPr lang="en-US" dirty="0"/>
              <a:t>.  There are three roles:</a:t>
            </a:r>
          </a:p>
          <a:p>
            <a:pPr lvl="1"/>
            <a:r>
              <a:rPr lang="en-US" dirty="0"/>
              <a:t>Local User</a:t>
            </a:r>
          </a:p>
          <a:p>
            <a:pPr lvl="1"/>
            <a:r>
              <a:rPr lang="en-US" dirty="0"/>
              <a:t>Remote User</a:t>
            </a:r>
          </a:p>
          <a:p>
            <a:pPr lvl="1"/>
            <a:r>
              <a:rPr lang="en-US" dirty="0"/>
              <a:t>Administrator</a:t>
            </a:r>
          </a:p>
          <a:p>
            <a:r>
              <a:rPr lang="en-US" b="1" u="sng" dirty="0"/>
              <a:t>Test Framework Procedures</a:t>
            </a:r>
            <a:r>
              <a:rPr lang="en-US" dirty="0"/>
              <a:t>.  The procedures for using the system, running and monitoring tests as well as saving results.</a:t>
            </a:r>
          </a:p>
          <a:p>
            <a:r>
              <a:rPr lang="en-US" b="1" u="sng" dirty="0"/>
              <a:t>Documentation</a:t>
            </a:r>
            <a:r>
              <a:rPr lang="en-US" dirty="0"/>
              <a:t>.  User guide for installation, procedures, and read me file(s).</a:t>
            </a:r>
          </a:p>
          <a:p>
            <a:r>
              <a:rPr lang="en-US" b="1" u="sng" dirty="0"/>
              <a:t>System User Interface</a:t>
            </a:r>
            <a:r>
              <a:rPr lang="en-US" dirty="0"/>
              <a:t>.  One of two interface capabilities</a:t>
            </a:r>
          </a:p>
          <a:p>
            <a:pPr lvl="1"/>
            <a:r>
              <a:rPr lang="en-US" dirty="0"/>
              <a:t>Web UI (for remote access to various Test Servers, Test Engines) accessed by a web browser.</a:t>
            </a:r>
          </a:p>
          <a:p>
            <a:pPr lvl="1"/>
            <a:r>
              <a:rPr lang="en-US" dirty="0"/>
              <a:t>Desktop UI (for local access).  Built-in  native GUI for accessing the system.</a:t>
            </a:r>
          </a:p>
          <a:p>
            <a:r>
              <a:rPr lang="en-US" b="1" u="sng" dirty="0"/>
              <a:t>Test Server</a:t>
            </a:r>
            <a:r>
              <a:rPr lang="en-US" dirty="0"/>
              <a:t>.  The Test server manages (registers/deregisters) test engine machines and what their configuration is.  Test engines can be user laptops, workstations, physical servers in the enterprise or cloud hosted servers including specialized servers such as high performance computing servers or CPU/GPU machines for running graphics or data parallelism. </a:t>
            </a:r>
          </a:p>
          <a:p>
            <a:r>
              <a:rPr lang="en-US" b="1" u="sng" dirty="0"/>
              <a:t>Test Server Database</a:t>
            </a:r>
            <a:r>
              <a:rPr lang="en-US" dirty="0"/>
              <a:t>.  Stores the number of test engines, each test engine configuration, available test engines for use, and archived test results.</a:t>
            </a:r>
          </a:p>
          <a:p>
            <a:r>
              <a:rPr lang="en-US" b="1" u="sng" dirty="0"/>
              <a:t>Test Engine</a:t>
            </a:r>
            <a:r>
              <a:rPr lang="en-US" dirty="0"/>
              <a:t>.  Can be physical workstation(s), servers, cloud hosted servers, CPU/GPU machines, etc.</a:t>
            </a:r>
          </a:p>
          <a:p>
            <a:r>
              <a:rPr lang="en-US" b="1" u="sng" dirty="0"/>
              <a:t>Test Cases</a:t>
            </a:r>
            <a:r>
              <a:rPr lang="en-US" dirty="0"/>
              <a:t>.  These are the tests that are to be run.</a:t>
            </a:r>
          </a:p>
          <a:p>
            <a:r>
              <a:rPr lang="en-US" b="1" u="sng" dirty="0"/>
              <a:t>Test Results</a:t>
            </a:r>
            <a:r>
              <a:rPr lang="en-US" dirty="0"/>
              <a:t>.  Results show on the screen (GUI) as a </a:t>
            </a:r>
            <a:r>
              <a:rPr lang="en-US" b="1" u="sng" dirty="0"/>
              <a:t>test log</a:t>
            </a:r>
            <a:r>
              <a:rPr lang="en-US" dirty="0"/>
              <a:t>, as well as can be saved in a log file.</a:t>
            </a:r>
          </a:p>
        </p:txBody>
      </p:sp>
    </p:spTree>
    <p:extLst>
      <p:ext uri="{BB962C8B-B14F-4D97-AF65-F5344CB8AC3E}">
        <p14:creationId xmlns:p14="http://schemas.microsoft.com/office/powerpoint/2010/main" val="1294936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1577"/>
            <a:ext cx="8596668" cy="606725"/>
          </a:xfrm>
        </p:spPr>
        <p:txBody>
          <a:bodyPr>
            <a:normAutofit/>
          </a:bodyPr>
          <a:lstStyle/>
          <a:p>
            <a:r>
              <a:rPr lang="en-US" sz="3200" dirty="0"/>
              <a:t>Architectural View Perspectives: Use Cases</a:t>
            </a:r>
          </a:p>
        </p:txBody>
      </p:sp>
      <p:pic>
        <p:nvPicPr>
          <p:cNvPr id="6" name="Picture 5">
            <a:extLst>
              <a:ext uri="{FF2B5EF4-FFF2-40B4-BE49-F238E27FC236}">
                <a16:creationId xmlns="" xmlns:a16="http://schemas.microsoft.com/office/drawing/2014/main" id="{2CE94564-7E21-42B5-B0C3-7B175B692FB4}"/>
              </a:ext>
            </a:extLst>
          </p:cNvPr>
          <p:cNvPicPr>
            <a:picLocks noChangeAspect="1"/>
          </p:cNvPicPr>
          <p:nvPr/>
        </p:nvPicPr>
        <p:blipFill>
          <a:blip r:embed="rId3"/>
          <a:stretch>
            <a:fillRect/>
          </a:stretch>
        </p:blipFill>
        <p:spPr>
          <a:xfrm>
            <a:off x="6563117" y="1182147"/>
            <a:ext cx="3803844" cy="2797156"/>
          </a:xfrm>
          <a:prstGeom prst="rect">
            <a:avLst/>
          </a:prstGeom>
        </p:spPr>
      </p:pic>
      <p:pic>
        <p:nvPicPr>
          <p:cNvPr id="8" name="Picture 7">
            <a:extLst>
              <a:ext uri="{FF2B5EF4-FFF2-40B4-BE49-F238E27FC236}">
                <a16:creationId xmlns="" xmlns:a16="http://schemas.microsoft.com/office/drawing/2014/main" id="{9A5C1814-5B60-480F-9900-D25FA371C13D}"/>
              </a:ext>
            </a:extLst>
          </p:cNvPr>
          <p:cNvPicPr>
            <a:picLocks noChangeAspect="1"/>
          </p:cNvPicPr>
          <p:nvPr/>
        </p:nvPicPr>
        <p:blipFill>
          <a:blip r:embed="rId4"/>
          <a:stretch>
            <a:fillRect/>
          </a:stretch>
        </p:blipFill>
        <p:spPr>
          <a:xfrm>
            <a:off x="4353256" y="4083148"/>
            <a:ext cx="3352285" cy="2694295"/>
          </a:xfrm>
          <a:prstGeom prst="rect">
            <a:avLst/>
          </a:prstGeom>
        </p:spPr>
      </p:pic>
      <p:sp>
        <p:nvSpPr>
          <p:cNvPr id="7" name="Rectangle 4"/>
          <p:cNvSpPr>
            <a:spLocks noChangeArrowheads="1"/>
          </p:cNvSpPr>
          <p:nvPr/>
        </p:nvSpPr>
        <p:spPr bwMode="auto">
          <a:xfrm>
            <a:off x="8384876" y="1406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61435669"/>
              </p:ext>
            </p:extLst>
          </p:nvPr>
        </p:nvGraphicFramePr>
        <p:xfrm>
          <a:off x="0" y="1406587"/>
          <a:ext cx="4364965" cy="4704798"/>
        </p:xfrm>
        <a:graphic>
          <a:graphicData uri="http://schemas.openxmlformats.org/presentationml/2006/ole">
            <mc:AlternateContent xmlns:mc="http://schemas.openxmlformats.org/markup-compatibility/2006">
              <mc:Choice xmlns:v="urn:schemas-microsoft-com:vml" Requires="v">
                <p:oleObj spid="_x0000_s3099" name="Visio" r:id="rId6" imgW="4667213" imgH="5038832" progId="Visio.Drawing.15">
                  <p:embed/>
                </p:oleObj>
              </mc:Choice>
              <mc:Fallback>
                <p:oleObj name="Visio" r:id="rId6" imgW="4667213" imgH="5038832"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406587"/>
                        <a:ext cx="4364965" cy="4704798"/>
                      </a:xfrm>
                      <a:prstGeom prst="rect">
                        <a:avLst/>
                      </a:prstGeom>
                      <a:noFill/>
                    </p:spPr>
                  </p:pic>
                </p:oleObj>
              </mc:Fallback>
            </mc:AlternateContent>
          </a:graphicData>
        </a:graphic>
      </p:graphicFrame>
    </p:spTree>
    <p:extLst>
      <p:ext uri="{BB962C8B-B14F-4D97-AF65-F5344CB8AC3E}">
        <p14:creationId xmlns:p14="http://schemas.microsoft.com/office/powerpoint/2010/main" val="306476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55915" cy="743339"/>
          </a:xfrm>
        </p:spPr>
        <p:txBody>
          <a:bodyPr>
            <a:normAutofit/>
          </a:bodyPr>
          <a:lstStyle/>
          <a:p>
            <a:r>
              <a:rPr lang="en-US" sz="3200" dirty="0"/>
              <a:t>Architectural View Perspectives: Sequence</a:t>
            </a:r>
          </a:p>
        </p:txBody>
      </p:sp>
      <p:pic>
        <p:nvPicPr>
          <p:cNvPr id="5" name="Picture 4" descr="A close up of a sign&#10;&#10;Description automatically generated"/>
          <p:cNvPicPr/>
          <p:nvPr/>
        </p:nvPicPr>
        <p:blipFill>
          <a:blip r:embed="rId2"/>
          <a:stretch>
            <a:fillRect/>
          </a:stretch>
        </p:blipFill>
        <p:spPr>
          <a:xfrm>
            <a:off x="439948" y="1283928"/>
            <a:ext cx="7946366" cy="5505061"/>
          </a:xfrm>
          <a:prstGeom prst="rect">
            <a:avLst/>
          </a:prstGeom>
        </p:spPr>
      </p:pic>
    </p:spTree>
    <p:extLst>
      <p:ext uri="{BB962C8B-B14F-4D97-AF65-F5344CB8AC3E}">
        <p14:creationId xmlns:p14="http://schemas.microsoft.com/office/powerpoint/2010/main" val="338036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Architectural View Perspectives: Sequence</a:t>
            </a:r>
          </a:p>
        </p:txBody>
      </p:sp>
      <p:sp>
        <p:nvSpPr>
          <p:cNvPr id="6" name="Rectangle 4"/>
          <p:cNvSpPr>
            <a:spLocks noChangeArrowheads="1"/>
          </p:cNvSpPr>
          <p:nvPr/>
        </p:nvSpPr>
        <p:spPr bwMode="auto">
          <a:xfrm>
            <a:off x="976883" y="1088752"/>
            <a:ext cx="1482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15556921"/>
              </p:ext>
            </p:extLst>
          </p:nvPr>
        </p:nvGraphicFramePr>
        <p:xfrm>
          <a:off x="976883" y="1474987"/>
          <a:ext cx="7479434" cy="5859290"/>
        </p:xfrm>
        <a:graphic>
          <a:graphicData uri="http://schemas.openxmlformats.org/presentationml/2006/ole">
            <mc:AlternateContent xmlns:mc="http://schemas.openxmlformats.org/markup-compatibility/2006">
              <mc:Choice xmlns:v="urn:schemas-microsoft-com:vml" Requires="v">
                <p:oleObj spid="_x0000_s4122" name="Visio" r:id="rId4" imgW="6749898" imgH="5289535" progId="Visio.Drawing.15">
                  <p:embed/>
                </p:oleObj>
              </mc:Choice>
              <mc:Fallback>
                <p:oleObj name="Visio" r:id="rId4" imgW="6749898" imgH="5289535"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883" y="1474987"/>
                        <a:ext cx="7479434" cy="5859290"/>
                      </a:xfrm>
                      <a:prstGeom prst="rect">
                        <a:avLst/>
                      </a:prstGeom>
                      <a:noFill/>
                    </p:spPr>
                  </p:pic>
                </p:oleObj>
              </mc:Fallback>
            </mc:AlternateContent>
          </a:graphicData>
        </a:graphic>
      </p:graphicFrame>
    </p:spTree>
    <p:extLst>
      <p:ext uri="{BB962C8B-B14F-4D97-AF65-F5344CB8AC3E}">
        <p14:creationId xmlns:p14="http://schemas.microsoft.com/office/powerpoint/2010/main" val="2942754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76" y="0"/>
            <a:ext cx="9389692" cy="615351"/>
          </a:xfrm>
        </p:spPr>
        <p:txBody>
          <a:bodyPr>
            <a:normAutofit/>
          </a:bodyPr>
          <a:lstStyle/>
          <a:p>
            <a:r>
              <a:rPr lang="en-US" sz="3200" dirty="0"/>
              <a:t>Architectural View Perspectives: Class Diagram</a:t>
            </a:r>
          </a:p>
        </p:txBody>
      </p:sp>
      <p:sp>
        <p:nvSpPr>
          <p:cNvPr id="3" name="Rectangle 2"/>
          <p:cNvSpPr>
            <a:spLocks noChangeArrowheads="1"/>
          </p:cNvSpPr>
          <p:nvPr/>
        </p:nvSpPr>
        <p:spPr bwMode="auto">
          <a:xfrm>
            <a:off x="724618" y="923026"/>
            <a:ext cx="164785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stretch>
            <a:fillRect/>
          </a:stretch>
        </p:blipFill>
        <p:spPr>
          <a:xfrm>
            <a:off x="0" y="482005"/>
            <a:ext cx="8902358" cy="6375995"/>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Architecture Model</a:t>
            </a:r>
          </a:p>
        </p:txBody>
      </p:sp>
      <p:sp>
        <p:nvSpPr>
          <p:cNvPr id="3" name="Content Placeholder 2"/>
          <p:cNvSpPr>
            <a:spLocks noGrp="1"/>
          </p:cNvSpPr>
          <p:nvPr>
            <p:ph idx="1"/>
          </p:nvPr>
        </p:nvSpPr>
        <p:spPr/>
        <p:txBody>
          <a:bodyPr>
            <a:normAutofit/>
          </a:bodyPr>
          <a:lstStyle/>
          <a:p>
            <a:r>
              <a:rPr lang="en-US" dirty="0"/>
              <a:t>The application architecture model or application template most closely approximates an event driven </a:t>
            </a:r>
            <a:r>
              <a:rPr lang="en-US" dirty="0" smtClean="0"/>
              <a:t>model.  “Event-processing systems respond to events in the system’s environment or user interface”.</a:t>
            </a:r>
          </a:p>
          <a:p>
            <a:r>
              <a:rPr lang="en-US" dirty="0" smtClean="0"/>
              <a:t>All </a:t>
            </a:r>
            <a:r>
              <a:rPr lang="en-US" dirty="0"/>
              <a:t>applications have more than one model.  This could actually been viewed as a combination of models, event driven for the </a:t>
            </a:r>
            <a:r>
              <a:rPr lang="en-US" dirty="0" smtClean="0"/>
              <a:t>activity in the </a:t>
            </a:r>
            <a:r>
              <a:rPr lang="en-US" dirty="0"/>
              <a:t>user interface (button clicking and test selection</a:t>
            </a:r>
            <a:r>
              <a:rPr lang="en-US" dirty="0" smtClean="0"/>
              <a:t>), </a:t>
            </a:r>
            <a:r>
              <a:rPr lang="en-US" dirty="0"/>
              <a:t>as well as the tests that are assigned to a thread </a:t>
            </a:r>
            <a:r>
              <a:rPr lang="en-US" dirty="0" smtClean="0"/>
              <a:t>waiting in </a:t>
            </a:r>
            <a:r>
              <a:rPr lang="en-US" dirty="0"/>
              <a:t>the </a:t>
            </a:r>
            <a:r>
              <a:rPr lang="en-US" dirty="0" smtClean="0"/>
              <a:t>thread pool </a:t>
            </a:r>
            <a:r>
              <a:rPr lang="en-US" dirty="0"/>
              <a:t>and </a:t>
            </a:r>
            <a:r>
              <a:rPr lang="en-US" dirty="0" smtClean="0"/>
              <a:t>then executed</a:t>
            </a:r>
            <a:r>
              <a:rPr lang="en-US" dirty="0"/>
              <a:t>.</a:t>
            </a:r>
          </a:p>
          <a:p>
            <a:r>
              <a:rPr lang="en-US" dirty="0"/>
              <a:t>Could also be viewed as a transaction processing system.  One transaction for each test.</a:t>
            </a:r>
          </a:p>
        </p:txBody>
      </p:sp>
    </p:spTree>
    <p:extLst>
      <p:ext uri="{BB962C8B-B14F-4D97-AF65-F5344CB8AC3E}">
        <p14:creationId xmlns:p14="http://schemas.microsoft.com/office/powerpoint/2010/main" val="411897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7072"/>
            <a:ext cx="8596668" cy="684363"/>
          </a:xfrm>
        </p:spPr>
        <p:txBody>
          <a:bodyPr/>
          <a:lstStyle/>
          <a:p>
            <a:r>
              <a:rPr lang="en-US" dirty="0"/>
              <a:t>Architectural Patterns</a:t>
            </a:r>
          </a:p>
        </p:txBody>
      </p:sp>
      <p:sp>
        <p:nvSpPr>
          <p:cNvPr id="3" name="Content Placeholder 2"/>
          <p:cNvSpPr>
            <a:spLocks noGrp="1"/>
          </p:cNvSpPr>
          <p:nvPr>
            <p:ph idx="1"/>
          </p:nvPr>
        </p:nvSpPr>
        <p:spPr>
          <a:xfrm>
            <a:off x="677334" y="1121435"/>
            <a:ext cx="8596668" cy="5512278"/>
          </a:xfrm>
        </p:spPr>
        <p:txBody>
          <a:bodyPr>
            <a:normAutofit fontScale="77500" lnSpcReduction="20000"/>
          </a:bodyPr>
          <a:lstStyle/>
          <a:p>
            <a:r>
              <a:rPr lang="en-US" b="1" dirty="0"/>
              <a:t>Architectural Patterns for Remote Installation</a:t>
            </a:r>
          </a:p>
          <a:p>
            <a:r>
              <a:rPr lang="en-US" dirty="0"/>
              <a:t>The </a:t>
            </a:r>
            <a:r>
              <a:rPr lang="en-US" dirty="0" smtClean="0"/>
              <a:t>Multi-tier Client-Server </a:t>
            </a:r>
            <a:r>
              <a:rPr lang="en-US" dirty="0"/>
              <a:t>pattern was chosen for the remote installation.</a:t>
            </a:r>
          </a:p>
          <a:p>
            <a:pPr lvl="1"/>
            <a:r>
              <a:rPr lang="en-US" dirty="0"/>
              <a:t>The web browser functions as the presentation or thin client front-end.</a:t>
            </a:r>
          </a:p>
          <a:p>
            <a:pPr lvl="1"/>
            <a:r>
              <a:rPr lang="en-US" dirty="0"/>
              <a:t>The Test Server is the web/application server in this environment.  It serves requests to the web browser client for screen updates in the way of test results, Test Engine availability, and Test Engine configuration information.</a:t>
            </a:r>
          </a:p>
          <a:p>
            <a:pPr lvl="1"/>
            <a:r>
              <a:rPr lang="en-US" dirty="0"/>
              <a:t>The Test Server Database stores test results, test cases, as well as Test Engine availability and configuration data in the Test Database</a:t>
            </a:r>
            <a:r>
              <a:rPr lang="en-US" dirty="0" smtClean="0"/>
              <a:t>.</a:t>
            </a:r>
          </a:p>
          <a:p>
            <a:pPr lvl="1"/>
            <a:r>
              <a:rPr lang="en-US" dirty="0" smtClean="0"/>
              <a:t>Test Server Databases are replicated which solves two architectural problems:</a:t>
            </a:r>
          </a:p>
          <a:p>
            <a:pPr lvl="2"/>
            <a:r>
              <a:rPr lang="en-US" dirty="0" smtClean="0"/>
              <a:t>Allows for a distributed system and multiple test engines</a:t>
            </a:r>
          </a:p>
          <a:p>
            <a:pPr lvl="2"/>
            <a:r>
              <a:rPr lang="en-US" dirty="0" smtClean="0"/>
              <a:t>Allows for HA/DR capability</a:t>
            </a:r>
            <a:endParaRPr lang="en-US" dirty="0"/>
          </a:p>
          <a:p>
            <a:r>
              <a:rPr lang="en-US" dirty="0"/>
              <a:t>The Test Engine(s) are resources consumed by the Test Framework </a:t>
            </a:r>
            <a:r>
              <a:rPr lang="en-US" dirty="0" smtClean="0"/>
              <a:t>System and can be considered another tier of the Client Server Pattern</a:t>
            </a:r>
            <a:r>
              <a:rPr lang="en-US" dirty="0" smtClean="0"/>
              <a:t>.</a:t>
            </a:r>
          </a:p>
          <a:p>
            <a:r>
              <a:rPr lang="en-US" dirty="0" smtClean="0"/>
              <a:t>The Multi-tier Client Server Pattern will:</a:t>
            </a:r>
          </a:p>
          <a:p>
            <a:pPr lvl="1"/>
            <a:r>
              <a:rPr lang="en-US" dirty="0" smtClean="0"/>
              <a:t>Deliver sufficient performance.</a:t>
            </a:r>
          </a:p>
          <a:p>
            <a:pPr lvl="1"/>
            <a:r>
              <a:rPr lang="en-US" dirty="0" smtClean="0"/>
              <a:t>Allow for various levels of scalability</a:t>
            </a:r>
          </a:p>
          <a:p>
            <a:pPr lvl="2"/>
            <a:r>
              <a:rPr lang="en-US" dirty="0" smtClean="0"/>
              <a:t>Scale up (vertical scaling).</a:t>
            </a:r>
          </a:p>
          <a:p>
            <a:pPr lvl="2"/>
            <a:r>
              <a:rPr lang="en-US" dirty="0" smtClean="0"/>
              <a:t>Scale out (horizontal scaling)</a:t>
            </a:r>
          </a:p>
          <a:p>
            <a:pPr lvl="2"/>
            <a:r>
              <a:rPr lang="en-US" dirty="0" smtClean="0"/>
              <a:t>Increase thread count</a:t>
            </a:r>
          </a:p>
          <a:p>
            <a:pPr lvl="2"/>
            <a:r>
              <a:rPr lang="en-US" dirty="0" smtClean="0"/>
              <a:t>Run multiple instantiations</a:t>
            </a:r>
          </a:p>
          <a:p>
            <a:pPr lvl="1"/>
            <a:r>
              <a:rPr lang="en-US" dirty="0" smtClean="0"/>
              <a:t>Allow for loose coupling to make modifications and maintenance of the system easier.  Easier maintainability.</a:t>
            </a:r>
          </a:p>
          <a:p>
            <a:pPr lvl="1"/>
            <a:r>
              <a:rPr lang="en-US" dirty="0" smtClean="0"/>
              <a:t>Security addressed via Test Server login by remote user and Administrator</a:t>
            </a:r>
            <a:endParaRPr lang="en-US" dirty="0"/>
          </a:p>
          <a:p>
            <a:endParaRPr lang="en-US" dirty="0"/>
          </a:p>
        </p:txBody>
      </p:sp>
    </p:spTree>
    <p:extLst>
      <p:ext uri="{BB962C8B-B14F-4D97-AF65-F5344CB8AC3E}">
        <p14:creationId xmlns:p14="http://schemas.microsoft.com/office/powerpoint/2010/main" val="1582202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37065"/>
            <a:ext cx="8596668" cy="682444"/>
          </a:xfrm>
        </p:spPr>
        <p:txBody>
          <a:bodyPr/>
          <a:lstStyle/>
          <a:p>
            <a:r>
              <a:rPr lang="en-US" dirty="0"/>
              <a:t>Architectural Patterns</a:t>
            </a:r>
          </a:p>
        </p:txBody>
      </p:sp>
      <p:sp>
        <p:nvSpPr>
          <p:cNvPr id="3" name="Content Placeholder 2"/>
          <p:cNvSpPr>
            <a:spLocks noGrp="1"/>
          </p:cNvSpPr>
          <p:nvPr>
            <p:ph idx="1"/>
          </p:nvPr>
        </p:nvSpPr>
        <p:spPr>
          <a:xfrm>
            <a:off x="677334" y="1017916"/>
            <a:ext cx="8596668" cy="5469147"/>
          </a:xfrm>
        </p:spPr>
        <p:txBody>
          <a:bodyPr>
            <a:normAutofit fontScale="92500" lnSpcReduction="20000"/>
          </a:bodyPr>
          <a:lstStyle/>
          <a:p>
            <a:r>
              <a:rPr lang="en-US" b="1" dirty="0"/>
              <a:t>Architectural Patterns for Local Installation</a:t>
            </a:r>
          </a:p>
          <a:p>
            <a:r>
              <a:rPr lang="en-US" dirty="0"/>
              <a:t>The architectural pattern that most closely approximates the local installation is the Model View Controller (MVC) pattern.</a:t>
            </a:r>
          </a:p>
          <a:p>
            <a:r>
              <a:rPr lang="en-US" dirty="0"/>
              <a:t>In this case this architecture pattern was chosen as the view is the GUI and separate from the test </a:t>
            </a:r>
            <a:r>
              <a:rPr lang="en-US" dirty="0" smtClean="0"/>
              <a:t>engine.</a:t>
            </a:r>
          </a:p>
          <a:p>
            <a:pPr lvl="1"/>
            <a:r>
              <a:rPr lang="en-US" dirty="0" smtClean="0"/>
              <a:t>View changes as test data / test results are updated.</a:t>
            </a:r>
            <a:endParaRPr lang="en-US" dirty="0"/>
          </a:p>
          <a:p>
            <a:r>
              <a:rPr lang="en-US" dirty="0"/>
              <a:t>The Test engine is the controller which is executing multiple threads of execution (test cases) in the background concurrently.</a:t>
            </a:r>
          </a:p>
          <a:p>
            <a:r>
              <a:rPr lang="en-US" dirty="0"/>
              <a:t>The actual test cases and test data is the data model in this architecture.</a:t>
            </a:r>
          </a:p>
          <a:p>
            <a:r>
              <a:rPr lang="en-US" dirty="0"/>
              <a:t>This particular pattern was chosen as it will:</a:t>
            </a:r>
          </a:p>
          <a:p>
            <a:pPr lvl="1"/>
            <a:r>
              <a:rPr lang="en-US" dirty="0"/>
              <a:t>Deliver sufficient performance</a:t>
            </a:r>
            <a:r>
              <a:rPr lang="en-US" dirty="0" smtClean="0"/>
              <a:t>.</a:t>
            </a:r>
          </a:p>
          <a:p>
            <a:pPr lvl="1"/>
            <a:r>
              <a:rPr lang="en-US" dirty="0" smtClean="0"/>
              <a:t>Allows for some level of scalability on a single machine.</a:t>
            </a:r>
          </a:p>
          <a:p>
            <a:pPr lvl="2"/>
            <a:r>
              <a:rPr lang="en-US" dirty="0" smtClean="0"/>
              <a:t>Increase the thread count.</a:t>
            </a:r>
          </a:p>
          <a:p>
            <a:pPr lvl="2"/>
            <a:r>
              <a:rPr lang="en-US" dirty="0" smtClean="0"/>
              <a:t>Run multiple instantiations on multiple cores.</a:t>
            </a:r>
            <a:endParaRPr lang="en-US" dirty="0"/>
          </a:p>
          <a:p>
            <a:pPr lvl="1"/>
            <a:r>
              <a:rPr lang="en-US" dirty="0"/>
              <a:t>Allow for loose coupling to make modifications and maintenance of the system easier</a:t>
            </a:r>
            <a:r>
              <a:rPr lang="en-US" dirty="0" smtClean="0"/>
              <a:t>.  Easier maintainability.</a:t>
            </a:r>
            <a:endParaRPr lang="en-US" dirty="0"/>
          </a:p>
          <a:p>
            <a:pPr lvl="1"/>
            <a:r>
              <a:rPr lang="en-US" dirty="0"/>
              <a:t>Separate the functionality of </a:t>
            </a:r>
            <a:r>
              <a:rPr lang="en-US" dirty="0" smtClean="0"/>
              <a:t>presentation, management, </a:t>
            </a:r>
            <a:r>
              <a:rPr lang="en-US" dirty="0"/>
              <a:t>and test execution.</a:t>
            </a:r>
          </a:p>
          <a:p>
            <a:pPr lvl="1"/>
            <a:r>
              <a:rPr lang="en-US" dirty="0"/>
              <a:t>It further lends itself to a possible web GUI for a local installation as a future enhancement.</a:t>
            </a:r>
          </a:p>
          <a:p>
            <a:endParaRPr lang="en-US" dirty="0"/>
          </a:p>
        </p:txBody>
      </p:sp>
    </p:spTree>
    <p:extLst>
      <p:ext uri="{BB962C8B-B14F-4D97-AF65-F5344CB8AC3E}">
        <p14:creationId xmlns:p14="http://schemas.microsoft.com/office/powerpoint/2010/main" val="1137763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 Local User </a:t>
            </a:r>
          </a:p>
        </p:txBody>
      </p:sp>
      <p:sp>
        <p:nvSpPr>
          <p:cNvPr id="6" name="Rectangle 4"/>
          <p:cNvSpPr>
            <a:spLocks noChangeArrowheads="1"/>
          </p:cNvSpPr>
          <p:nvPr/>
        </p:nvSpPr>
        <p:spPr bwMode="auto">
          <a:xfrm>
            <a:off x="1690777" y="2130724"/>
            <a:ext cx="15049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05625028"/>
              </p:ext>
            </p:extLst>
          </p:nvPr>
        </p:nvGraphicFramePr>
        <p:xfrm>
          <a:off x="1690776" y="2130724"/>
          <a:ext cx="5747515" cy="4101449"/>
        </p:xfrm>
        <a:graphic>
          <a:graphicData uri="http://schemas.openxmlformats.org/presentationml/2006/ole">
            <mc:AlternateContent xmlns:mc="http://schemas.openxmlformats.org/markup-compatibility/2006">
              <mc:Choice xmlns:v="urn:schemas-microsoft-com:vml" Requires="v">
                <p:oleObj spid="_x0000_s6172" name="Visio" r:id="rId4" imgW="5210104" imgH="3724541" progId="Visio.Drawing.15">
                  <p:embed/>
                </p:oleObj>
              </mc:Choice>
              <mc:Fallback>
                <p:oleObj name="Visio" r:id="rId4" imgW="5210104" imgH="3724541"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776" y="2130724"/>
                        <a:ext cx="5747515" cy="4101449"/>
                      </a:xfrm>
                      <a:prstGeom prst="rect">
                        <a:avLst/>
                      </a:prstGeom>
                      <a:noFill/>
                    </p:spPr>
                  </p:pic>
                </p:oleObj>
              </mc:Fallback>
            </mc:AlternateContent>
          </a:graphicData>
        </a:graphic>
      </p:graphicFrame>
    </p:spTree>
    <p:extLst>
      <p:ext uri="{BB962C8B-B14F-4D97-AF65-F5344CB8AC3E}">
        <p14:creationId xmlns:p14="http://schemas.microsoft.com/office/powerpoint/2010/main" val="372158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42642156"/>
              </p:ext>
            </p:extLst>
          </p:nvPr>
        </p:nvGraphicFramePr>
        <p:xfrm>
          <a:off x="1604513" y="138024"/>
          <a:ext cx="6409427" cy="6730352"/>
        </p:xfrm>
        <a:graphic>
          <a:graphicData uri="http://schemas.openxmlformats.org/drawingml/2006/table">
            <a:tbl>
              <a:tblPr firstRow="1" firstCol="1" bandRow="1">
                <a:tableStyleId>{5C22544A-7EE6-4342-B048-85BDC9FD1C3A}</a:tableStyleId>
              </a:tblPr>
              <a:tblGrid>
                <a:gridCol w="1319060"/>
                <a:gridCol w="5090367"/>
              </a:tblGrid>
              <a:tr h="319424">
                <a:tc>
                  <a:txBody>
                    <a:bodyPr/>
                    <a:lstStyle/>
                    <a:p>
                      <a:pPr marL="0" marR="0" algn="r">
                        <a:lnSpc>
                          <a:spcPct val="107000"/>
                        </a:lnSpc>
                        <a:spcBef>
                          <a:spcPts val="0"/>
                        </a:spcBef>
                        <a:spcAft>
                          <a:spcPts val="800"/>
                        </a:spcAft>
                      </a:pPr>
                      <a:r>
                        <a:rPr lang="en-US" sz="1100" dirty="0">
                          <a:effectLst/>
                        </a:rPr>
                        <a:t>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Local User Use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818770">
                <a:tc>
                  <a:txBody>
                    <a:bodyPr/>
                    <a:lstStyle/>
                    <a:p>
                      <a:pPr marL="0" marR="0" algn="r">
                        <a:lnSpc>
                          <a:spcPct val="107000"/>
                        </a:lnSpc>
                        <a:spcBef>
                          <a:spcPts val="0"/>
                        </a:spcBef>
                        <a:spcAft>
                          <a:spcPts val="800"/>
                        </a:spcAft>
                      </a:pPr>
                      <a:r>
                        <a:rPr lang="en-US" sz="11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The local user may interact with the locally installed Desktop UI to perform several actions. These can include running a test, registering or de-registering their machine with the test server and viewing or exporting a log of the most recent test run. Upon completion of any of the activities, the local user may continue to initiate another activity or exit the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277628">
                <a:tc>
                  <a:txBody>
                    <a:bodyPr/>
                    <a:lstStyle/>
                    <a:p>
                      <a:pPr marL="0" marR="0" algn="r">
                        <a:lnSpc>
                          <a:spcPct val="107000"/>
                        </a:lnSpc>
                        <a:spcBef>
                          <a:spcPts val="0"/>
                        </a:spcBef>
                        <a:spcAft>
                          <a:spcPts val="800"/>
                        </a:spcAft>
                      </a:pPr>
                      <a:r>
                        <a:rPr lang="en-US" sz="1100" dirty="0">
                          <a:effectLst/>
                        </a:rPr>
                        <a:t>Actors: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Local User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322555">
                <a:tc>
                  <a:txBody>
                    <a:bodyPr/>
                    <a:lstStyle/>
                    <a:p>
                      <a:pPr marL="0" marR="0" algn="r">
                        <a:lnSpc>
                          <a:spcPct val="107000"/>
                        </a:lnSpc>
                        <a:spcBef>
                          <a:spcPts val="0"/>
                        </a:spcBef>
                        <a:spcAft>
                          <a:spcPts val="800"/>
                        </a:spcAft>
                      </a:pPr>
                      <a:r>
                        <a:rPr lang="en-US" sz="1100" dirty="0">
                          <a:effectLst/>
                        </a:rPr>
                        <a:t>Stimulus (Trigger)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Local User opens the desktop application installed on their machine which launches the Desktop UI.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487960">
                <a:tc>
                  <a:txBody>
                    <a:bodyPr/>
                    <a:lstStyle/>
                    <a:p>
                      <a:pPr marL="0" marR="0" algn="r">
                        <a:lnSpc>
                          <a:spcPct val="107000"/>
                        </a:lnSpc>
                        <a:spcBef>
                          <a:spcPts val="0"/>
                        </a:spcBef>
                        <a:spcAft>
                          <a:spcPts val="800"/>
                        </a:spcAft>
                      </a:pPr>
                      <a:r>
                        <a:rPr lang="en-US" sz="1100" dirty="0">
                          <a:effectLst/>
                        </a:rPr>
                        <a:t>Preconditions: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The Test Framework application is correctly installed on the Local User’s system. The Local User’s system has the minimum required hardware specifications to run the application.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1186735">
                <a:tc>
                  <a:txBody>
                    <a:bodyPr/>
                    <a:lstStyle/>
                    <a:p>
                      <a:pPr marL="0" marR="0" algn="r">
                        <a:lnSpc>
                          <a:spcPct val="107000"/>
                        </a:lnSpc>
                        <a:spcBef>
                          <a:spcPts val="0"/>
                        </a:spcBef>
                        <a:spcAft>
                          <a:spcPts val="800"/>
                        </a:spcAft>
                      </a:pPr>
                      <a:r>
                        <a:rPr lang="en-US" sz="1100" dirty="0" err="1">
                          <a:effectLst/>
                        </a:rPr>
                        <a:t>Postconditions</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The desired actions are performed.</a:t>
                      </a:r>
                    </a:p>
                    <a:p>
                      <a:pPr marL="342900" marR="0" lvl="0" indent="-342900">
                        <a:lnSpc>
                          <a:spcPct val="107000"/>
                        </a:lnSpc>
                        <a:spcBef>
                          <a:spcPts val="0"/>
                        </a:spcBef>
                        <a:spcAft>
                          <a:spcPts val="0"/>
                        </a:spcAft>
                        <a:buFont typeface="+mj-lt"/>
                        <a:buAutoNum type="arabicPeriod"/>
                      </a:pPr>
                      <a:r>
                        <a:rPr lang="en-US" sz="1100" dirty="0">
                          <a:effectLst/>
                        </a:rPr>
                        <a:t>Test(s) successfully executed.</a:t>
                      </a:r>
                    </a:p>
                    <a:p>
                      <a:pPr marL="342900" marR="0" lvl="0" indent="-342900">
                        <a:lnSpc>
                          <a:spcPct val="107000"/>
                        </a:lnSpc>
                        <a:spcBef>
                          <a:spcPts val="0"/>
                        </a:spcBef>
                        <a:spcAft>
                          <a:spcPts val="0"/>
                        </a:spcAft>
                        <a:buFont typeface="+mj-lt"/>
                        <a:buAutoNum type="arabicPeriod"/>
                      </a:pPr>
                      <a:r>
                        <a:rPr lang="en-US" sz="1100" dirty="0">
                          <a:effectLst/>
                        </a:rPr>
                        <a:t>Machine successfully registered with the Test Server.</a:t>
                      </a:r>
                    </a:p>
                    <a:p>
                      <a:pPr marL="342900" marR="0" lvl="0" indent="-342900">
                        <a:lnSpc>
                          <a:spcPct val="107000"/>
                        </a:lnSpc>
                        <a:spcBef>
                          <a:spcPts val="0"/>
                        </a:spcBef>
                        <a:spcAft>
                          <a:spcPts val="0"/>
                        </a:spcAft>
                        <a:buFont typeface="+mj-lt"/>
                        <a:buAutoNum type="arabicPeriod"/>
                      </a:pPr>
                      <a:r>
                        <a:rPr lang="en-US" sz="1100" dirty="0">
                          <a:effectLst/>
                        </a:rPr>
                        <a:t>Machine successfully de-registered with the Test Server.</a:t>
                      </a:r>
                    </a:p>
                    <a:p>
                      <a:pPr marL="342900" marR="0" lvl="0" indent="-342900">
                        <a:lnSpc>
                          <a:spcPct val="107000"/>
                        </a:lnSpc>
                        <a:spcBef>
                          <a:spcPts val="0"/>
                        </a:spcBef>
                        <a:spcAft>
                          <a:spcPts val="0"/>
                        </a:spcAft>
                        <a:buFont typeface="+mj-lt"/>
                        <a:buAutoNum type="arabicPeriod"/>
                      </a:pPr>
                      <a:r>
                        <a:rPr lang="en-US" sz="1100" dirty="0">
                          <a:effectLst/>
                        </a:rPr>
                        <a:t>Latest test log successfully viewed.</a:t>
                      </a:r>
                    </a:p>
                    <a:p>
                      <a:pPr marL="342900" marR="0" lvl="0" indent="-342900">
                        <a:lnSpc>
                          <a:spcPct val="107000"/>
                        </a:lnSpc>
                        <a:spcBef>
                          <a:spcPts val="0"/>
                        </a:spcBef>
                        <a:spcAft>
                          <a:spcPts val="0"/>
                        </a:spcAft>
                        <a:buFont typeface="+mj-lt"/>
                        <a:buAutoNum type="arabicPeriod"/>
                      </a:pPr>
                      <a:r>
                        <a:rPr lang="en-US" sz="1100" dirty="0">
                          <a:effectLst/>
                        </a:rPr>
                        <a:t>Latest test log successfully exported.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1426673">
                <a:tc>
                  <a:txBody>
                    <a:bodyPr/>
                    <a:lstStyle/>
                    <a:p>
                      <a:pPr marL="0" marR="0" algn="r">
                        <a:lnSpc>
                          <a:spcPct val="107000"/>
                        </a:lnSpc>
                        <a:spcBef>
                          <a:spcPts val="0"/>
                        </a:spcBef>
                        <a:spcAft>
                          <a:spcPts val="800"/>
                        </a:spcAft>
                      </a:pPr>
                      <a:r>
                        <a:rPr lang="en-US" sz="1100" dirty="0">
                          <a:effectLst/>
                        </a:rPr>
                        <a:t>Main </a:t>
                      </a:r>
                      <a:br>
                        <a:rPr lang="en-US" sz="1100" dirty="0">
                          <a:effectLst/>
                        </a:rPr>
                      </a:br>
                      <a:r>
                        <a:rPr lang="en-US" sz="1100" dirty="0">
                          <a:effectLst/>
                        </a:rPr>
                        <a:t>Success Scenario: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342900" marR="0" lvl="0" indent="-342900">
                        <a:lnSpc>
                          <a:spcPct val="107000"/>
                        </a:lnSpc>
                        <a:spcBef>
                          <a:spcPts val="0"/>
                        </a:spcBef>
                        <a:spcAft>
                          <a:spcPts val="0"/>
                        </a:spcAft>
                        <a:buFont typeface="+mj-lt"/>
                        <a:buAutoNum type="arabicPeriod"/>
                      </a:pPr>
                      <a:r>
                        <a:rPr lang="en-US" sz="1100" dirty="0">
                          <a:effectLst/>
                        </a:rPr>
                        <a:t>Local user launches the Test Framework application.</a:t>
                      </a:r>
                    </a:p>
                    <a:p>
                      <a:pPr marL="342900" marR="0" lvl="0" indent="-342900">
                        <a:lnSpc>
                          <a:spcPct val="107000"/>
                        </a:lnSpc>
                        <a:spcBef>
                          <a:spcPts val="0"/>
                        </a:spcBef>
                        <a:spcAft>
                          <a:spcPts val="0"/>
                        </a:spcAft>
                        <a:buFont typeface="+mj-lt"/>
                        <a:buAutoNum type="arabicPeriod"/>
                      </a:pPr>
                      <a:r>
                        <a:rPr lang="en-US" sz="1100" dirty="0">
                          <a:effectLst/>
                        </a:rPr>
                        <a:t>Local user registers their machine with the Test Server.</a:t>
                      </a:r>
                    </a:p>
                    <a:p>
                      <a:pPr marL="342900" marR="0" lvl="0" indent="-342900">
                        <a:lnSpc>
                          <a:spcPct val="107000"/>
                        </a:lnSpc>
                        <a:spcBef>
                          <a:spcPts val="0"/>
                        </a:spcBef>
                        <a:spcAft>
                          <a:spcPts val="0"/>
                        </a:spcAft>
                        <a:buFont typeface="+mj-lt"/>
                        <a:buAutoNum type="arabicPeriod"/>
                      </a:pPr>
                      <a:r>
                        <a:rPr lang="en-US" sz="1100" dirty="0">
                          <a:effectLst/>
                        </a:rPr>
                        <a:t>Local user runs test on test engine.</a:t>
                      </a:r>
                    </a:p>
                    <a:p>
                      <a:pPr marL="342900" marR="0" lvl="0" indent="-342900">
                        <a:lnSpc>
                          <a:spcPct val="107000"/>
                        </a:lnSpc>
                        <a:spcBef>
                          <a:spcPts val="0"/>
                        </a:spcBef>
                        <a:spcAft>
                          <a:spcPts val="0"/>
                        </a:spcAft>
                        <a:buFont typeface="+mj-lt"/>
                        <a:buAutoNum type="arabicPeriod"/>
                      </a:pPr>
                      <a:r>
                        <a:rPr lang="en-US" sz="1100" dirty="0">
                          <a:effectLst/>
                        </a:rPr>
                        <a:t>Local user de-registers their machine with the Test Server.</a:t>
                      </a:r>
                    </a:p>
                    <a:p>
                      <a:pPr marL="342900" marR="0" lvl="0" indent="-342900">
                        <a:lnSpc>
                          <a:spcPct val="107000"/>
                        </a:lnSpc>
                        <a:spcBef>
                          <a:spcPts val="0"/>
                        </a:spcBef>
                        <a:spcAft>
                          <a:spcPts val="0"/>
                        </a:spcAft>
                        <a:buFont typeface="+mj-lt"/>
                        <a:buAutoNum type="arabicPeriod"/>
                      </a:pPr>
                      <a:r>
                        <a:rPr lang="en-US" sz="1100" dirty="0">
                          <a:effectLst/>
                        </a:rPr>
                        <a:t>Local user exits the application.</a:t>
                      </a:r>
                    </a:p>
                    <a:p>
                      <a:pPr marL="457200" marR="0">
                        <a:lnSpc>
                          <a:spcPct val="107000"/>
                        </a:lnSpc>
                        <a:spcBef>
                          <a:spcPts val="0"/>
                        </a:spcBef>
                        <a:spcAft>
                          <a:spcPts val="0"/>
                        </a:spcAft>
                      </a:pPr>
                      <a:r>
                        <a:rPr lang="en-US" sz="1100" dirty="0">
                          <a:effectLst/>
                        </a:rPr>
                        <a:t> </a:t>
                      </a:r>
                    </a:p>
                    <a:p>
                      <a:pPr marL="0" marR="0">
                        <a:lnSpc>
                          <a:spcPct val="107000"/>
                        </a:lnSpc>
                        <a:spcBef>
                          <a:spcPts val="0"/>
                        </a:spcBef>
                        <a:spcAft>
                          <a:spcPts val="800"/>
                        </a:spcAft>
                      </a:pPr>
                      <a:r>
                        <a:rPr lang="en-US" sz="1100" dirty="0">
                          <a:effectLst/>
                        </a:rPr>
                        <a:t>* Other operation supported, as mentioned, such as viewing and exporting log files. The “test run” scenario, however, is the main success scenario.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818770">
                <a:tc>
                  <a:txBody>
                    <a:bodyPr/>
                    <a:lstStyle/>
                    <a:p>
                      <a:pPr marL="0" marR="0" algn="r">
                        <a:lnSpc>
                          <a:spcPct val="107000"/>
                        </a:lnSpc>
                        <a:spcBef>
                          <a:spcPts val="0"/>
                        </a:spcBef>
                        <a:spcAft>
                          <a:spcPts val="800"/>
                        </a:spcAft>
                      </a:pPr>
                      <a:r>
                        <a:rPr lang="en-US" sz="1100" dirty="0">
                          <a:effectLst/>
                        </a:rPr>
                        <a:t>Extensions: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342900" marR="0" lvl="0" indent="-342900">
                        <a:lnSpc>
                          <a:spcPct val="107000"/>
                        </a:lnSpc>
                        <a:spcBef>
                          <a:spcPts val="0"/>
                        </a:spcBef>
                        <a:spcAft>
                          <a:spcPts val="0"/>
                        </a:spcAft>
                        <a:buFont typeface="+mj-lt"/>
                        <a:buAutoNum type="arabicPeriod"/>
                      </a:pPr>
                      <a:r>
                        <a:rPr lang="en-US" sz="1100" dirty="0">
                          <a:effectLst/>
                        </a:rPr>
                        <a:t>The local user is unable to register/de-register their machine with the test server. </a:t>
                      </a:r>
                      <a:r>
                        <a:rPr lang="en-US" sz="1100" dirty="0">
                          <a:effectLst/>
                          <a:sym typeface="Wingdings" panose="05000000000000000000" pitchFamily="2" charset="2"/>
                        </a:rPr>
                        <a:t></a:t>
                      </a:r>
                      <a:r>
                        <a:rPr lang="en-US" sz="1100" dirty="0">
                          <a:effectLst/>
                        </a:rPr>
                        <a:t> The Test Server returns failure back to the UI and allow the local user to re-try.</a:t>
                      </a:r>
                    </a:p>
                    <a:p>
                      <a:pPr marL="342900" marR="0" lvl="0" indent="-342900">
                        <a:lnSpc>
                          <a:spcPct val="107000"/>
                        </a:lnSpc>
                        <a:spcBef>
                          <a:spcPts val="0"/>
                        </a:spcBef>
                        <a:spcAft>
                          <a:spcPts val="0"/>
                        </a:spcAft>
                        <a:buFont typeface="+mj-lt"/>
                        <a:buAutoNum type="arabicPeriod"/>
                      </a:pPr>
                      <a:r>
                        <a:rPr lang="en-US" sz="1100" dirty="0">
                          <a:effectLst/>
                        </a:rPr>
                        <a:t>Test engine fails to execute the test. </a:t>
                      </a:r>
                      <a:r>
                        <a:rPr lang="en-US" sz="1100" dirty="0">
                          <a:effectLst/>
                          <a:sym typeface="Wingdings" panose="05000000000000000000" pitchFamily="2" charset="2"/>
                        </a:rPr>
                        <a:t></a:t>
                      </a:r>
                      <a:r>
                        <a:rPr lang="en-US" sz="1100" dirty="0">
                          <a:effectLst/>
                        </a:rPr>
                        <a:t> The test engine returns failure back to the Desktop UI.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820651">
                <a:tc>
                  <a:txBody>
                    <a:bodyPr/>
                    <a:lstStyle/>
                    <a:p>
                      <a:pPr marL="0" marR="0" algn="r">
                        <a:lnSpc>
                          <a:spcPct val="107000"/>
                        </a:lnSpc>
                        <a:spcBef>
                          <a:spcPts val="0"/>
                        </a:spcBef>
                        <a:spcAft>
                          <a:spcPts val="800"/>
                        </a:spcAft>
                      </a:pPr>
                      <a:r>
                        <a:rPr lang="en-US" sz="1100" dirty="0">
                          <a:effectLst/>
                        </a:rPr>
                        <a:t>Priority: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smtClean="0">
                          <a:effectLst/>
                        </a:rPr>
                        <a:t>1</a:t>
                      </a:r>
                      <a:endParaRPr lang="en-US" sz="1100" dirty="0">
                        <a:effectLst/>
                      </a:endParaRPr>
                    </a:p>
                    <a:p>
                      <a:pPr marL="0" marR="0">
                        <a:lnSpc>
                          <a:spcPct val="107000"/>
                        </a:lnSpc>
                        <a:spcBef>
                          <a:spcPts val="0"/>
                        </a:spcBef>
                        <a:spcAft>
                          <a:spcPts val="800"/>
                        </a:spcAft>
                      </a:pPr>
                      <a:r>
                        <a:rPr lang="en-US" sz="1100" dirty="0">
                          <a:effectLst/>
                        </a:rPr>
                        <a:t> </a:t>
                      </a:r>
                    </a:p>
                    <a:p>
                      <a:pPr marL="0" marR="0">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bl>
          </a:graphicData>
        </a:graphic>
      </p:graphicFrame>
    </p:spTree>
    <p:extLst>
      <p:ext uri="{BB962C8B-B14F-4D97-AF65-F5344CB8AC3E}">
        <p14:creationId xmlns:p14="http://schemas.microsoft.com/office/powerpoint/2010/main" val="2616814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User – Run Test</a:t>
            </a:r>
          </a:p>
        </p:txBody>
      </p:sp>
      <p:pic>
        <p:nvPicPr>
          <p:cNvPr id="5" name="Picture 4" descr="A close up of a sign&#10;&#10;Description automatically generated"/>
          <p:cNvPicPr/>
          <p:nvPr/>
        </p:nvPicPr>
        <p:blipFill>
          <a:blip r:embed="rId2"/>
          <a:stretch>
            <a:fillRect/>
          </a:stretch>
        </p:blipFill>
        <p:spPr>
          <a:xfrm>
            <a:off x="1010728" y="1270000"/>
            <a:ext cx="7098102" cy="5588000"/>
          </a:xfrm>
          <a:prstGeom prst="rect">
            <a:avLst/>
          </a:prstGeom>
        </p:spPr>
      </p:pic>
    </p:spTree>
    <p:extLst>
      <p:ext uri="{BB962C8B-B14F-4D97-AF65-F5344CB8AC3E}">
        <p14:creationId xmlns:p14="http://schemas.microsoft.com/office/powerpoint/2010/main" val="650680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Local Machine as Test Engine</a:t>
            </a:r>
          </a:p>
        </p:txBody>
      </p:sp>
      <p:pic>
        <p:nvPicPr>
          <p:cNvPr id="5" name="Picture 4" descr="A close up of a sign&#10;&#10;Description automatically generated"/>
          <p:cNvPicPr/>
          <p:nvPr/>
        </p:nvPicPr>
        <p:blipFill>
          <a:blip r:embed="rId2"/>
          <a:stretch>
            <a:fillRect/>
          </a:stretch>
        </p:blipFill>
        <p:spPr>
          <a:xfrm>
            <a:off x="940279" y="1391602"/>
            <a:ext cx="8024651" cy="4983319"/>
          </a:xfrm>
          <a:prstGeom prst="rect">
            <a:avLst/>
          </a:prstGeom>
        </p:spPr>
      </p:pic>
    </p:spTree>
    <p:extLst>
      <p:ext uri="{BB962C8B-B14F-4D97-AF65-F5344CB8AC3E}">
        <p14:creationId xmlns:p14="http://schemas.microsoft.com/office/powerpoint/2010/main" val="413307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51338" cy="692989"/>
          </a:xfrm>
        </p:spPr>
        <p:txBody>
          <a:bodyPr/>
          <a:lstStyle/>
          <a:p>
            <a:r>
              <a:rPr lang="en-US" dirty="0"/>
              <a:t>Deregister Local Machine with Test Server</a:t>
            </a:r>
          </a:p>
        </p:txBody>
      </p:sp>
      <p:pic>
        <p:nvPicPr>
          <p:cNvPr id="5" name="Picture 4" descr="A picture containing map, sign, standing, street&#10;&#10;Description automatically generated"/>
          <p:cNvPicPr/>
          <p:nvPr/>
        </p:nvPicPr>
        <p:blipFill>
          <a:blip r:embed="rId2"/>
          <a:stretch>
            <a:fillRect/>
          </a:stretch>
        </p:blipFill>
        <p:spPr>
          <a:xfrm>
            <a:off x="1199072" y="1374457"/>
            <a:ext cx="7633778" cy="5052222"/>
          </a:xfrm>
          <a:prstGeom prst="rect">
            <a:avLst/>
          </a:prstGeom>
        </p:spPr>
      </p:pic>
    </p:spTree>
    <p:extLst>
      <p:ext uri="{BB962C8B-B14F-4D97-AF65-F5344CB8AC3E}">
        <p14:creationId xmlns:p14="http://schemas.microsoft.com/office/powerpoint/2010/main" val="36777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 Export </a:t>
            </a:r>
            <a:r>
              <a:rPr lang="en-US" dirty="0"/>
              <a:t>Test Results</a:t>
            </a:r>
          </a:p>
        </p:txBody>
      </p:sp>
      <p:pic>
        <p:nvPicPr>
          <p:cNvPr id="5" name="Picture 4" descr="A map of a sign&#10;&#10;Description automatically generated"/>
          <p:cNvPicPr/>
          <p:nvPr/>
        </p:nvPicPr>
        <p:blipFill>
          <a:blip r:embed="rId2"/>
          <a:stretch>
            <a:fillRect/>
          </a:stretch>
        </p:blipFill>
        <p:spPr>
          <a:xfrm>
            <a:off x="1026543" y="1301432"/>
            <a:ext cx="7246189" cy="4935466"/>
          </a:xfrm>
          <a:prstGeom prst="rect">
            <a:avLst/>
          </a:prstGeom>
        </p:spPr>
      </p:pic>
    </p:spTree>
    <p:extLst>
      <p:ext uri="{BB962C8B-B14F-4D97-AF65-F5344CB8AC3E}">
        <p14:creationId xmlns:p14="http://schemas.microsoft.com/office/powerpoint/2010/main" val="1374832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lstStyle/>
          <a:p>
            <a:r>
              <a:rPr lang="en-US" dirty="0"/>
              <a:t>Activity Diagram – Local User</a:t>
            </a:r>
          </a:p>
        </p:txBody>
      </p:sp>
      <p:pic>
        <p:nvPicPr>
          <p:cNvPr id="5" name="Picture 4" descr="A screenshot of a cell phone&#10;&#10;Description automatically generated"/>
          <p:cNvPicPr/>
          <p:nvPr/>
        </p:nvPicPr>
        <p:blipFill>
          <a:blip r:embed="rId2"/>
          <a:stretch>
            <a:fillRect/>
          </a:stretch>
        </p:blipFill>
        <p:spPr>
          <a:xfrm>
            <a:off x="1026544" y="1207733"/>
            <a:ext cx="6211941" cy="5425979"/>
          </a:xfrm>
          <a:prstGeom prst="rect">
            <a:avLst/>
          </a:prstGeom>
        </p:spPr>
      </p:pic>
    </p:spTree>
    <p:extLst>
      <p:ext uri="{BB962C8B-B14F-4D97-AF65-F5344CB8AC3E}">
        <p14:creationId xmlns:p14="http://schemas.microsoft.com/office/powerpoint/2010/main" val="3436535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Remote Use</a:t>
            </a:r>
          </a:p>
        </p:txBody>
      </p:sp>
      <p:sp>
        <p:nvSpPr>
          <p:cNvPr id="4" name="Rectangle 2"/>
          <p:cNvSpPr>
            <a:spLocks noChangeArrowheads="1"/>
          </p:cNvSpPr>
          <p:nvPr/>
        </p:nvSpPr>
        <p:spPr bwMode="auto">
          <a:xfrm>
            <a:off x="1630392" y="1768414"/>
            <a:ext cx="140820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45874930"/>
              </p:ext>
            </p:extLst>
          </p:nvPr>
        </p:nvGraphicFramePr>
        <p:xfrm>
          <a:off x="1630393" y="1768415"/>
          <a:ext cx="5823210" cy="3911416"/>
        </p:xfrm>
        <a:graphic>
          <a:graphicData uri="http://schemas.openxmlformats.org/presentationml/2006/ole">
            <mc:AlternateContent xmlns:mc="http://schemas.openxmlformats.org/markup-compatibility/2006">
              <mc:Choice xmlns:v="urn:schemas-microsoft-com:vml" Requires="v">
                <p:oleObj spid="_x0000_s7190" name="Visio" r:id="rId4" imgW="5549798" imgH="3727121" progId="Visio.Drawing.15">
                  <p:embed/>
                </p:oleObj>
              </mc:Choice>
              <mc:Fallback>
                <p:oleObj name="Visio" r:id="rId4" imgW="5549798" imgH="372712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93" y="1768415"/>
                        <a:ext cx="5823210" cy="3911416"/>
                      </a:xfrm>
                      <a:prstGeom prst="rect">
                        <a:avLst/>
                      </a:prstGeom>
                      <a:noFill/>
                    </p:spPr>
                  </p:pic>
                </p:oleObj>
              </mc:Fallback>
            </mc:AlternateContent>
          </a:graphicData>
        </a:graphic>
      </p:graphicFrame>
    </p:spTree>
    <p:extLst>
      <p:ext uri="{BB962C8B-B14F-4D97-AF65-F5344CB8AC3E}">
        <p14:creationId xmlns:p14="http://schemas.microsoft.com/office/powerpoint/2010/main" val="3188988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058641"/>
              </p:ext>
            </p:extLst>
          </p:nvPr>
        </p:nvGraphicFramePr>
        <p:xfrm>
          <a:off x="501291" y="270367"/>
          <a:ext cx="9419949" cy="6084992"/>
        </p:xfrm>
        <a:graphic>
          <a:graphicData uri="http://schemas.openxmlformats.org/drawingml/2006/table">
            <a:tbl>
              <a:tblPr firstRow="1" firstCol="1" bandRow="1">
                <a:tableStyleId>{5C22544A-7EE6-4342-B048-85BDC9FD1C3A}</a:tableStyleId>
              </a:tblPr>
              <a:tblGrid>
                <a:gridCol w="1534570">
                  <a:extLst>
                    <a:ext uri="{9D8B030D-6E8A-4147-A177-3AD203B41FA5}">
                      <a16:colId xmlns="" xmlns:a16="http://schemas.microsoft.com/office/drawing/2014/main" val="20000"/>
                    </a:ext>
                  </a:extLst>
                </a:gridCol>
                <a:gridCol w="7885379">
                  <a:extLst>
                    <a:ext uri="{9D8B030D-6E8A-4147-A177-3AD203B41FA5}">
                      <a16:colId xmlns="" xmlns:a16="http://schemas.microsoft.com/office/drawing/2014/main" val="20001"/>
                    </a:ext>
                  </a:extLst>
                </a:gridCol>
              </a:tblGrid>
              <a:tr h="204315">
                <a:tc>
                  <a:txBody>
                    <a:bodyPr/>
                    <a:lstStyle/>
                    <a:p>
                      <a:pPr marL="0" marR="0" algn="r">
                        <a:lnSpc>
                          <a:spcPct val="107000"/>
                        </a:lnSpc>
                        <a:spcBef>
                          <a:spcPts val="0"/>
                        </a:spcBef>
                        <a:spcAft>
                          <a:spcPts val="800"/>
                        </a:spcAft>
                      </a:pPr>
                      <a:r>
                        <a:rPr lang="en-US" sz="1000" dirty="0">
                          <a:effectLst/>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a:effectLst/>
                        </a:rPr>
                        <a:t>Remote User Use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0"/>
                  </a:ext>
                </a:extLst>
              </a:tr>
              <a:tr h="827069">
                <a:tc>
                  <a:txBody>
                    <a:bodyPr/>
                    <a:lstStyle/>
                    <a:p>
                      <a:pPr marL="0" marR="0" algn="r">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remote user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Upon completion of desired test activities, the remote user may also logout of the system.</a:t>
                      </a:r>
                    </a:p>
                  </a:txBody>
                  <a:tcPr marL="36195" marR="36195" marT="0" marB="0"/>
                </a:tc>
                <a:extLst>
                  <a:ext uri="{0D108BD9-81ED-4DB2-BD59-A6C34878D82A}">
                    <a16:rowId xmlns="" xmlns:a16="http://schemas.microsoft.com/office/drawing/2014/main" val="10001"/>
                  </a:ext>
                </a:extLst>
              </a:tr>
              <a:tr h="204315">
                <a:tc>
                  <a:txBody>
                    <a:bodyPr/>
                    <a:lstStyle/>
                    <a:p>
                      <a:pPr marL="0" marR="0" algn="r">
                        <a:lnSpc>
                          <a:spcPct val="107000"/>
                        </a:lnSpc>
                        <a:spcBef>
                          <a:spcPts val="0"/>
                        </a:spcBef>
                        <a:spcAft>
                          <a:spcPts val="800"/>
                        </a:spcAft>
                      </a:pPr>
                      <a:r>
                        <a:rPr lang="en-US" sz="1000">
                          <a:effectLst/>
                        </a:rPr>
                        <a:t>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2"/>
                  </a:ext>
                </a:extLst>
              </a:tr>
              <a:tr h="204315">
                <a:tc>
                  <a:txBody>
                    <a:bodyPr/>
                    <a:lstStyle/>
                    <a:p>
                      <a:pPr marL="0" marR="0" algn="r">
                        <a:lnSpc>
                          <a:spcPct val="107000"/>
                        </a:lnSpc>
                        <a:spcBef>
                          <a:spcPts val="0"/>
                        </a:spcBef>
                        <a:spcAft>
                          <a:spcPts val="800"/>
                        </a:spcAft>
                      </a:pPr>
                      <a:r>
                        <a:rPr lang="en-US" sz="1000">
                          <a:effectLst/>
                        </a:rPr>
                        <a:t>Stimulus (Trigger)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 enters the URL of the web application and successfully logs into the test server.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3"/>
                  </a:ext>
                </a:extLst>
              </a:tr>
              <a:tr h="204315">
                <a:tc>
                  <a:txBody>
                    <a:bodyPr/>
                    <a:lstStyle/>
                    <a:p>
                      <a:pPr marL="0" marR="0" algn="r">
                        <a:lnSpc>
                          <a:spcPct val="107000"/>
                        </a:lnSpc>
                        <a:spcBef>
                          <a:spcPts val="0"/>
                        </a:spcBef>
                        <a:spcAft>
                          <a:spcPts val="800"/>
                        </a:spcAft>
                      </a:pPr>
                      <a:r>
                        <a:rPr lang="en-US" sz="1000">
                          <a:effectLst/>
                        </a:rPr>
                        <a:t>Preconditions: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Test Server URL is accessible and available to host the remote user web application.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4"/>
                  </a:ext>
                </a:extLst>
              </a:tr>
              <a:tr h="1452744">
                <a:tc>
                  <a:txBody>
                    <a:bodyPr/>
                    <a:lstStyle/>
                    <a:p>
                      <a:pPr marL="0" marR="0" algn="r">
                        <a:lnSpc>
                          <a:spcPct val="107000"/>
                        </a:lnSpc>
                        <a:spcBef>
                          <a:spcPts val="0"/>
                        </a:spcBef>
                        <a:spcAft>
                          <a:spcPts val="800"/>
                        </a:spcAft>
                      </a:pPr>
                      <a:r>
                        <a:rPr lang="en-US" sz="1000">
                          <a:effectLst/>
                        </a:rPr>
                        <a:t>Postconditions: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desired actions are performed.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000" dirty="0">
                          <a:effectLst/>
                        </a:rPr>
                        <a:t>Test(s) successfully executed.</a:t>
                      </a:r>
                    </a:p>
                    <a:p>
                      <a:pPr marL="342900" marR="0" lvl="0" indent="-342900">
                        <a:lnSpc>
                          <a:spcPct val="107000"/>
                        </a:lnSpc>
                        <a:spcBef>
                          <a:spcPts val="0"/>
                        </a:spcBef>
                        <a:spcAft>
                          <a:spcPts val="0"/>
                        </a:spcAft>
                        <a:buFont typeface="+mj-lt"/>
                        <a:buAutoNum type="arabicPeriod"/>
                      </a:pPr>
                      <a:r>
                        <a:rPr lang="en-US" sz="1000" dirty="0">
                          <a:effectLst/>
                        </a:rPr>
                        <a:t>Test logs successfully viewed.</a:t>
                      </a:r>
                    </a:p>
                    <a:p>
                      <a:pPr marL="342900" marR="0" lvl="0" indent="-342900">
                        <a:lnSpc>
                          <a:spcPct val="107000"/>
                        </a:lnSpc>
                        <a:spcBef>
                          <a:spcPts val="0"/>
                        </a:spcBef>
                        <a:spcAft>
                          <a:spcPts val="0"/>
                        </a:spcAft>
                        <a:buFont typeface="+mj-lt"/>
                        <a:buAutoNum type="arabicPeriod"/>
                      </a:pPr>
                      <a:r>
                        <a:rPr lang="en-US" sz="10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000" dirty="0">
                          <a:effectLst/>
                        </a:rPr>
                        <a:t>Login successful.</a:t>
                      </a:r>
                    </a:p>
                    <a:p>
                      <a:pPr marL="342900" marR="0" lvl="0" indent="-342900">
                        <a:lnSpc>
                          <a:spcPct val="107000"/>
                        </a:lnSpc>
                        <a:spcBef>
                          <a:spcPts val="0"/>
                        </a:spcBef>
                        <a:spcAft>
                          <a:spcPts val="0"/>
                        </a:spcAft>
                        <a:buFont typeface="+mj-lt"/>
                        <a:buAutoNum type="arabicPeriod"/>
                      </a:pPr>
                      <a:r>
                        <a:rPr lang="en-US" sz="1000" dirty="0">
                          <a:effectLst/>
                        </a:rPr>
                        <a:t>Logout successful.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5"/>
                  </a:ext>
                </a:extLst>
              </a:tr>
              <a:tr h="1346553">
                <a:tc>
                  <a:txBody>
                    <a:bodyPr/>
                    <a:lstStyle/>
                    <a:p>
                      <a:pPr marL="0" marR="0" algn="r">
                        <a:lnSpc>
                          <a:spcPct val="107000"/>
                        </a:lnSpc>
                        <a:spcBef>
                          <a:spcPts val="0"/>
                        </a:spcBef>
                        <a:spcAft>
                          <a:spcPts val="800"/>
                        </a:spcAft>
                      </a:pPr>
                      <a:r>
                        <a:rPr lang="en-US" sz="1000">
                          <a:effectLst/>
                        </a:rPr>
                        <a:t>Main </a:t>
                      </a:r>
                      <a:br>
                        <a:rPr lang="en-US" sz="1000">
                          <a:effectLst/>
                        </a:rPr>
                      </a:br>
                      <a:r>
                        <a:rPr lang="en-US" sz="1000">
                          <a:effectLst/>
                        </a:rPr>
                        <a:t>Success Scenario: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dirty="0">
                          <a:effectLst/>
                        </a:rPr>
                        <a:t>Remote user logs into the system.</a:t>
                      </a:r>
                    </a:p>
                    <a:p>
                      <a:pPr marL="342900" marR="0" lvl="0" indent="-342900">
                        <a:lnSpc>
                          <a:spcPct val="107000"/>
                        </a:lnSpc>
                        <a:spcBef>
                          <a:spcPts val="0"/>
                        </a:spcBef>
                        <a:spcAft>
                          <a:spcPts val="0"/>
                        </a:spcAft>
                        <a:buFont typeface="+mj-lt"/>
                        <a:buAutoNum type="arabicPeriod"/>
                      </a:pPr>
                      <a:r>
                        <a:rPr lang="en-US" sz="1000" dirty="0">
                          <a:effectLst/>
                        </a:rPr>
                        <a:t>Remote user views test engine configurations.</a:t>
                      </a:r>
                    </a:p>
                    <a:p>
                      <a:pPr marL="342900" marR="0" lvl="0" indent="-342900">
                        <a:lnSpc>
                          <a:spcPct val="107000"/>
                        </a:lnSpc>
                        <a:spcBef>
                          <a:spcPts val="0"/>
                        </a:spcBef>
                        <a:spcAft>
                          <a:spcPts val="0"/>
                        </a:spcAft>
                        <a:buFont typeface="+mj-lt"/>
                        <a:buAutoNum type="arabicPeriod"/>
                      </a:pPr>
                      <a:r>
                        <a:rPr lang="en-US" sz="1000" dirty="0">
                          <a:effectLst/>
                        </a:rPr>
                        <a:t>Remote user selects platform capabilities and configures test engines.</a:t>
                      </a:r>
                    </a:p>
                    <a:p>
                      <a:pPr marL="342900" marR="0" lvl="0" indent="-342900">
                        <a:lnSpc>
                          <a:spcPct val="107000"/>
                        </a:lnSpc>
                        <a:spcBef>
                          <a:spcPts val="0"/>
                        </a:spcBef>
                        <a:spcAft>
                          <a:spcPts val="0"/>
                        </a:spcAft>
                        <a:buFont typeface="+mj-lt"/>
                        <a:buAutoNum type="arabicPeriod"/>
                      </a:pPr>
                      <a:r>
                        <a:rPr lang="en-US" sz="1000" dirty="0">
                          <a:effectLst/>
                        </a:rPr>
                        <a:t>Remote user runs test on test engines.</a:t>
                      </a:r>
                    </a:p>
                    <a:p>
                      <a:pPr marL="342900" marR="0" lvl="0" indent="-342900">
                        <a:lnSpc>
                          <a:spcPct val="107000"/>
                        </a:lnSpc>
                        <a:spcBef>
                          <a:spcPts val="0"/>
                        </a:spcBef>
                        <a:spcAft>
                          <a:spcPts val="0"/>
                        </a:spcAft>
                        <a:buFont typeface="+mj-lt"/>
                        <a:buAutoNum type="arabicPeriod"/>
                      </a:pPr>
                      <a:r>
                        <a:rPr lang="en-US" sz="1000" dirty="0">
                          <a:effectLst/>
                        </a:rPr>
                        <a:t>Remote user logs out.</a:t>
                      </a:r>
                    </a:p>
                    <a:p>
                      <a:pPr marL="0" marR="0">
                        <a:lnSpc>
                          <a:spcPct val="107000"/>
                        </a:lnSpc>
                        <a:spcBef>
                          <a:spcPts val="0"/>
                        </a:spcBef>
                        <a:spcAft>
                          <a:spcPts val="800"/>
                        </a:spcAft>
                      </a:pPr>
                      <a:r>
                        <a:rPr lang="en-US" sz="1000" dirty="0">
                          <a:effectLst/>
                        </a:rPr>
                        <a:t> </a:t>
                      </a:r>
                    </a:p>
                    <a:p>
                      <a:pPr marL="0" marR="0">
                        <a:lnSpc>
                          <a:spcPct val="107000"/>
                        </a:lnSpc>
                        <a:spcBef>
                          <a:spcPts val="0"/>
                        </a:spcBef>
                        <a:spcAft>
                          <a:spcPts val="800"/>
                        </a:spcAft>
                      </a:pPr>
                      <a:r>
                        <a:rPr lang="en-US" sz="1000" dirty="0">
                          <a:effectLst/>
                        </a:rPr>
                        <a:t>* Other operation supported, as mentioned, such as viewing and exporting log files. The “test run” scenario, however, is the main success scenario.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6"/>
                  </a:ext>
                </a:extLst>
              </a:tr>
              <a:tr h="989158">
                <a:tc>
                  <a:txBody>
                    <a:bodyPr/>
                    <a:lstStyle/>
                    <a:p>
                      <a:pPr marL="0" marR="0" algn="r">
                        <a:lnSpc>
                          <a:spcPct val="107000"/>
                        </a:lnSpc>
                        <a:spcBef>
                          <a:spcPts val="0"/>
                        </a:spcBef>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a:effectLst/>
                        </a:rPr>
                        <a:t>The remote user’s login information is rejected by the web application. </a:t>
                      </a:r>
                      <a:r>
                        <a:rPr lang="en-US" sz="1000">
                          <a:effectLst/>
                          <a:sym typeface="Wingdings" panose="05000000000000000000" pitchFamily="2" charset="2"/>
                        </a:rPr>
                        <a:t></a:t>
                      </a:r>
                      <a:r>
                        <a:rPr lang="en-US" sz="1000">
                          <a:effectLst/>
                        </a:rPr>
                        <a:t> The remote user is presented with the login screen again.</a:t>
                      </a:r>
                    </a:p>
                    <a:p>
                      <a:pPr marL="342900" marR="0" lvl="0" indent="-342900">
                        <a:lnSpc>
                          <a:spcPct val="107000"/>
                        </a:lnSpc>
                        <a:spcBef>
                          <a:spcPts val="0"/>
                        </a:spcBef>
                        <a:spcAft>
                          <a:spcPts val="0"/>
                        </a:spcAft>
                        <a:buFont typeface="+mj-lt"/>
                        <a:buAutoNum type="arabicPeriod"/>
                      </a:pPr>
                      <a:r>
                        <a:rPr lang="en-US" sz="1000">
                          <a:effectLst/>
                        </a:rPr>
                        <a:t>Test engines unavailable to execute. </a:t>
                      </a:r>
                      <a:r>
                        <a:rPr lang="en-US" sz="1000">
                          <a:effectLst/>
                          <a:sym typeface="Wingdings" panose="05000000000000000000" pitchFamily="2" charset="2"/>
                        </a:rPr>
                        <a:t></a:t>
                      </a:r>
                      <a:r>
                        <a:rPr lang="en-US" sz="100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1000">
                          <a:effectLst/>
                        </a:rPr>
                        <a:t>No test engines match the capabilities selected. </a:t>
                      </a:r>
                      <a:r>
                        <a:rPr lang="en-US" sz="1000">
                          <a:effectLst/>
                          <a:sym typeface="Wingdings" panose="05000000000000000000" pitchFamily="2" charset="2"/>
                        </a:rPr>
                        <a:t></a:t>
                      </a:r>
                      <a:r>
                        <a:rPr lang="en-US" sz="1000">
                          <a:effectLst/>
                        </a:rPr>
                        <a:t> Test engine prohibits test execute. Allows, test capabilities to be reset.</a:t>
                      </a:r>
                    </a:p>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7"/>
                  </a:ext>
                </a:extLst>
              </a:tr>
              <a:tr h="592617">
                <a:tc>
                  <a:txBody>
                    <a:bodyPr/>
                    <a:lstStyle/>
                    <a:p>
                      <a:pPr marL="0" marR="0" algn="r">
                        <a:lnSpc>
                          <a:spcPct val="107000"/>
                        </a:lnSpc>
                        <a:spcBef>
                          <a:spcPts val="0"/>
                        </a:spcBef>
                        <a:spcAft>
                          <a:spcPts val="80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094439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 Run Test</a:t>
            </a:r>
          </a:p>
        </p:txBody>
      </p:sp>
      <p:sp>
        <p:nvSpPr>
          <p:cNvPr id="4" name="Rectangle 2"/>
          <p:cNvSpPr>
            <a:spLocks noChangeArrowheads="1"/>
          </p:cNvSpPr>
          <p:nvPr/>
        </p:nvSpPr>
        <p:spPr bwMode="auto">
          <a:xfrm>
            <a:off x="1233576" y="1423358"/>
            <a:ext cx="13466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42622363"/>
              </p:ext>
            </p:extLst>
          </p:nvPr>
        </p:nvGraphicFramePr>
        <p:xfrm>
          <a:off x="1233576" y="1423359"/>
          <a:ext cx="6651061" cy="5210354"/>
        </p:xfrm>
        <a:graphic>
          <a:graphicData uri="http://schemas.openxmlformats.org/presentationml/2006/ole">
            <mc:AlternateContent xmlns:mc="http://schemas.openxmlformats.org/markup-compatibility/2006">
              <mc:Choice xmlns:v="urn:schemas-microsoft-com:vml" Requires="v">
                <p:oleObj spid="_x0000_s9238" name="Visio" r:id="rId4" imgW="6749898" imgH="5289535" progId="Visio.Drawing.15">
                  <p:embed/>
                </p:oleObj>
              </mc:Choice>
              <mc:Fallback>
                <p:oleObj name="Visio" r:id="rId4" imgW="6749898" imgH="528953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576" y="1423359"/>
                        <a:ext cx="6651061" cy="5210354"/>
                      </a:xfrm>
                      <a:prstGeom prst="rect">
                        <a:avLst/>
                      </a:prstGeom>
                      <a:noFill/>
                    </p:spPr>
                  </p:pic>
                </p:oleObj>
              </mc:Fallback>
            </mc:AlternateContent>
          </a:graphicData>
        </a:graphic>
      </p:graphicFrame>
    </p:spTree>
    <p:extLst>
      <p:ext uri="{BB962C8B-B14F-4D97-AF65-F5344CB8AC3E}">
        <p14:creationId xmlns:p14="http://schemas.microsoft.com/office/powerpoint/2010/main" val="834898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and Configure Tests</a:t>
            </a:r>
          </a:p>
        </p:txBody>
      </p:sp>
      <p:sp>
        <p:nvSpPr>
          <p:cNvPr id="4" name="Rectangle 2"/>
          <p:cNvSpPr>
            <a:spLocks noChangeArrowheads="1"/>
          </p:cNvSpPr>
          <p:nvPr/>
        </p:nvSpPr>
        <p:spPr bwMode="auto">
          <a:xfrm>
            <a:off x="1433976" y="1286496"/>
            <a:ext cx="133806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98637054"/>
              </p:ext>
            </p:extLst>
          </p:nvPr>
        </p:nvGraphicFramePr>
        <p:xfrm>
          <a:off x="1433976" y="1286497"/>
          <a:ext cx="6523063" cy="5662381"/>
        </p:xfrm>
        <a:graphic>
          <a:graphicData uri="http://schemas.openxmlformats.org/presentationml/2006/ole">
            <mc:AlternateContent xmlns:mc="http://schemas.openxmlformats.org/markup-compatibility/2006">
              <mc:Choice xmlns:v="urn:schemas-microsoft-com:vml" Requires="v">
                <p:oleObj spid="_x0000_s10263" name="Visio" r:id="rId4" imgW="6699098" imgH="5816391" progId="Visio.Drawing.15">
                  <p:embed/>
                </p:oleObj>
              </mc:Choice>
              <mc:Fallback>
                <p:oleObj name="Visio" r:id="rId4" imgW="6699098" imgH="581639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976" y="1286497"/>
                        <a:ext cx="6523063" cy="5662381"/>
                      </a:xfrm>
                      <a:prstGeom prst="rect">
                        <a:avLst/>
                      </a:prstGeom>
                      <a:noFill/>
                    </p:spPr>
                  </p:pic>
                </p:oleObj>
              </mc:Fallback>
            </mc:AlternateContent>
          </a:graphicData>
        </a:graphic>
      </p:graphicFrame>
    </p:spTree>
    <p:extLst>
      <p:ext uri="{BB962C8B-B14F-4D97-AF65-F5344CB8AC3E}">
        <p14:creationId xmlns:p14="http://schemas.microsoft.com/office/powerpoint/2010/main" val="1701156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Archived Results</a:t>
            </a:r>
          </a:p>
        </p:txBody>
      </p:sp>
      <p:sp>
        <p:nvSpPr>
          <p:cNvPr id="6" name="Rectangle 4"/>
          <p:cNvSpPr>
            <a:spLocks noChangeArrowheads="1"/>
          </p:cNvSpPr>
          <p:nvPr/>
        </p:nvSpPr>
        <p:spPr bwMode="auto">
          <a:xfrm>
            <a:off x="1440610" y="1500995"/>
            <a:ext cx="133068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5177576"/>
              </p:ext>
            </p:extLst>
          </p:nvPr>
        </p:nvGraphicFramePr>
        <p:xfrm>
          <a:off x="1440611" y="1500996"/>
          <a:ext cx="6707004" cy="4968815"/>
        </p:xfrm>
        <a:graphic>
          <a:graphicData uri="http://schemas.openxmlformats.org/presentationml/2006/ole">
            <mc:AlternateContent xmlns:mc="http://schemas.openxmlformats.org/markup-compatibility/2006">
              <mc:Choice xmlns:v="urn:schemas-microsoft-com:vml" Requires="v">
                <p:oleObj spid="_x0000_s11288" name="Visio" r:id="rId4" imgW="5975299" imgH="4419376" progId="Visio.Drawing.15">
                  <p:embed/>
                </p:oleObj>
              </mc:Choice>
              <mc:Fallback>
                <p:oleObj name="Visio" r:id="rId4" imgW="5975299" imgH="4419376"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611" y="1500996"/>
                        <a:ext cx="6707004" cy="4968815"/>
                      </a:xfrm>
                      <a:prstGeom prst="rect">
                        <a:avLst/>
                      </a:prstGeom>
                      <a:noFill/>
                    </p:spPr>
                  </p:pic>
                </p:oleObj>
              </mc:Fallback>
            </mc:AlternateContent>
          </a:graphicData>
        </a:graphic>
      </p:graphicFrame>
    </p:spTree>
    <p:extLst>
      <p:ext uri="{BB962C8B-B14F-4D97-AF65-F5344CB8AC3E}">
        <p14:creationId xmlns:p14="http://schemas.microsoft.com/office/powerpoint/2010/main" val="1310933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Export Test Results</a:t>
            </a:r>
          </a:p>
        </p:txBody>
      </p:sp>
      <p:sp>
        <p:nvSpPr>
          <p:cNvPr id="4" name="Rectangle 2"/>
          <p:cNvSpPr>
            <a:spLocks noChangeArrowheads="1"/>
          </p:cNvSpPr>
          <p:nvPr/>
        </p:nvSpPr>
        <p:spPr bwMode="auto">
          <a:xfrm>
            <a:off x="1734738" y="126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81031261"/>
              </p:ext>
            </p:extLst>
          </p:nvPr>
        </p:nvGraphicFramePr>
        <p:xfrm>
          <a:off x="1734738" y="1261613"/>
          <a:ext cx="5935663" cy="5829300"/>
        </p:xfrm>
        <a:graphic>
          <a:graphicData uri="http://schemas.openxmlformats.org/presentationml/2006/ole">
            <mc:AlternateContent xmlns:mc="http://schemas.openxmlformats.org/markup-compatibility/2006">
              <mc:Choice xmlns:v="urn:schemas-microsoft-com:vml" Requires="v">
                <p:oleObj spid="_x0000_s12310" name="Visio" r:id="rId4" imgW="5975299" imgH="5860766" progId="Visio.Drawing.15">
                  <p:embed/>
                </p:oleObj>
              </mc:Choice>
              <mc:Fallback>
                <p:oleObj name="Visio" r:id="rId4" imgW="5975299" imgH="586076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4738" y="1261613"/>
                        <a:ext cx="5935663" cy="582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0946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Login</a:t>
            </a:r>
          </a:p>
        </p:txBody>
      </p:sp>
      <p:sp>
        <p:nvSpPr>
          <p:cNvPr id="4" name="Rectangle 2"/>
          <p:cNvSpPr>
            <a:spLocks noChangeArrowheads="1"/>
          </p:cNvSpPr>
          <p:nvPr/>
        </p:nvSpPr>
        <p:spPr bwMode="auto">
          <a:xfrm>
            <a:off x="1274884" y="1485899"/>
            <a:ext cx="137614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17291953"/>
              </p:ext>
            </p:extLst>
          </p:nvPr>
        </p:nvGraphicFramePr>
        <p:xfrm>
          <a:off x="1274885" y="1485900"/>
          <a:ext cx="6699738" cy="5547576"/>
        </p:xfrm>
        <a:graphic>
          <a:graphicData uri="http://schemas.openxmlformats.org/presentationml/2006/ole">
            <mc:AlternateContent xmlns:mc="http://schemas.openxmlformats.org/markup-compatibility/2006">
              <mc:Choice xmlns:v="urn:schemas-microsoft-com:vml" Requires="v">
                <p:oleObj spid="_x0000_s13336" name="Visio" r:id="rId4" imgW="6713397" imgH="5554980" progId="Visio.Drawing.15">
                  <p:embed/>
                </p:oleObj>
              </mc:Choice>
              <mc:Fallback>
                <p:oleObj name="Visio" r:id="rId4" imgW="6713397" imgH="5554980" progId="Visio.Drawing.15">
                  <p:embed/>
                  <p:pic>
                    <p:nvPicPr>
                      <p:cNvPr id="0" name="Object 1"/>
                      <p:cNvPicPr>
                        <a:picLocks noChangeAspect="1" noChangeArrowheads="1"/>
                      </p:cNvPicPr>
                      <p:nvPr/>
                    </p:nvPicPr>
                    <p:blipFill>
                      <a:blip r:embed="rId5"/>
                      <a:srcRect/>
                      <a:stretch>
                        <a:fillRect/>
                      </a:stretch>
                    </p:blipFill>
                    <p:spPr bwMode="auto">
                      <a:xfrm>
                        <a:off x="1274885" y="1485900"/>
                        <a:ext cx="6699738" cy="5547576"/>
                      </a:xfrm>
                      <a:prstGeom prst="rect">
                        <a:avLst/>
                      </a:prstGeom>
                      <a:noFill/>
                    </p:spPr>
                  </p:pic>
                </p:oleObj>
              </mc:Fallback>
            </mc:AlternateContent>
          </a:graphicData>
        </a:graphic>
      </p:graphicFrame>
    </p:spTree>
    <p:extLst>
      <p:ext uri="{BB962C8B-B14F-4D97-AF65-F5344CB8AC3E}">
        <p14:creationId xmlns:p14="http://schemas.microsoft.com/office/powerpoint/2010/main" val="439039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 Activity Diagram</a:t>
            </a:r>
          </a:p>
        </p:txBody>
      </p:sp>
      <p:sp>
        <p:nvSpPr>
          <p:cNvPr id="7" name="Rectangle 4"/>
          <p:cNvSpPr>
            <a:spLocks noChangeArrowheads="1"/>
          </p:cNvSpPr>
          <p:nvPr/>
        </p:nvSpPr>
        <p:spPr bwMode="auto">
          <a:xfrm>
            <a:off x="854014" y="1492369"/>
            <a:ext cx="15574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285127837"/>
              </p:ext>
            </p:extLst>
          </p:nvPr>
        </p:nvGraphicFramePr>
        <p:xfrm>
          <a:off x="854015" y="1492370"/>
          <a:ext cx="7771196" cy="4528868"/>
        </p:xfrm>
        <a:graphic>
          <a:graphicData uri="http://schemas.openxmlformats.org/presentationml/2006/ole">
            <mc:AlternateContent xmlns:mc="http://schemas.openxmlformats.org/markup-compatibility/2006">
              <mc:Choice xmlns:v="urn:schemas-microsoft-com:vml" Requires="v">
                <p:oleObj spid="_x0000_s14360" name="Visio" r:id="rId4" imgW="8984086" imgH="5235129" progId="Visio.Drawing.15">
                  <p:embed/>
                </p:oleObj>
              </mc:Choice>
              <mc:Fallback>
                <p:oleObj name="Visio" r:id="rId4" imgW="8984086" imgH="5235129"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015" y="1492370"/>
                        <a:ext cx="7771196" cy="4528868"/>
                      </a:xfrm>
                      <a:prstGeom prst="rect">
                        <a:avLst/>
                      </a:prstGeom>
                      <a:noFill/>
                    </p:spPr>
                  </p:pic>
                </p:oleObj>
              </mc:Fallback>
            </mc:AlternateContent>
          </a:graphicData>
        </a:graphic>
      </p:graphicFrame>
    </p:spTree>
    <p:extLst>
      <p:ext uri="{BB962C8B-B14F-4D97-AF65-F5344CB8AC3E}">
        <p14:creationId xmlns:p14="http://schemas.microsoft.com/office/powerpoint/2010/main" val="260966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lstStyle/>
          <a:p>
            <a:r>
              <a:rPr lang="en-US" dirty="0"/>
              <a:t>System Models: Use Case - Administrator</a:t>
            </a:r>
          </a:p>
        </p:txBody>
      </p:sp>
      <p:sp>
        <p:nvSpPr>
          <p:cNvPr id="4" name="Rectangle 2"/>
          <p:cNvSpPr>
            <a:spLocks noChangeArrowheads="1"/>
          </p:cNvSpPr>
          <p:nvPr/>
        </p:nvSpPr>
        <p:spPr bwMode="auto">
          <a:xfrm>
            <a:off x="1846052" y="1397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32204574"/>
              </p:ext>
            </p:extLst>
          </p:nvPr>
        </p:nvGraphicFramePr>
        <p:xfrm>
          <a:off x="1846052" y="1397479"/>
          <a:ext cx="4906963" cy="5287963"/>
        </p:xfrm>
        <a:graphic>
          <a:graphicData uri="http://schemas.openxmlformats.org/presentationml/2006/ole">
            <mc:AlternateContent xmlns:mc="http://schemas.openxmlformats.org/markup-compatibility/2006">
              <mc:Choice xmlns:v="urn:schemas-microsoft-com:vml" Requires="v">
                <p:oleObj spid="_x0000_s15381" name="Visio" r:id="rId4" imgW="4667213" imgH="5038832" progId="Visio.Drawing.15">
                  <p:embed/>
                </p:oleObj>
              </mc:Choice>
              <mc:Fallback>
                <p:oleObj name="Visio" r:id="rId4" imgW="4667213" imgH="503883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6052" y="1397479"/>
                        <a:ext cx="4906963" cy="528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0692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0185222"/>
              </p:ext>
            </p:extLst>
          </p:nvPr>
        </p:nvGraphicFramePr>
        <p:xfrm>
          <a:off x="1325592" y="33867"/>
          <a:ext cx="6478438" cy="6702876"/>
        </p:xfrm>
        <a:graphic>
          <a:graphicData uri="http://schemas.openxmlformats.org/drawingml/2006/table">
            <a:tbl>
              <a:tblPr firstRow="1" firstCol="1" bandRow="1">
                <a:tableStyleId>{5C22544A-7EE6-4342-B048-85BDC9FD1C3A}</a:tableStyleId>
              </a:tblPr>
              <a:tblGrid>
                <a:gridCol w="1333263"/>
                <a:gridCol w="5145175"/>
              </a:tblGrid>
              <a:tr h="202346">
                <a:tc>
                  <a:txBody>
                    <a:bodyPr/>
                    <a:lstStyle/>
                    <a:p>
                      <a:pPr marL="0" marR="0" algn="r">
                        <a:lnSpc>
                          <a:spcPct val="107000"/>
                        </a:lnSpc>
                        <a:spcBef>
                          <a:spcPts val="0"/>
                        </a:spcBef>
                        <a:spcAft>
                          <a:spcPts val="800"/>
                        </a:spcAft>
                      </a:pPr>
                      <a:r>
                        <a:rPr lang="en-US" sz="1000" dirty="0">
                          <a:effectLst/>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Administrator Use Case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090334">
                <a:tc>
                  <a:txBody>
                    <a:bodyPr/>
                    <a:lstStyle/>
                    <a:p>
                      <a:pPr marL="0" marR="0" algn="r">
                        <a:lnSpc>
                          <a:spcPct val="107000"/>
                        </a:lnSpc>
                        <a:spcBef>
                          <a:spcPts val="0"/>
                        </a:spcBef>
                        <a:spcAft>
                          <a:spcPts val="800"/>
                        </a:spcAft>
                      </a:pPr>
                      <a:r>
                        <a:rPr lang="en-US" sz="1000" dirty="0">
                          <a:effectLst/>
                        </a:rPr>
                        <a:t>Description: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The administrator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In addition to the use cases available to the remote user, the administrator can also deregister engines, add/remove users from the system, run HA/DR tests, and configure the software for cloud usage.  Upon completion of desired test activities, the administrator may also logout of the system</a:t>
                      </a:r>
                      <a:r>
                        <a:rPr lang="en-US" sz="1000" dirty="0" smtClean="0">
                          <a:effectLst/>
                        </a:rPr>
                        <a:t>.</a:t>
                      </a:r>
                      <a:endParaRPr lang="en-US" sz="1000" dirty="0">
                        <a:effectLst/>
                      </a:endParaRPr>
                    </a:p>
                  </a:txBody>
                  <a:tcPr marL="30916" marR="30916" marT="0" marB="0"/>
                </a:tc>
              </a:tr>
              <a:tr h="202346">
                <a:tc>
                  <a:txBody>
                    <a:bodyPr/>
                    <a:lstStyle/>
                    <a:p>
                      <a:pPr marL="0" marR="0" algn="r">
                        <a:lnSpc>
                          <a:spcPct val="107000"/>
                        </a:lnSpc>
                        <a:spcBef>
                          <a:spcPts val="0"/>
                        </a:spcBef>
                        <a:spcAft>
                          <a:spcPts val="800"/>
                        </a:spcAft>
                      </a:pPr>
                      <a:r>
                        <a:rPr lang="en-US" sz="1000" dirty="0">
                          <a:effectLst/>
                        </a:rPr>
                        <a:t>Actors: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Administrator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202346">
                <a:tc>
                  <a:txBody>
                    <a:bodyPr/>
                    <a:lstStyle/>
                    <a:p>
                      <a:pPr marL="0" marR="0" algn="r">
                        <a:lnSpc>
                          <a:spcPct val="107000"/>
                        </a:lnSpc>
                        <a:spcBef>
                          <a:spcPts val="0"/>
                        </a:spcBef>
                        <a:spcAft>
                          <a:spcPts val="800"/>
                        </a:spcAft>
                      </a:pPr>
                      <a:r>
                        <a:rPr lang="en-US" sz="1000">
                          <a:effectLst/>
                        </a:rPr>
                        <a:t>Stimulus (Trigger)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Administrator enters the URL of the web application and successfully logs into the test server.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59942">
                <a:tc>
                  <a:txBody>
                    <a:bodyPr/>
                    <a:lstStyle/>
                    <a:p>
                      <a:pPr marL="0" marR="0" algn="r">
                        <a:lnSpc>
                          <a:spcPct val="107000"/>
                        </a:lnSpc>
                        <a:spcBef>
                          <a:spcPts val="0"/>
                        </a:spcBef>
                        <a:spcAft>
                          <a:spcPts val="800"/>
                        </a:spcAft>
                      </a:pPr>
                      <a:r>
                        <a:rPr lang="en-US" sz="1000" dirty="0">
                          <a:effectLst/>
                        </a:rPr>
                        <a:t>Preconditions: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Test Server URL is accessible and available to host the administrator web application.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876013">
                <a:tc>
                  <a:txBody>
                    <a:bodyPr/>
                    <a:lstStyle/>
                    <a:p>
                      <a:pPr marL="0" marR="0" algn="r">
                        <a:lnSpc>
                          <a:spcPct val="107000"/>
                        </a:lnSpc>
                        <a:spcBef>
                          <a:spcPts val="0"/>
                        </a:spcBef>
                        <a:spcAft>
                          <a:spcPts val="800"/>
                        </a:spcAft>
                      </a:pPr>
                      <a:r>
                        <a:rPr lang="en-US" sz="1000" dirty="0" smtClean="0">
                          <a:effectLst/>
                        </a:rPr>
                        <a:t>Post conditions</a:t>
                      </a:r>
                      <a:r>
                        <a:rPr lang="en-US" sz="10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The desired actions are performed.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000" dirty="0">
                          <a:effectLst/>
                        </a:rPr>
                        <a:t>Test(s) successfully executed.</a:t>
                      </a:r>
                    </a:p>
                    <a:p>
                      <a:pPr marL="342900" marR="0" lvl="0" indent="-342900">
                        <a:lnSpc>
                          <a:spcPct val="107000"/>
                        </a:lnSpc>
                        <a:spcBef>
                          <a:spcPts val="0"/>
                        </a:spcBef>
                        <a:spcAft>
                          <a:spcPts val="0"/>
                        </a:spcAft>
                        <a:buFont typeface="+mj-lt"/>
                        <a:buAutoNum type="arabicPeriod"/>
                      </a:pPr>
                      <a:r>
                        <a:rPr lang="en-US" sz="1000" dirty="0">
                          <a:effectLst/>
                        </a:rPr>
                        <a:t>Test logs successfully viewed.</a:t>
                      </a:r>
                    </a:p>
                    <a:p>
                      <a:pPr marL="342900" marR="0" lvl="0" indent="-342900">
                        <a:lnSpc>
                          <a:spcPct val="107000"/>
                        </a:lnSpc>
                        <a:spcBef>
                          <a:spcPts val="0"/>
                        </a:spcBef>
                        <a:spcAft>
                          <a:spcPts val="0"/>
                        </a:spcAft>
                        <a:buFont typeface="+mj-lt"/>
                        <a:buAutoNum type="arabicPeriod"/>
                      </a:pPr>
                      <a:r>
                        <a:rPr lang="en-US" sz="10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000" dirty="0">
                          <a:effectLst/>
                        </a:rPr>
                        <a:t>Login successful.</a:t>
                      </a:r>
                    </a:p>
                    <a:p>
                      <a:pPr marL="342900" marR="0" lvl="0" indent="-342900">
                        <a:lnSpc>
                          <a:spcPct val="107000"/>
                        </a:lnSpc>
                        <a:spcBef>
                          <a:spcPts val="0"/>
                        </a:spcBef>
                        <a:spcAft>
                          <a:spcPts val="0"/>
                        </a:spcAft>
                        <a:buFont typeface="+mj-lt"/>
                        <a:buAutoNum type="arabicPeriod"/>
                      </a:pPr>
                      <a:r>
                        <a:rPr lang="en-US" sz="1000" dirty="0">
                          <a:effectLst/>
                        </a:rPr>
                        <a:t>Logout successful.</a:t>
                      </a:r>
                    </a:p>
                    <a:p>
                      <a:pPr marL="342900" marR="0" lvl="0" indent="-342900">
                        <a:lnSpc>
                          <a:spcPct val="107000"/>
                        </a:lnSpc>
                        <a:spcBef>
                          <a:spcPts val="0"/>
                        </a:spcBef>
                        <a:spcAft>
                          <a:spcPts val="0"/>
                        </a:spcAft>
                        <a:buFont typeface="+mj-lt"/>
                        <a:buAutoNum type="arabicPeriod"/>
                      </a:pPr>
                      <a:r>
                        <a:rPr lang="en-US" sz="1000" dirty="0">
                          <a:effectLst/>
                        </a:rPr>
                        <a:t>HA/DR Test executes successfully.</a:t>
                      </a:r>
                    </a:p>
                    <a:p>
                      <a:pPr marL="342900" marR="0" lvl="0" indent="-342900">
                        <a:lnSpc>
                          <a:spcPct val="107000"/>
                        </a:lnSpc>
                        <a:spcBef>
                          <a:spcPts val="0"/>
                        </a:spcBef>
                        <a:spcAft>
                          <a:spcPts val="0"/>
                        </a:spcAft>
                        <a:buFont typeface="+mj-lt"/>
                        <a:buAutoNum type="arabicPeriod"/>
                      </a:pPr>
                      <a:r>
                        <a:rPr lang="en-US" sz="1000" dirty="0">
                          <a:effectLst/>
                        </a:rPr>
                        <a:t>User added to system successfully.</a:t>
                      </a:r>
                    </a:p>
                    <a:p>
                      <a:pPr marL="342900" marR="0" lvl="0" indent="-342900">
                        <a:lnSpc>
                          <a:spcPct val="107000"/>
                        </a:lnSpc>
                        <a:spcBef>
                          <a:spcPts val="0"/>
                        </a:spcBef>
                        <a:spcAft>
                          <a:spcPts val="0"/>
                        </a:spcAft>
                        <a:buFont typeface="+mj-lt"/>
                        <a:buAutoNum type="arabicPeriod"/>
                      </a:pPr>
                      <a:r>
                        <a:rPr lang="en-US" sz="1000" dirty="0">
                          <a:effectLst/>
                        </a:rPr>
                        <a:t>User removed from the system successfully.</a:t>
                      </a:r>
                    </a:p>
                    <a:p>
                      <a:pPr marL="342900" marR="0" lvl="0" indent="-342900">
                        <a:lnSpc>
                          <a:spcPct val="107000"/>
                        </a:lnSpc>
                        <a:spcBef>
                          <a:spcPts val="0"/>
                        </a:spcBef>
                        <a:spcAft>
                          <a:spcPts val="0"/>
                        </a:spcAft>
                        <a:buFont typeface="+mj-lt"/>
                        <a:buAutoNum type="arabicPeriod"/>
                      </a:pPr>
                      <a:r>
                        <a:rPr lang="en-US" sz="1000" dirty="0">
                          <a:effectLst/>
                        </a:rPr>
                        <a:t>Engine removed from the system successfully.</a:t>
                      </a:r>
                    </a:p>
                    <a:p>
                      <a:pPr marL="342900" marR="0" lvl="0" indent="-342900">
                        <a:lnSpc>
                          <a:spcPct val="107000"/>
                        </a:lnSpc>
                        <a:spcBef>
                          <a:spcPts val="0"/>
                        </a:spcBef>
                        <a:spcAft>
                          <a:spcPts val="0"/>
                        </a:spcAft>
                        <a:buFont typeface="+mj-lt"/>
                        <a:buAutoNum type="arabicPeriod"/>
                      </a:pPr>
                      <a:r>
                        <a:rPr lang="en-US" sz="1000" dirty="0">
                          <a:effectLst/>
                        </a:rPr>
                        <a:t>Cloud resources successfully configured.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047444">
                <a:tc>
                  <a:txBody>
                    <a:bodyPr/>
                    <a:lstStyle/>
                    <a:p>
                      <a:pPr marL="0" marR="0" algn="r">
                        <a:lnSpc>
                          <a:spcPct val="107000"/>
                        </a:lnSpc>
                        <a:spcBef>
                          <a:spcPts val="0"/>
                        </a:spcBef>
                        <a:spcAft>
                          <a:spcPts val="800"/>
                        </a:spcAft>
                      </a:pPr>
                      <a:r>
                        <a:rPr lang="en-US" sz="1000">
                          <a:effectLst/>
                        </a:rPr>
                        <a:t>Main </a:t>
                      </a:r>
                      <a:br>
                        <a:rPr lang="en-US" sz="1000">
                          <a:effectLst/>
                        </a:rPr>
                      </a:br>
                      <a:r>
                        <a:rPr lang="en-US" sz="1000">
                          <a:effectLst/>
                        </a:rPr>
                        <a:t>Success Scenario: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logs into the system.</a:t>
                      </a:r>
                    </a:p>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views test engine configurations.</a:t>
                      </a:r>
                    </a:p>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selects platform capabilities and configures test engines.</a:t>
                      </a:r>
                    </a:p>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runs test on test engines.</a:t>
                      </a:r>
                    </a:p>
                    <a:p>
                      <a:pPr marL="342900" marR="0" lvl="0" indent="-342900">
                        <a:lnSpc>
                          <a:spcPct val="107000"/>
                        </a:lnSpc>
                        <a:spcBef>
                          <a:spcPts val="0"/>
                        </a:spcBef>
                        <a:spcAft>
                          <a:spcPts val="0"/>
                        </a:spcAft>
                        <a:buFont typeface="+mj-lt"/>
                        <a:buAutoNum type="arabicPeriod"/>
                      </a:pPr>
                      <a:r>
                        <a:rPr lang="en-US" sz="1000" dirty="0" err="1" smtClean="0">
                          <a:effectLst/>
                        </a:rPr>
                        <a:t>Administrtor</a:t>
                      </a:r>
                      <a:r>
                        <a:rPr lang="en-US" sz="1000" dirty="0" smtClean="0">
                          <a:effectLst/>
                        </a:rPr>
                        <a:t> </a:t>
                      </a:r>
                      <a:r>
                        <a:rPr lang="en-US" sz="1000" dirty="0">
                          <a:effectLst/>
                        </a:rPr>
                        <a:t>logs out.</a:t>
                      </a:r>
                    </a:p>
                    <a:p>
                      <a:pPr marL="0" marR="0">
                        <a:lnSpc>
                          <a:spcPct val="107000"/>
                        </a:lnSpc>
                        <a:spcBef>
                          <a:spcPts val="0"/>
                        </a:spcBef>
                        <a:spcAft>
                          <a:spcPts val="800"/>
                        </a:spcAft>
                      </a:pPr>
                      <a:r>
                        <a:rPr lang="en-US" sz="1000" dirty="0">
                          <a:effectLst/>
                        </a:rPr>
                        <a:t> </a:t>
                      </a:r>
                      <a:r>
                        <a:rPr lang="en-US" sz="1000" dirty="0" smtClean="0">
                          <a:effectLst/>
                        </a:rPr>
                        <a:t>* </a:t>
                      </a:r>
                      <a:r>
                        <a:rPr lang="en-US" sz="1000" dirty="0">
                          <a:effectLst/>
                        </a:rPr>
                        <a:t>Other operation supported, as mentioned, such as viewing and exporting log files. The “test run” scenario, however, is the main success scenario.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955738">
                <a:tc>
                  <a:txBody>
                    <a:bodyPr/>
                    <a:lstStyle/>
                    <a:p>
                      <a:pPr marL="0" marR="0" algn="r">
                        <a:lnSpc>
                          <a:spcPct val="107000"/>
                        </a:lnSpc>
                        <a:spcBef>
                          <a:spcPts val="0"/>
                        </a:spcBef>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342900" marR="0" lvl="0" indent="-342900">
                        <a:lnSpc>
                          <a:spcPct val="107000"/>
                        </a:lnSpc>
                        <a:spcBef>
                          <a:spcPts val="0"/>
                        </a:spcBef>
                        <a:spcAft>
                          <a:spcPts val="0"/>
                        </a:spcAft>
                        <a:buFont typeface="+mj-lt"/>
                        <a:buAutoNum type="arabicPeriod"/>
                      </a:pPr>
                      <a:r>
                        <a:rPr lang="en-US" sz="1000" dirty="0">
                          <a:effectLst/>
                        </a:rPr>
                        <a:t>The administrator’s login information is rejected by the web application. </a:t>
                      </a:r>
                      <a:r>
                        <a:rPr lang="en-US" sz="1000" dirty="0">
                          <a:effectLst/>
                          <a:sym typeface="Wingdings" panose="05000000000000000000" pitchFamily="2" charset="2"/>
                        </a:rPr>
                        <a:t></a:t>
                      </a:r>
                      <a:r>
                        <a:rPr lang="en-US" sz="1000" dirty="0">
                          <a:effectLst/>
                        </a:rPr>
                        <a:t> The </a:t>
                      </a:r>
                      <a:r>
                        <a:rPr lang="en-US" sz="1000" dirty="0" smtClean="0">
                          <a:effectLst/>
                        </a:rPr>
                        <a:t>administrator </a:t>
                      </a:r>
                      <a:r>
                        <a:rPr lang="en-US" sz="1000" dirty="0">
                          <a:effectLst/>
                        </a:rPr>
                        <a:t>is presented with the login screen again.</a:t>
                      </a:r>
                    </a:p>
                    <a:p>
                      <a:pPr marL="342900" marR="0" lvl="0" indent="-342900">
                        <a:lnSpc>
                          <a:spcPct val="107000"/>
                        </a:lnSpc>
                        <a:spcBef>
                          <a:spcPts val="0"/>
                        </a:spcBef>
                        <a:spcAft>
                          <a:spcPts val="0"/>
                        </a:spcAft>
                        <a:buFont typeface="+mj-lt"/>
                        <a:buAutoNum type="arabicPeriod"/>
                      </a:pPr>
                      <a:r>
                        <a:rPr lang="en-US" sz="1000" dirty="0">
                          <a:effectLst/>
                        </a:rPr>
                        <a:t>Test engines unavailable to execute. </a:t>
                      </a:r>
                      <a:r>
                        <a:rPr lang="en-US" sz="1000" dirty="0">
                          <a:effectLst/>
                          <a:sym typeface="Wingdings" panose="05000000000000000000" pitchFamily="2" charset="2"/>
                        </a:rPr>
                        <a:t></a:t>
                      </a:r>
                      <a:r>
                        <a:rPr lang="en-US" sz="1000" dirty="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1000" dirty="0">
                          <a:effectLst/>
                        </a:rPr>
                        <a:t>No test engines match the capabilities selected. </a:t>
                      </a:r>
                      <a:r>
                        <a:rPr lang="en-US" sz="1000" dirty="0">
                          <a:effectLst/>
                          <a:sym typeface="Wingdings" panose="05000000000000000000" pitchFamily="2" charset="2"/>
                        </a:rPr>
                        <a:t></a:t>
                      </a:r>
                      <a:r>
                        <a:rPr lang="en-US" sz="1000" dirty="0">
                          <a:effectLst/>
                        </a:rPr>
                        <a:t> Test engine prohibits test execute. Allows, test capabilities to be reset</a:t>
                      </a:r>
                      <a:r>
                        <a:rPr lang="en-US" sz="1000" dirty="0" smtClean="0">
                          <a:effectLst/>
                        </a:rPr>
                        <a:t>.</a:t>
                      </a:r>
                      <a:endParaRPr lang="en-US" sz="1000" dirty="0">
                        <a:effectLst/>
                      </a:endParaRPr>
                    </a:p>
                  </a:txBody>
                  <a:tcPr marL="30916" marR="30916" marT="0" marB="0"/>
                </a:tc>
              </a:tr>
              <a:tr h="140531">
                <a:tc>
                  <a:txBody>
                    <a:bodyPr/>
                    <a:lstStyle/>
                    <a:p>
                      <a:pPr marL="0" marR="0" algn="r">
                        <a:lnSpc>
                          <a:spcPct val="107000"/>
                        </a:lnSpc>
                        <a:spcBef>
                          <a:spcPts val="0"/>
                        </a:spcBef>
                        <a:spcAft>
                          <a:spcPts val="80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smtClean="0">
                          <a:effectLst/>
                        </a:rPr>
                        <a:t>2</a:t>
                      </a:r>
                      <a:endParaRPr lang="en-US" sz="1000" dirty="0">
                        <a:effectLst/>
                      </a:endParaRPr>
                    </a:p>
                  </a:txBody>
                  <a:tcPr marL="30916" marR="30916" marT="0" marB="0"/>
                </a:tc>
              </a:tr>
            </a:tbl>
          </a:graphicData>
        </a:graphic>
      </p:graphicFrame>
    </p:spTree>
    <p:extLst>
      <p:ext uri="{BB962C8B-B14F-4D97-AF65-F5344CB8AC3E}">
        <p14:creationId xmlns:p14="http://schemas.microsoft.com/office/powerpoint/2010/main" val="2558025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Remove Users</a:t>
            </a:r>
          </a:p>
        </p:txBody>
      </p:sp>
      <p:sp>
        <p:nvSpPr>
          <p:cNvPr id="4" name="Rectangle 2"/>
          <p:cNvSpPr>
            <a:spLocks noChangeArrowheads="1"/>
          </p:cNvSpPr>
          <p:nvPr/>
        </p:nvSpPr>
        <p:spPr bwMode="auto">
          <a:xfrm>
            <a:off x="1656272"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1"/>
          <p:cNvSpPr>
            <a:spLocks noChangeArrowheads="1"/>
          </p:cNvSpPr>
          <p:nvPr/>
        </p:nvSpPr>
        <p:spPr bwMode="auto">
          <a:xfrm>
            <a:off x="1763487" y="1248699"/>
            <a:ext cx="127491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26387855"/>
              </p:ext>
            </p:extLst>
          </p:nvPr>
        </p:nvGraphicFramePr>
        <p:xfrm>
          <a:off x="1763487" y="1248700"/>
          <a:ext cx="6223518" cy="5609300"/>
        </p:xfrm>
        <a:graphic>
          <a:graphicData uri="http://schemas.openxmlformats.org/presentationml/2006/ole">
            <mc:AlternateContent xmlns:mc="http://schemas.openxmlformats.org/markup-compatibility/2006">
              <mc:Choice xmlns:v="urn:schemas-microsoft-com:vml" Requires="v">
                <p:oleObj spid="_x0000_s16407" name="Visio" r:id="rId4" imgW="6172290" imgH="5562533" progId="Visio.Drawing.15">
                  <p:embed/>
                </p:oleObj>
              </mc:Choice>
              <mc:Fallback>
                <p:oleObj name="Visio" r:id="rId4" imgW="6172290" imgH="5562533" progId="Visio.Drawing.15">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487" y="1248700"/>
                        <a:ext cx="6223518" cy="5609300"/>
                      </a:xfrm>
                      <a:prstGeom prst="rect">
                        <a:avLst/>
                      </a:prstGeom>
                      <a:noFill/>
                    </p:spPr>
                  </p:pic>
                </p:oleObj>
              </mc:Fallback>
            </mc:AlternateContent>
          </a:graphicData>
        </a:graphic>
      </p:graphicFrame>
    </p:spTree>
    <p:extLst>
      <p:ext uri="{BB962C8B-B14F-4D97-AF65-F5344CB8AC3E}">
        <p14:creationId xmlns:p14="http://schemas.microsoft.com/office/powerpoint/2010/main" val="3608152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Deregister </a:t>
            </a:r>
            <a:r>
              <a:rPr lang="en-US" dirty="0"/>
              <a:t>a Test Engine</a:t>
            </a:r>
          </a:p>
        </p:txBody>
      </p:sp>
      <p:sp>
        <p:nvSpPr>
          <p:cNvPr id="4" name="Rectangle 2"/>
          <p:cNvSpPr>
            <a:spLocks noChangeArrowheads="1"/>
          </p:cNvSpPr>
          <p:nvPr/>
        </p:nvSpPr>
        <p:spPr bwMode="auto">
          <a:xfrm>
            <a:off x="1768415"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698170" y="1181420"/>
            <a:ext cx="129020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814981784"/>
              </p:ext>
            </p:extLst>
          </p:nvPr>
        </p:nvGraphicFramePr>
        <p:xfrm>
          <a:off x="1698170" y="1270000"/>
          <a:ext cx="6390753" cy="5448300"/>
        </p:xfrm>
        <a:graphic>
          <a:graphicData uri="http://schemas.openxmlformats.org/presentationml/2006/ole">
            <mc:AlternateContent xmlns:mc="http://schemas.openxmlformats.org/markup-compatibility/2006">
              <mc:Choice xmlns:v="urn:schemas-microsoft-com:vml" Requires="v">
                <p:oleObj spid="_x0000_s18457" name="Visio" r:id="rId3" imgW="6164757" imgH="5554980" progId="Visio.Drawing.15">
                  <p:embed/>
                </p:oleObj>
              </mc:Choice>
              <mc:Fallback>
                <p:oleObj name="Visio" r:id="rId3" imgW="6164757" imgH="5554980" progId="Visio.Drawing.15">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170" y="1270000"/>
                        <a:ext cx="6390753" cy="5448300"/>
                      </a:xfrm>
                      <a:prstGeom prst="rect">
                        <a:avLst/>
                      </a:prstGeom>
                      <a:noFill/>
                    </p:spPr>
                  </p:pic>
                </p:oleObj>
              </mc:Fallback>
            </mc:AlternateContent>
          </a:graphicData>
        </a:graphic>
      </p:graphicFrame>
    </p:spTree>
    <p:extLst>
      <p:ext uri="{BB962C8B-B14F-4D97-AF65-F5344CB8AC3E}">
        <p14:creationId xmlns:p14="http://schemas.microsoft.com/office/powerpoint/2010/main" val="2531665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Run Test</a:t>
            </a:r>
          </a:p>
        </p:txBody>
      </p:sp>
      <p:sp>
        <p:nvSpPr>
          <p:cNvPr id="4" name="Rectangle 2"/>
          <p:cNvSpPr>
            <a:spLocks noChangeArrowheads="1"/>
          </p:cNvSpPr>
          <p:nvPr/>
        </p:nvSpPr>
        <p:spPr bwMode="auto">
          <a:xfrm>
            <a:off x="1820174" y="17252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88236132"/>
              </p:ext>
            </p:extLst>
          </p:nvPr>
        </p:nvGraphicFramePr>
        <p:xfrm>
          <a:off x="1190036" y="1231641"/>
          <a:ext cx="6765224" cy="5299788"/>
        </p:xfrm>
        <a:graphic>
          <a:graphicData uri="http://schemas.openxmlformats.org/presentationml/2006/ole">
            <mc:AlternateContent xmlns:mc="http://schemas.openxmlformats.org/markup-compatibility/2006">
              <mc:Choice xmlns:v="urn:schemas-microsoft-com:vml" Requires="v">
                <p:oleObj spid="_x0000_s20501" name="Visio" r:id="rId4" imgW="6735938" imgH="5280519" progId="Visio.Drawing.15">
                  <p:embed/>
                </p:oleObj>
              </mc:Choice>
              <mc:Fallback>
                <p:oleObj name="Visio" r:id="rId4" imgW="6735938" imgH="528051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0036" y="1231641"/>
                        <a:ext cx="6765224" cy="5299788"/>
                      </a:xfrm>
                      <a:prstGeom prst="rect">
                        <a:avLst/>
                      </a:prstGeom>
                      <a:noFill/>
                      <a:extLst/>
                    </p:spPr>
                  </p:pic>
                </p:oleObj>
              </mc:Fallback>
            </mc:AlternateContent>
          </a:graphicData>
        </a:graphic>
      </p:graphicFrame>
    </p:spTree>
    <p:extLst>
      <p:ext uri="{BB962C8B-B14F-4D97-AF65-F5344CB8AC3E}">
        <p14:creationId xmlns:p14="http://schemas.microsoft.com/office/powerpoint/2010/main" val="2852684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Archived Results</a:t>
            </a:r>
          </a:p>
        </p:txBody>
      </p:sp>
      <p:sp>
        <p:nvSpPr>
          <p:cNvPr id="4" name="Rectangle 2"/>
          <p:cNvSpPr>
            <a:spLocks noChangeArrowheads="1"/>
          </p:cNvSpPr>
          <p:nvPr/>
        </p:nvSpPr>
        <p:spPr bwMode="auto">
          <a:xfrm>
            <a:off x="1987061" y="193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265162" y="1586203"/>
            <a:ext cx="14132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865324362"/>
              </p:ext>
            </p:extLst>
          </p:nvPr>
        </p:nvGraphicFramePr>
        <p:xfrm>
          <a:off x="1265163" y="1586204"/>
          <a:ext cx="7251140" cy="5271796"/>
        </p:xfrm>
        <a:graphic>
          <a:graphicData uri="http://schemas.openxmlformats.org/presentationml/2006/ole">
            <mc:AlternateContent xmlns:mc="http://schemas.openxmlformats.org/markup-compatibility/2006">
              <mc:Choice xmlns:v="urn:schemas-microsoft-com:vml" Requires="v">
                <p:oleObj spid="_x0000_s21529" name="Visio" r:id="rId4" imgW="6086419" imgH="4419813" progId="Visio.Drawing.15">
                  <p:embed/>
                </p:oleObj>
              </mc:Choice>
              <mc:Fallback>
                <p:oleObj name="Visio" r:id="rId4" imgW="6086419" imgH="4419813" progId="Visio.Drawing.15">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5163" y="1586204"/>
                        <a:ext cx="7251140" cy="5271796"/>
                      </a:xfrm>
                      <a:prstGeom prst="rect">
                        <a:avLst/>
                      </a:prstGeom>
                      <a:noFill/>
                    </p:spPr>
                  </p:pic>
                </p:oleObj>
              </mc:Fallback>
            </mc:AlternateContent>
          </a:graphicData>
        </a:graphic>
      </p:graphicFrame>
    </p:spTree>
    <p:extLst>
      <p:ext uri="{BB962C8B-B14F-4D97-AF65-F5344CB8AC3E}">
        <p14:creationId xmlns:p14="http://schemas.microsoft.com/office/powerpoint/2010/main" val="3028905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Login</a:t>
            </a:r>
          </a:p>
        </p:txBody>
      </p:sp>
      <p:sp>
        <p:nvSpPr>
          <p:cNvPr id="4" name="Rectangle 2"/>
          <p:cNvSpPr>
            <a:spLocks noChangeArrowheads="1"/>
          </p:cNvSpPr>
          <p:nvPr/>
        </p:nvSpPr>
        <p:spPr bwMode="auto">
          <a:xfrm>
            <a:off x="1768415" y="1742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511560" y="1371599"/>
            <a:ext cx="131298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816104527"/>
              </p:ext>
            </p:extLst>
          </p:nvPr>
        </p:nvGraphicFramePr>
        <p:xfrm>
          <a:off x="1511559" y="1371599"/>
          <a:ext cx="6400799" cy="5301517"/>
        </p:xfrm>
        <a:graphic>
          <a:graphicData uri="http://schemas.openxmlformats.org/presentationml/2006/ole">
            <mc:AlternateContent xmlns:mc="http://schemas.openxmlformats.org/markup-compatibility/2006">
              <mc:Choice xmlns:v="urn:schemas-microsoft-com:vml" Requires="v">
                <p:oleObj spid="_x0000_s22553" name="Visio" r:id="rId4" imgW="6713397" imgH="5554980" progId="Visio.Drawing.15">
                  <p:embed/>
                </p:oleObj>
              </mc:Choice>
              <mc:Fallback>
                <p:oleObj name="Visio" r:id="rId4" imgW="6713397" imgH="5554980" progId="Visio.Drawing.15">
                  <p:embed/>
                  <p:pic>
                    <p:nvPicPr>
                      <p:cNvPr id="0" name="Object 11"/>
                      <p:cNvPicPr>
                        <a:picLocks noChangeAspect="1" noChangeArrowheads="1"/>
                      </p:cNvPicPr>
                      <p:nvPr/>
                    </p:nvPicPr>
                    <p:blipFill>
                      <a:blip r:embed="rId5"/>
                      <a:srcRect/>
                      <a:stretch>
                        <a:fillRect/>
                      </a:stretch>
                    </p:blipFill>
                    <p:spPr bwMode="auto">
                      <a:xfrm>
                        <a:off x="1511559" y="1371599"/>
                        <a:ext cx="6400799" cy="5301517"/>
                      </a:xfrm>
                      <a:prstGeom prst="rect">
                        <a:avLst/>
                      </a:prstGeom>
                      <a:noFill/>
                    </p:spPr>
                  </p:pic>
                </p:oleObj>
              </mc:Fallback>
            </mc:AlternateContent>
          </a:graphicData>
        </a:graphic>
      </p:graphicFrame>
    </p:spTree>
    <p:extLst>
      <p:ext uri="{BB962C8B-B14F-4D97-AF65-F5344CB8AC3E}">
        <p14:creationId xmlns:p14="http://schemas.microsoft.com/office/powerpoint/2010/main" val="4275135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and Configure Tests</a:t>
            </a:r>
          </a:p>
        </p:txBody>
      </p:sp>
      <p:sp>
        <p:nvSpPr>
          <p:cNvPr id="4" name="Rectangle 2"/>
          <p:cNvSpPr>
            <a:spLocks noChangeArrowheads="1"/>
          </p:cNvSpPr>
          <p:nvPr/>
        </p:nvSpPr>
        <p:spPr bwMode="auto">
          <a:xfrm>
            <a:off x="1916723" y="13628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595533" y="1423241"/>
            <a:ext cx="128427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68099960"/>
              </p:ext>
            </p:extLst>
          </p:nvPr>
        </p:nvGraphicFramePr>
        <p:xfrm>
          <a:off x="1595533" y="1423242"/>
          <a:ext cx="6260841" cy="5434758"/>
        </p:xfrm>
        <a:graphic>
          <a:graphicData uri="http://schemas.openxmlformats.org/presentationml/2006/ole">
            <mc:AlternateContent xmlns:mc="http://schemas.openxmlformats.org/markup-compatibility/2006">
              <mc:Choice xmlns:v="urn:schemas-microsoft-com:vml" Requires="v">
                <p:oleObj spid="_x0000_s23575" name="Visio" r:id="rId4" imgW="6696139" imgH="5819708" progId="Visio.Drawing.15">
                  <p:embed/>
                </p:oleObj>
              </mc:Choice>
              <mc:Fallback>
                <p:oleObj name="Visio" r:id="rId4" imgW="6696139" imgH="5819708" progId="Visio.Drawing.15">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5533" y="1423242"/>
                        <a:ext cx="6260841" cy="5434758"/>
                      </a:xfrm>
                      <a:prstGeom prst="rect">
                        <a:avLst/>
                      </a:prstGeom>
                      <a:noFill/>
                    </p:spPr>
                  </p:pic>
                </p:oleObj>
              </mc:Fallback>
            </mc:AlternateContent>
          </a:graphicData>
        </a:graphic>
      </p:graphicFrame>
    </p:spTree>
    <p:extLst>
      <p:ext uri="{BB962C8B-B14F-4D97-AF65-F5344CB8AC3E}">
        <p14:creationId xmlns:p14="http://schemas.microsoft.com/office/powerpoint/2010/main" val="2063846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Activity Diagram</a:t>
            </a:r>
          </a:p>
        </p:txBody>
      </p:sp>
      <p:sp>
        <p:nvSpPr>
          <p:cNvPr id="4" name="Rectangle 2"/>
          <p:cNvSpPr>
            <a:spLocks noChangeArrowheads="1"/>
          </p:cNvSpPr>
          <p:nvPr/>
        </p:nvSpPr>
        <p:spPr bwMode="auto">
          <a:xfrm>
            <a:off x="2087592" y="1846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66566502"/>
              </p:ext>
            </p:extLst>
          </p:nvPr>
        </p:nvGraphicFramePr>
        <p:xfrm>
          <a:off x="755780" y="1446245"/>
          <a:ext cx="7870980" cy="5214340"/>
        </p:xfrm>
        <a:graphic>
          <a:graphicData uri="http://schemas.openxmlformats.org/presentationml/2006/ole">
            <mc:AlternateContent xmlns:mc="http://schemas.openxmlformats.org/markup-compatibility/2006">
              <mc:Choice xmlns:v="urn:schemas-microsoft-com:vml" Requires="v">
                <p:oleObj spid="_x0000_s24597" name="Visio" r:id="rId4" imgW="8984086" imgH="5943553" progId="Visio.Drawing.15">
                  <p:embed/>
                </p:oleObj>
              </mc:Choice>
              <mc:Fallback>
                <p:oleObj name="Visio" r:id="rId4" imgW="8984086" imgH="594355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780" y="1446245"/>
                        <a:ext cx="7870980" cy="5214340"/>
                      </a:xfrm>
                      <a:prstGeom prst="rect">
                        <a:avLst/>
                      </a:prstGeom>
                      <a:noFill/>
                      <a:extLst/>
                    </p:spPr>
                  </p:pic>
                </p:oleObj>
              </mc:Fallback>
            </mc:AlternateContent>
          </a:graphicData>
        </a:graphic>
      </p:graphicFrame>
    </p:spTree>
    <p:extLst>
      <p:ext uri="{BB962C8B-B14F-4D97-AF65-F5344CB8AC3E}">
        <p14:creationId xmlns:p14="http://schemas.microsoft.com/office/powerpoint/2010/main" val="39209237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Specification</a:t>
            </a:r>
            <a:endParaRPr lang="en-US" dirty="0"/>
          </a:p>
        </p:txBody>
      </p:sp>
      <p:sp>
        <p:nvSpPr>
          <p:cNvPr id="3" name="Content Placeholder 2"/>
          <p:cNvSpPr>
            <a:spLocks noGrp="1"/>
          </p:cNvSpPr>
          <p:nvPr>
            <p:ph idx="1"/>
          </p:nvPr>
        </p:nvSpPr>
        <p:spPr/>
        <p:txBody>
          <a:bodyPr/>
          <a:lstStyle/>
          <a:p>
            <a:r>
              <a:rPr lang="en-US" dirty="0"/>
              <a:t>The Test Framework will rely on a relational database system (RDBMS) for a number of purposes and functions as summarized in the following table</a:t>
            </a:r>
            <a:r>
              <a:rPr lang="en-US" dirty="0" smtClean="0"/>
              <a:t>:</a:t>
            </a:r>
          </a:p>
          <a:p>
            <a:pPr marL="0" indent="0">
              <a:buNone/>
            </a:pPr>
            <a:endParaRPr lang="en-US" dirty="0"/>
          </a:p>
          <a:p>
            <a:endParaRPr lang="en-US" dirty="0"/>
          </a:p>
        </p:txBody>
      </p:sp>
      <p:graphicFrame>
        <p:nvGraphicFramePr>
          <p:cNvPr id="7" name="Table 6"/>
          <p:cNvGraphicFramePr>
            <a:graphicFrameLocks noGrp="1"/>
          </p:cNvGraphicFramePr>
          <p:nvPr/>
        </p:nvGraphicFramePr>
        <p:xfrm>
          <a:off x="677863" y="3329146"/>
          <a:ext cx="8596311" cy="1544320"/>
        </p:xfrm>
        <a:graphic>
          <a:graphicData uri="http://schemas.openxmlformats.org/drawingml/2006/table">
            <a:tbl>
              <a:tblPr firstRow="1" firstCol="1" bandRow="1"/>
              <a:tblGrid>
                <a:gridCol w="2865437"/>
                <a:gridCol w="2865437"/>
                <a:gridCol w="2865437"/>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Function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Visibility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System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Persistent system data, logs and meta information, e.g. tracking users registering machines, storing user permissions, storing historical test metadata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Not 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 run content and results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Privileged Identify Management (PIM)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profile information, permission levels and location 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Tree>
    <p:extLst>
      <p:ext uri="{BB962C8B-B14F-4D97-AF65-F5344CB8AC3E}">
        <p14:creationId xmlns:p14="http://schemas.microsoft.com/office/powerpoint/2010/main" val="270844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pic>
        <p:nvPicPr>
          <p:cNvPr id="4" name="Picture 3" descr="A screenshot of a cell phone&#10;&#10;Description automatically generated"/>
          <p:cNvPicPr/>
          <p:nvPr/>
        </p:nvPicPr>
        <p:blipFill>
          <a:blip r:embed="rId2"/>
          <a:stretch>
            <a:fillRect/>
          </a:stretch>
        </p:blipFill>
        <p:spPr>
          <a:xfrm>
            <a:off x="1164772" y="1429748"/>
            <a:ext cx="6999514" cy="5362938"/>
          </a:xfrm>
          <a:prstGeom prst="rect">
            <a:avLst/>
          </a:prstGeom>
        </p:spPr>
      </p:pic>
    </p:spTree>
    <p:extLst>
      <p:ext uri="{BB962C8B-B14F-4D97-AF65-F5344CB8AC3E}">
        <p14:creationId xmlns:p14="http://schemas.microsoft.com/office/powerpoint/2010/main" val="27657769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4350103"/>
              </p:ext>
            </p:extLst>
          </p:nvPr>
        </p:nvGraphicFramePr>
        <p:xfrm>
          <a:off x="677334" y="1472354"/>
          <a:ext cx="8596312" cy="3373120"/>
        </p:xfrm>
        <a:graphic>
          <a:graphicData uri="http://schemas.openxmlformats.org/drawingml/2006/table">
            <a:tbl>
              <a:tblPr firstRow="1" firstCol="1" bandRow="1"/>
              <a:tblGrid>
                <a:gridCol w="4298156"/>
                <a:gridCol w="4298156"/>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Table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 Functions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endParaRPr lang="en-US" sz="1200">
                        <a:effectLst/>
                        <a:latin typeface="Calibri" panose="020F0502020204030204" pitchFamily="34" charset="0"/>
                        <a:cs typeface="Times New Roman" panose="02020603050405020304" pitchFamily="18" charset="0"/>
                      </a:endParaRPr>
                    </a:p>
                  </a:txBody>
                  <a:tcPr marL="25400" marR="25400" marT="25400" marB="25400" anchor="ctr">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TestRun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Primary fact table that contains transactional data associated with each test run available to the system. It contains foreign keys to allow for lookups to the dimensional tables.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Contains data related to the test engine and whether is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configuration meta-data associated with registered test engines.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TestCase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TestResult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role information for users registered with the test server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DesktopUI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local users’ test engines which have been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WebUI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remote users’ login status and test engines which have been selected for remote use.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
        <p:nvSpPr>
          <p:cNvPr id="5" name="Rectangle 4"/>
          <p:cNvSpPr/>
          <p:nvPr/>
        </p:nvSpPr>
        <p:spPr>
          <a:xfrm>
            <a:off x="677334" y="5048061"/>
            <a:ext cx="8252062"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*This is not an exhaustive list of all possible tables in the system; additional temporary tables may be added as needed to process data and perform certain functions. </a:t>
            </a: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0823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Demo</a:t>
            </a:r>
          </a:p>
          <a:p>
            <a:r>
              <a:rPr lang="en-US" dirty="0" smtClean="0"/>
              <a:t>Questions</a:t>
            </a:r>
            <a:r>
              <a:rPr lang="en-US" dirty="0"/>
              <a:t>?</a:t>
            </a:r>
          </a:p>
          <a:p>
            <a:pPr marL="0" indent="0">
              <a:buNone/>
            </a:pPr>
            <a:endParaRPr lang="en-US" dirty="0"/>
          </a:p>
        </p:txBody>
      </p:sp>
    </p:spTree>
    <p:extLst>
      <p:ext uri="{BB962C8B-B14F-4D97-AF65-F5344CB8AC3E}">
        <p14:creationId xmlns:p14="http://schemas.microsoft.com/office/powerpoint/2010/main" val="3990466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HA/DR Tests</a:t>
            </a:r>
          </a:p>
        </p:txBody>
      </p:sp>
      <p:sp>
        <p:nvSpPr>
          <p:cNvPr id="4" name="Rectangle 2"/>
          <p:cNvSpPr>
            <a:spLocks noChangeArrowheads="1"/>
          </p:cNvSpPr>
          <p:nvPr/>
        </p:nvSpPr>
        <p:spPr bwMode="auto">
          <a:xfrm>
            <a:off x="1978270" y="1301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06840620"/>
              </p:ext>
            </p:extLst>
          </p:nvPr>
        </p:nvGraphicFramePr>
        <p:xfrm>
          <a:off x="1978270" y="1301261"/>
          <a:ext cx="5943600" cy="5159375"/>
        </p:xfrm>
        <a:graphic>
          <a:graphicData uri="http://schemas.openxmlformats.org/presentationml/2006/ole">
            <mc:AlternateContent xmlns:mc="http://schemas.openxmlformats.org/markup-compatibility/2006">
              <mc:Choice xmlns:v="urn:schemas-microsoft-com:vml" Requires="v">
                <p:oleObj spid="_x0000_s17429" name="Visio" r:id="rId4" imgW="6393145" imgH="5554980" progId="Visio.Drawing.15">
                  <p:embed/>
                </p:oleObj>
              </mc:Choice>
              <mc:Fallback>
                <p:oleObj name="Visio" r:id="rId4" imgW="6393145" imgH="555498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8270" y="1301261"/>
                        <a:ext cx="5943600" cy="515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706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85412" cy="1320800"/>
          </a:xfrm>
        </p:spPr>
        <p:txBody>
          <a:bodyPr/>
          <a:lstStyle/>
          <a:p>
            <a:r>
              <a:rPr lang="en-US" dirty="0"/>
              <a:t>Administrator – Configure/Update Settings</a:t>
            </a:r>
          </a:p>
        </p:txBody>
      </p:sp>
      <p:sp>
        <p:nvSpPr>
          <p:cNvPr id="4" name="Rectangle 2"/>
          <p:cNvSpPr>
            <a:spLocks noChangeArrowheads="1"/>
          </p:cNvSpPr>
          <p:nvPr/>
        </p:nvSpPr>
        <p:spPr bwMode="auto">
          <a:xfrm>
            <a:off x="2154116" y="13100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31950144"/>
              </p:ext>
            </p:extLst>
          </p:nvPr>
        </p:nvGraphicFramePr>
        <p:xfrm>
          <a:off x="2154116" y="1310054"/>
          <a:ext cx="5943600" cy="5356225"/>
        </p:xfrm>
        <a:graphic>
          <a:graphicData uri="http://schemas.openxmlformats.org/presentationml/2006/ole">
            <mc:AlternateContent xmlns:mc="http://schemas.openxmlformats.org/markup-compatibility/2006">
              <mc:Choice xmlns:v="urn:schemas-microsoft-com:vml" Requires="v">
                <p:oleObj spid="_x0000_s19477" name="Visio" r:id="rId4" imgW="6164757" imgH="5554980" progId="Visio.Drawing.15">
                  <p:embed/>
                </p:oleObj>
              </mc:Choice>
              <mc:Fallback>
                <p:oleObj name="Visio" r:id="rId4" imgW="6164757" imgH="555498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116" y="1310054"/>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38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a:t>2.1  The 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p>
          <a:p>
            <a:endParaRPr lang="en-US" dirty="0"/>
          </a:p>
          <a:p>
            <a:r>
              <a:rPr lang="en-US" dirty="0"/>
              <a:t>2.1.1 	The test engine shall not require changing and recompiling the program each time a test is run. [0]</a:t>
            </a:r>
          </a:p>
          <a:p>
            <a:r>
              <a:rPr lang="en-US" dirty="0"/>
              <a:t>2.1.2	The system shall be implemented as a client-server system wherein the Web User Interface (</a:t>
            </a:r>
            <a:r>
              <a:rPr lang="en-US" dirty="0" err="1"/>
              <a:t>WebUI</a:t>
            </a:r>
            <a:r>
              <a:rPr lang="en-US" dirty="0"/>
              <a:t>) communicates with the test engine and test server over the internet. [1]</a:t>
            </a:r>
          </a:p>
          <a:p>
            <a:r>
              <a:rPr lang="en-US" dirty="0"/>
              <a:t>2.1.3	The system shall employ a database in which to store all test data, including configuration data, 	test cases, and test results. [1]</a:t>
            </a:r>
          </a:p>
          <a:p>
            <a:r>
              <a:rPr lang="en-US" dirty="0"/>
              <a:t>2.2.4	The system shall employ a test server, which will provide the business logic and serve as the API between the database and the </a:t>
            </a:r>
            <a:r>
              <a:rPr lang="en-US" dirty="0" err="1"/>
              <a:t>WebUI</a:t>
            </a:r>
            <a:r>
              <a:rPr lang="en-US" dirty="0"/>
              <a:t>. [1]</a:t>
            </a:r>
          </a:p>
          <a:p>
            <a:r>
              <a:rPr lang="en-US" dirty="0"/>
              <a:t>2.1.5	The system shall be hosted on a cloud platform to support ease of resource acquisition and hosting, automatic scaling of system resources, built-in network infrastructure, managed services	where needed. [2]</a:t>
            </a:r>
          </a:p>
          <a:p>
            <a:r>
              <a:rPr lang="en-US" dirty="0"/>
              <a:t>2.1.6	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742</TotalTime>
  <Words>3877</Words>
  <Application>Microsoft Office PowerPoint</Application>
  <PresentationFormat>Widescreen</PresentationFormat>
  <Paragraphs>421</Paragraphs>
  <Slides>67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6" baseType="lpstr">
      <vt:lpstr>Arial</vt:lpstr>
      <vt:lpstr>Calibri</vt:lpstr>
      <vt:lpstr>Times New Roman</vt:lpstr>
      <vt:lpstr>Trebuchet MS</vt:lpstr>
      <vt:lpstr>Wingdings</vt:lpstr>
      <vt:lpstr>Wingdings 3</vt:lpstr>
      <vt:lpstr>Facet</vt:lpstr>
      <vt:lpstr>Visio</vt:lpstr>
      <vt:lpstr>Microsoft Visio Drawing</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Requirements (User and System Level)</vt:lpstr>
      <vt:lpstr>Availability and Business Continuity</vt:lpstr>
      <vt:lpstr>Technical Constraints</vt:lpstr>
      <vt:lpstr>Operational Constraints</vt:lpstr>
      <vt:lpstr>Business Constraints</vt:lpstr>
      <vt:lpstr>Architectural Design</vt:lpstr>
      <vt:lpstr>Architectural Design – Locally Installed</vt:lpstr>
      <vt:lpstr>Architectural Design – Local Install</vt:lpstr>
      <vt:lpstr>Architectural Design – Remote System</vt:lpstr>
      <vt:lpstr>Architectural Design – Remote System</vt:lpstr>
      <vt:lpstr>Key Architectural Components of the System</vt:lpstr>
      <vt:lpstr>Architectural View Perspectives: Use Cases</vt:lpstr>
      <vt:lpstr>Architectural View Perspectives: Sequence</vt:lpstr>
      <vt:lpstr>Architectural View Perspectives: Sequence</vt:lpstr>
      <vt:lpstr>Architectural View Perspectives: Class Diagram</vt:lpstr>
      <vt:lpstr>Application Architecture Model</vt:lpstr>
      <vt:lpstr>Architectural Patterns</vt:lpstr>
      <vt:lpstr>Architectural Patterns</vt:lpstr>
      <vt:lpstr>System Models:  Use Case – Local User </vt:lpstr>
      <vt:lpstr>PowerPoint Presentation</vt:lpstr>
      <vt:lpstr>Local User – Run Test</vt:lpstr>
      <vt:lpstr>Register Local Machine as Test Engine</vt:lpstr>
      <vt:lpstr>Deregister Local Machine with Test Server</vt:lpstr>
      <vt:lpstr>Local User - Export Test Results</vt:lpstr>
      <vt:lpstr>Activity Diagram – Local User</vt:lpstr>
      <vt:lpstr>System Models: Use Case Remote Use</vt:lpstr>
      <vt:lpstr>PowerPoint Presentation</vt:lpstr>
      <vt:lpstr>Remote User – Run Test</vt:lpstr>
      <vt:lpstr>Remote User - View and Configure Tests</vt:lpstr>
      <vt:lpstr>Remote User - View Archived Results</vt:lpstr>
      <vt:lpstr>Remote User Export Test Results</vt:lpstr>
      <vt:lpstr>Remote User Login</vt:lpstr>
      <vt:lpstr>Remote Use: Activity Diagram</vt:lpstr>
      <vt:lpstr>System Models: Use Case - Administrator</vt:lpstr>
      <vt:lpstr>PowerPoint Presentation</vt:lpstr>
      <vt:lpstr>Administrator – Remove Users</vt:lpstr>
      <vt:lpstr>Administrator - Deregister a Test Engine</vt:lpstr>
      <vt:lpstr>Administrator – Run Test</vt:lpstr>
      <vt:lpstr>Administrator – View Archived Results</vt:lpstr>
      <vt:lpstr>Administrator - Login</vt:lpstr>
      <vt:lpstr>Administrator – View and Configure Tests</vt:lpstr>
      <vt:lpstr>Administrator – Activity Diagram</vt:lpstr>
      <vt:lpstr>Database Specification</vt:lpstr>
      <vt:lpstr>Database Schema</vt:lpstr>
      <vt:lpstr>Database Schema</vt:lpstr>
      <vt:lpstr>Thank You</vt:lpstr>
      <vt:lpstr>Backup</vt:lpstr>
      <vt:lpstr>Availability and Business Continuity</vt:lpstr>
      <vt:lpstr>Availability and Business Continuity</vt:lpstr>
      <vt:lpstr>Administrator – HA/DR Tests</vt:lpstr>
      <vt:lpstr>Administrator – Configure/Update Settings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73</cp:revision>
  <dcterms:created xsi:type="dcterms:W3CDTF">2020-07-28T23:10:35Z</dcterms:created>
  <dcterms:modified xsi:type="dcterms:W3CDTF">2020-09-12T06:09:54Z</dcterms:modified>
</cp:coreProperties>
</file>