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8" r:id="rId8"/>
    <p:sldId id="275" r:id="rId9"/>
    <p:sldId id="262" r:id="rId10"/>
    <p:sldId id="269" r:id="rId11"/>
    <p:sldId id="283" r:id="rId12"/>
    <p:sldId id="264" r:id="rId13"/>
    <p:sldId id="263" r:id="rId14"/>
    <p:sldId id="265" r:id="rId15"/>
    <p:sldId id="270" r:id="rId16"/>
    <p:sldId id="271" r:id="rId17"/>
    <p:sldId id="266" r:id="rId18"/>
    <p:sldId id="272" r:id="rId19"/>
    <p:sldId id="267" r:id="rId20"/>
    <p:sldId id="273" r:id="rId21"/>
    <p:sldId id="274" r:id="rId22"/>
    <p:sldId id="276" r:id="rId23"/>
    <p:sldId id="277" r:id="rId24"/>
    <p:sldId id="278" r:id="rId25"/>
    <p:sldId id="279" r:id="rId26"/>
    <p:sldId id="282" r:id="rId27"/>
    <p:sldId id="280"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8/11/2020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Framework</a:t>
            </a:r>
          </a:p>
        </p:txBody>
      </p:sp>
      <p:sp>
        <p:nvSpPr>
          <p:cNvPr id="3" name="Subtitle 2"/>
          <p:cNvSpPr>
            <a:spLocks noGrp="1"/>
          </p:cNvSpPr>
          <p:nvPr>
            <p:ph type="subTitle" idx="1"/>
          </p:nvPr>
        </p:nvSpPr>
        <p:spPr>
          <a:xfrm>
            <a:off x="1507067" y="4050834"/>
            <a:ext cx="7766936" cy="1625348"/>
          </a:xfrm>
        </p:spPr>
        <p:txBody>
          <a:bodyPr>
            <a:normAutofit lnSpcReduction="10000"/>
          </a:bodyPr>
          <a:lstStyle/>
          <a:p>
            <a:r>
              <a:rPr lang="en-US" dirty="0"/>
              <a:t>Requirements</a:t>
            </a:r>
          </a:p>
          <a:p>
            <a:endParaRPr lang="en-US" dirty="0"/>
          </a:p>
          <a:p>
            <a:r>
              <a:rPr lang="en-US" sz="1200" dirty="0"/>
              <a:t>A Web Based System to Support Testing Multiple Program Modules</a:t>
            </a:r>
          </a:p>
          <a:p>
            <a:endParaRPr lang="en-US" sz="1200" dirty="0"/>
          </a:p>
          <a:p>
            <a:r>
              <a:rPr lang="en-US" sz="1200" dirty="0">
                <a:solidFill>
                  <a:srgbClr val="92D050"/>
                </a:solidFill>
              </a:rPr>
              <a:t>David Howick, Miriam Farrington, </a:t>
            </a:r>
            <a:r>
              <a:rPr lang="en-US" sz="1200" dirty="0" err="1">
                <a:solidFill>
                  <a:srgbClr val="92D050"/>
                </a:solidFill>
              </a:rPr>
              <a:t>Mudit</a:t>
            </a:r>
            <a:r>
              <a:rPr lang="en-US" sz="1200" dirty="0">
                <a:solidFill>
                  <a:srgbClr val="92D050"/>
                </a:solidFill>
              </a:rPr>
              <a:t> Vats, </a:t>
            </a:r>
            <a:r>
              <a:rPr lang="en-US" sz="1200" dirty="0" err="1">
                <a:solidFill>
                  <a:srgbClr val="92D050"/>
                </a:solidFill>
              </a:rPr>
              <a:t>Elona</a:t>
            </a:r>
            <a:r>
              <a:rPr lang="en-US" sz="1200" dirty="0">
                <a:solidFill>
                  <a:srgbClr val="92D050"/>
                </a:solidFill>
              </a:rPr>
              <a:t> </a:t>
            </a:r>
            <a:r>
              <a:rPr lang="en-US" sz="1200" dirty="0" err="1">
                <a:solidFill>
                  <a:srgbClr val="92D050"/>
                </a:solidFill>
              </a:rPr>
              <a:t>Vabishchevich</a:t>
            </a:r>
            <a:r>
              <a:rPr lang="en-US" sz="1200" dirty="0">
                <a:solidFill>
                  <a:srgbClr val="92D050"/>
                </a:solidFill>
              </a:rPr>
              <a:t>, Jeffrey </a:t>
            </a:r>
            <a:r>
              <a:rPr lang="en-US" sz="1200" dirty="0" err="1">
                <a:solidFill>
                  <a:srgbClr val="92D050"/>
                </a:solidFill>
              </a:rPr>
              <a:t>Alexovich</a:t>
            </a:r>
            <a:endParaRPr lang="en-US" sz="1200" dirty="0">
              <a:solidFill>
                <a:srgbClr val="92D050"/>
              </a:solidFill>
            </a:endParaRPr>
          </a:p>
        </p:txBody>
      </p:sp>
    </p:spTree>
    <p:extLst>
      <p:ext uri="{BB962C8B-B14F-4D97-AF65-F5344CB8AC3E}">
        <p14:creationId xmlns:p14="http://schemas.microsoft.com/office/powerpoint/2010/main" val="110160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a:xfrm>
            <a:off x="677334" y="1463767"/>
            <a:ext cx="8596668" cy="4908429"/>
          </a:xfrm>
        </p:spPr>
        <p:txBody>
          <a:bodyPr>
            <a:normAutofit/>
          </a:bodyPr>
          <a:lstStyle/>
          <a:p>
            <a:r>
              <a:rPr lang="en-US" dirty="0"/>
              <a:t>2.7	The system shall have a test environment to allow other users to test changes and impact before committing them to production. [2]</a:t>
            </a:r>
          </a:p>
          <a:p>
            <a:pPr lvl="1"/>
            <a:r>
              <a:rPr lang="en-US" dirty="0"/>
              <a:t>2.7.1	The test environment shall be implemented in multiple zones and multiple regions to enable testing of HA/DR requirements rather than taking production down. [3]</a:t>
            </a:r>
          </a:p>
          <a:p>
            <a:r>
              <a:rPr lang="en-US" dirty="0"/>
              <a:t>2.8	The system shall have a production environment that is used by multiple users implemented in multiple regions and multiple availability zones. [2]</a:t>
            </a:r>
          </a:p>
          <a:p>
            <a:r>
              <a:rPr lang="en-US" dirty="0"/>
              <a:t>2.9	The application will allow the tests to run asynchronously so that no one test will hold up the 	other tests by tying up resources and starving the other processes (threads). [0]</a:t>
            </a:r>
          </a:p>
          <a:p>
            <a:pPr lvl="1"/>
            <a:r>
              <a:rPr lang="en-US" dirty="0"/>
              <a:t>2.9.1	The system shall allow specification of the thread pool size. [1]</a:t>
            </a:r>
          </a:p>
          <a:p>
            <a:pPr lvl="1"/>
            <a:r>
              <a:rPr lang="en-US" dirty="0"/>
              <a:t>2.9.2	The starting default minimum thread count shall be 5. [1]</a:t>
            </a:r>
          </a:p>
          <a:p>
            <a:pPr lvl="1"/>
            <a:r>
              <a:rPr lang="en-US" dirty="0"/>
              <a:t>2.9.3	The starting default maximum thread count shall be 15 (this keeps the application from spawning too many threads). [1]</a:t>
            </a:r>
          </a:p>
          <a:p>
            <a:endParaRPr lang="en-US" dirty="0"/>
          </a:p>
        </p:txBody>
      </p:sp>
    </p:spTree>
    <p:extLst>
      <p:ext uri="{BB962C8B-B14F-4D97-AF65-F5344CB8AC3E}">
        <p14:creationId xmlns:p14="http://schemas.microsoft.com/office/powerpoint/2010/main" val="23957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A5BA-F72A-4CD9-AF4C-68ADAC202004}"/>
              </a:ext>
            </a:extLst>
          </p:cNvPr>
          <p:cNvSpPr>
            <a:spLocks noGrp="1"/>
          </p:cNvSpPr>
          <p:nvPr>
            <p:ph type="title"/>
          </p:nvPr>
        </p:nvSpPr>
        <p:spPr/>
        <p:txBody>
          <a:bodyPr/>
          <a:lstStyle/>
          <a:p>
            <a:r>
              <a:rPr lang="en-US" dirty="0"/>
              <a:t>System Requirements</a:t>
            </a:r>
          </a:p>
        </p:txBody>
      </p:sp>
      <p:sp>
        <p:nvSpPr>
          <p:cNvPr id="3" name="Content Placeholder 2">
            <a:extLst>
              <a:ext uri="{FF2B5EF4-FFF2-40B4-BE49-F238E27FC236}">
                <a16:creationId xmlns:a16="http://schemas.microsoft.com/office/drawing/2014/main" id="{BAC61804-0702-4E9C-9632-1F546949E17F}"/>
              </a:ext>
            </a:extLst>
          </p:cNvPr>
          <p:cNvSpPr>
            <a:spLocks noGrp="1"/>
          </p:cNvSpPr>
          <p:nvPr>
            <p:ph idx="1"/>
          </p:nvPr>
        </p:nvSpPr>
        <p:spPr>
          <a:xfrm>
            <a:off x="677334" y="1488613"/>
            <a:ext cx="8596668" cy="3880773"/>
          </a:xfrm>
        </p:spPr>
        <p:txBody>
          <a:bodyPr/>
          <a:lstStyle/>
          <a:p>
            <a:r>
              <a:rPr lang="en-US" dirty="0"/>
              <a:t>2.10	The system shall allow the ability to create additional environments for specialized testing upon demand. [2]</a:t>
            </a:r>
          </a:p>
          <a:p>
            <a:r>
              <a:rPr lang="en-US" dirty="0"/>
              <a:t>2.11  System source code and data shall be stored in a fault-tolerant, distributed file system such as Amazon S3 or HDFS where it can be accessible and deployed to support disaster recovery and availability requirements. [2]</a:t>
            </a:r>
          </a:p>
          <a:p>
            <a:r>
              <a:rPr lang="en-US" dirty="0"/>
              <a:t>2.12  System source code shall be deployed to cloud instances hosted in several regions and availability zones. [2]</a:t>
            </a:r>
          </a:p>
          <a:p>
            <a:r>
              <a:rPr lang="en-US" dirty="0"/>
              <a:t>2.13	Access to the system shall be controlled using defined, cloud managed IAM roles, which will allow for configurable levels of access to and control over the system and its resources. [1]</a:t>
            </a:r>
          </a:p>
        </p:txBody>
      </p:sp>
    </p:spTree>
    <p:extLst>
      <p:ext uri="{BB962C8B-B14F-4D97-AF65-F5344CB8AC3E}">
        <p14:creationId xmlns:p14="http://schemas.microsoft.com/office/powerpoint/2010/main" val="389916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a:xfrm>
            <a:off x="677334" y="1545389"/>
            <a:ext cx="8596668" cy="4238441"/>
          </a:xfrm>
        </p:spPr>
        <p:txBody>
          <a:bodyPr>
            <a:normAutofit lnSpcReduction="10000"/>
          </a:bodyPr>
          <a:lstStyle/>
          <a:p>
            <a:r>
              <a:rPr lang="en-US" b="1" dirty="0"/>
              <a:t>4.1 	User Requirement 1: Unit Test Execution [0]</a:t>
            </a:r>
          </a:p>
          <a:p>
            <a:r>
              <a:rPr lang="en-US" dirty="0"/>
              <a:t>The software developer(s) shall have the ability to run individual unit tests of program code as well as multiple tests simultaneously. They need to be able to stress performance, ensure scalability, and diagnose system interface issues.</a:t>
            </a:r>
          </a:p>
          <a:p>
            <a:r>
              <a:rPr lang="en-US" b="1" dirty="0"/>
              <a:t>4.2 	User Requirement 2: Logging and Results Viewing [0]</a:t>
            </a:r>
          </a:p>
          <a:p>
            <a:r>
              <a:rPr lang="en-US" dirty="0"/>
              <a:t>The Software / System Architect(s) shall have the ability to view the results of the test as each test completes. He/she shall also have the ability to view the log files where all results and relevant output are stored.</a:t>
            </a:r>
          </a:p>
          <a:p>
            <a:r>
              <a:rPr lang="en-US" b="1" dirty="0"/>
              <a:t>4.3 	User Requirement 3: Concurrent Test Execution [0]</a:t>
            </a:r>
          </a:p>
          <a:p>
            <a:r>
              <a:rPr lang="en-US" dirty="0"/>
              <a:t>Test Engineers and QA personnel shall have the ability to provide a test case where several tests are sent in quick succession to demonstrate the application executes tests concurrently.</a:t>
            </a:r>
          </a:p>
          <a:p>
            <a:endParaRPr lang="en-US" dirty="0"/>
          </a:p>
        </p:txBody>
      </p:sp>
    </p:spTree>
    <p:extLst>
      <p:ext uri="{BB962C8B-B14F-4D97-AF65-F5344CB8AC3E}">
        <p14:creationId xmlns:p14="http://schemas.microsoft.com/office/powerpoint/2010/main" val="162012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488613"/>
            <a:ext cx="8596668" cy="3880773"/>
          </a:xfrm>
        </p:spPr>
        <p:txBody>
          <a:bodyPr>
            <a:normAutofit lnSpcReduction="10000"/>
          </a:bodyPr>
          <a:lstStyle/>
          <a:p>
            <a:r>
              <a:rPr lang="en-US" b="1" dirty="0"/>
              <a:t>3.1 	Availability Requirement 1: Continuous System Uptime [1]</a:t>
            </a:r>
          </a:p>
          <a:p>
            <a:r>
              <a:rPr lang="en-US" dirty="0"/>
              <a:t>The system shall support 24/7 availability. Routine downtime in a particular region necessary for maintenance or enhancement to the system shall take place after 21:00 EST on Saturday and shall end before 23:00 EST on Sunday. </a:t>
            </a:r>
          </a:p>
          <a:p>
            <a:r>
              <a:rPr lang="en-US" b="1" dirty="0"/>
              <a:t>3.2 	Availability Requirement 2: Recovery Time [1]</a:t>
            </a:r>
          </a:p>
          <a:p>
            <a:r>
              <a:rPr lang="en-US" dirty="0"/>
              <a:t>The system shall be able to quickly recover from outages due to unforeseen circumstances while minimizing downtime. The system shall support the ability to create and issue automated alerts 	when downtime is encountered for any of the reasons stated below.</a:t>
            </a:r>
          </a:p>
          <a:p>
            <a:r>
              <a:rPr lang="en-US" b="1" dirty="0"/>
              <a:t>3.3 	Availability Requirement 3: High Availability [1]</a:t>
            </a:r>
          </a:p>
          <a:p>
            <a:r>
              <a:rPr lang="en-US" dirty="0"/>
              <a:t>The system shall support high availability by being quickly accessible to users attempting to access it from any geographic region. </a:t>
            </a:r>
          </a:p>
          <a:p>
            <a:endParaRPr lang="en-US" dirty="0"/>
          </a:p>
        </p:txBody>
      </p:sp>
    </p:spTree>
    <p:extLst>
      <p:ext uri="{BB962C8B-B14F-4D97-AF65-F5344CB8AC3E}">
        <p14:creationId xmlns:p14="http://schemas.microsoft.com/office/powerpoint/2010/main" val="3799260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Constraints</a:t>
            </a:r>
          </a:p>
        </p:txBody>
      </p:sp>
      <p:sp>
        <p:nvSpPr>
          <p:cNvPr id="3" name="Content Placeholder 2"/>
          <p:cNvSpPr>
            <a:spLocks noGrp="1"/>
          </p:cNvSpPr>
          <p:nvPr>
            <p:ph idx="1"/>
          </p:nvPr>
        </p:nvSpPr>
        <p:spPr>
          <a:xfrm>
            <a:off x="677334" y="1488613"/>
            <a:ext cx="8596668" cy="3880773"/>
          </a:xfrm>
        </p:spPr>
        <p:txBody>
          <a:bodyPr>
            <a:normAutofit/>
          </a:bodyPr>
          <a:lstStyle/>
          <a:p>
            <a:r>
              <a:rPr lang="en-US" sz="2000" dirty="0"/>
              <a:t>5.1.1	The system shall be developed using the C++ programming language and the C++ Standard Template Library (STL). [0]</a:t>
            </a:r>
          </a:p>
          <a:p>
            <a:r>
              <a:rPr lang="en-US" sz="2000" dirty="0"/>
              <a:t>5.1.2	The system shall be developed using a publicly available source code editor which supports the C++ language. [0]</a:t>
            </a:r>
          </a:p>
          <a:p>
            <a:r>
              <a:rPr lang="en-US" sz="2000" dirty="0"/>
              <a:t>5.1.3    The system shall have at least 75% unit test coverage of the source code. [1]</a:t>
            </a:r>
          </a:p>
        </p:txBody>
      </p:sp>
    </p:spTree>
    <p:extLst>
      <p:ext uri="{BB962C8B-B14F-4D97-AF65-F5344CB8AC3E}">
        <p14:creationId xmlns:p14="http://schemas.microsoft.com/office/powerpoint/2010/main" val="2085517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Constraints</a:t>
            </a:r>
          </a:p>
        </p:txBody>
      </p:sp>
      <p:sp>
        <p:nvSpPr>
          <p:cNvPr id="3" name="Content Placeholder 2"/>
          <p:cNvSpPr>
            <a:spLocks noGrp="1"/>
          </p:cNvSpPr>
          <p:nvPr>
            <p:ph idx="1"/>
          </p:nvPr>
        </p:nvSpPr>
        <p:spPr>
          <a:xfrm>
            <a:off x="677334" y="1536562"/>
            <a:ext cx="8596668" cy="4376464"/>
          </a:xfrm>
        </p:spPr>
        <p:txBody>
          <a:bodyPr>
            <a:normAutofit/>
          </a:bodyPr>
          <a:lstStyle/>
          <a:p>
            <a:r>
              <a:rPr lang="en-US" sz="2000" dirty="0"/>
              <a:t>5.2.1     Granting access to a new user of the system shall take no more than 1 business day to complete. [0]</a:t>
            </a:r>
          </a:p>
          <a:p>
            <a:r>
              <a:rPr lang="en-US" sz="2000" dirty="0"/>
              <a:t>5.2.2     Modifying or removing a user’s access to the system shall take no more than 1 business day to complete. [0]</a:t>
            </a:r>
          </a:p>
        </p:txBody>
      </p:sp>
    </p:spTree>
    <p:extLst>
      <p:ext uri="{BB962C8B-B14F-4D97-AF65-F5344CB8AC3E}">
        <p14:creationId xmlns:p14="http://schemas.microsoft.com/office/powerpoint/2010/main" val="4044683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Constraints</a:t>
            </a:r>
          </a:p>
        </p:txBody>
      </p:sp>
      <p:sp>
        <p:nvSpPr>
          <p:cNvPr id="3" name="Content Placeholder 2"/>
          <p:cNvSpPr>
            <a:spLocks noGrp="1"/>
          </p:cNvSpPr>
          <p:nvPr>
            <p:ph idx="1"/>
          </p:nvPr>
        </p:nvSpPr>
        <p:spPr>
          <a:xfrm>
            <a:off x="677334" y="1488613"/>
            <a:ext cx="8596668" cy="3880773"/>
          </a:xfrm>
        </p:spPr>
        <p:txBody>
          <a:bodyPr/>
          <a:lstStyle/>
          <a:p>
            <a:r>
              <a:rPr lang="en-US" sz="2000" dirty="0"/>
              <a:t>5.3.1	Disaster recovery shall be cost-effective and managed through the fault tolerance and high availability features of the cloud-based system architecture. [1]</a:t>
            </a:r>
          </a:p>
          <a:p>
            <a:r>
              <a:rPr lang="en-US" sz="2000" dirty="0"/>
              <a:t>5.3.2      User training shall take no more than 1 business day to complete, regardless of the user’s role. [2]</a:t>
            </a:r>
          </a:p>
          <a:p>
            <a:endParaRPr lang="en-US" dirty="0"/>
          </a:p>
        </p:txBody>
      </p:sp>
    </p:spTree>
    <p:extLst>
      <p:ext uri="{BB962C8B-B14F-4D97-AF65-F5344CB8AC3E}">
        <p14:creationId xmlns:p14="http://schemas.microsoft.com/office/powerpoint/2010/main" val="4200265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a:t>
            </a:r>
          </a:p>
        </p:txBody>
      </p:sp>
      <p:pic>
        <p:nvPicPr>
          <p:cNvPr id="9" name="Picture 8">
            <a:extLst>
              <a:ext uri="{FF2B5EF4-FFF2-40B4-BE49-F238E27FC236}">
                <a16:creationId xmlns:a16="http://schemas.microsoft.com/office/drawing/2014/main" id="{3AA46D10-FDAD-4FDF-879C-3D7BDBD38A0C}"/>
              </a:ext>
            </a:extLst>
          </p:cNvPr>
          <p:cNvPicPr>
            <a:picLocks noChangeAspect="1"/>
          </p:cNvPicPr>
          <p:nvPr/>
        </p:nvPicPr>
        <p:blipFill>
          <a:blip r:embed="rId2"/>
          <a:stretch>
            <a:fillRect/>
          </a:stretch>
        </p:blipFill>
        <p:spPr>
          <a:xfrm>
            <a:off x="677334" y="1672359"/>
            <a:ext cx="4767334" cy="2057400"/>
          </a:xfrm>
          <a:prstGeom prst="rect">
            <a:avLst/>
          </a:prstGeom>
        </p:spPr>
      </p:pic>
      <p:pic>
        <p:nvPicPr>
          <p:cNvPr id="11" name="Picture 10">
            <a:extLst>
              <a:ext uri="{FF2B5EF4-FFF2-40B4-BE49-F238E27FC236}">
                <a16:creationId xmlns:a16="http://schemas.microsoft.com/office/drawing/2014/main" id="{199F2A54-2DBF-4AD1-89D0-FCBED4D40BAD}"/>
              </a:ext>
            </a:extLst>
          </p:cNvPr>
          <p:cNvPicPr>
            <a:picLocks noChangeAspect="1"/>
          </p:cNvPicPr>
          <p:nvPr/>
        </p:nvPicPr>
        <p:blipFill>
          <a:blip r:embed="rId3"/>
          <a:stretch>
            <a:fillRect/>
          </a:stretch>
        </p:blipFill>
        <p:spPr>
          <a:xfrm>
            <a:off x="677334" y="4156941"/>
            <a:ext cx="4698242" cy="2057400"/>
          </a:xfrm>
          <a:prstGeom prst="rect">
            <a:avLst/>
          </a:prstGeom>
        </p:spPr>
      </p:pic>
      <p:pic>
        <p:nvPicPr>
          <p:cNvPr id="13" name="Picture 12">
            <a:extLst>
              <a:ext uri="{FF2B5EF4-FFF2-40B4-BE49-F238E27FC236}">
                <a16:creationId xmlns:a16="http://schemas.microsoft.com/office/drawing/2014/main" id="{1F923096-7DC3-4570-86BE-53B9C19BBBCC}"/>
              </a:ext>
            </a:extLst>
          </p:cNvPr>
          <p:cNvPicPr>
            <a:picLocks noChangeAspect="1"/>
          </p:cNvPicPr>
          <p:nvPr/>
        </p:nvPicPr>
        <p:blipFill>
          <a:blip r:embed="rId4"/>
          <a:stretch>
            <a:fillRect/>
          </a:stretch>
        </p:blipFill>
        <p:spPr>
          <a:xfrm>
            <a:off x="5695343" y="2870201"/>
            <a:ext cx="4606119" cy="2057400"/>
          </a:xfrm>
          <a:prstGeom prst="rect">
            <a:avLst/>
          </a:prstGeom>
        </p:spPr>
      </p:pic>
    </p:spTree>
    <p:extLst>
      <p:ext uri="{BB962C8B-B14F-4D97-AF65-F5344CB8AC3E}">
        <p14:creationId xmlns:p14="http://schemas.microsoft.com/office/powerpoint/2010/main" val="3064769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Sequence Diagram</a:t>
            </a:r>
          </a:p>
        </p:txBody>
      </p:sp>
      <p:pic>
        <p:nvPicPr>
          <p:cNvPr id="5" name="Picture 4">
            <a:extLst>
              <a:ext uri="{FF2B5EF4-FFF2-40B4-BE49-F238E27FC236}">
                <a16:creationId xmlns:a16="http://schemas.microsoft.com/office/drawing/2014/main" id="{13B04C9D-E45A-4DE2-AF80-B1367C691FAE}"/>
              </a:ext>
            </a:extLst>
          </p:cNvPr>
          <p:cNvPicPr>
            <a:picLocks noChangeAspect="1"/>
          </p:cNvPicPr>
          <p:nvPr/>
        </p:nvPicPr>
        <p:blipFill>
          <a:blip r:embed="rId2"/>
          <a:stretch>
            <a:fillRect/>
          </a:stretch>
        </p:blipFill>
        <p:spPr>
          <a:xfrm>
            <a:off x="1000125" y="1283854"/>
            <a:ext cx="7389591" cy="5506893"/>
          </a:xfrm>
          <a:prstGeom prst="rect">
            <a:avLst/>
          </a:prstGeom>
        </p:spPr>
      </p:pic>
    </p:spTree>
    <p:extLst>
      <p:ext uri="{BB962C8B-B14F-4D97-AF65-F5344CB8AC3E}">
        <p14:creationId xmlns:p14="http://schemas.microsoft.com/office/powerpoint/2010/main" val="2942754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Class Diagram</a:t>
            </a:r>
          </a:p>
        </p:txBody>
      </p:sp>
      <p:pic>
        <p:nvPicPr>
          <p:cNvPr id="5" name="Picture 4">
            <a:extLst>
              <a:ext uri="{FF2B5EF4-FFF2-40B4-BE49-F238E27FC236}">
                <a16:creationId xmlns:a16="http://schemas.microsoft.com/office/drawing/2014/main" id="{C9AEC1BA-FA4A-4D68-9D25-D43E9CFFC02C}"/>
              </a:ext>
            </a:extLst>
          </p:cNvPr>
          <p:cNvPicPr>
            <a:picLocks noChangeAspect="1"/>
          </p:cNvPicPr>
          <p:nvPr/>
        </p:nvPicPr>
        <p:blipFill>
          <a:blip r:embed="rId2"/>
          <a:stretch>
            <a:fillRect/>
          </a:stretch>
        </p:blipFill>
        <p:spPr>
          <a:xfrm>
            <a:off x="6479310" y="1565564"/>
            <a:ext cx="2308222" cy="3237923"/>
          </a:xfrm>
          <a:prstGeom prst="rect">
            <a:avLst/>
          </a:prstGeom>
        </p:spPr>
      </p:pic>
      <p:pic>
        <p:nvPicPr>
          <p:cNvPr id="9" name="Picture 8">
            <a:extLst>
              <a:ext uri="{FF2B5EF4-FFF2-40B4-BE49-F238E27FC236}">
                <a16:creationId xmlns:a16="http://schemas.microsoft.com/office/drawing/2014/main" id="{B50AD3E8-FD4C-4543-9C8F-D6BCED40866F}"/>
              </a:ext>
            </a:extLst>
          </p:cNvPr>
          <p:cNvPicPr>
            <a:picLocks noChangeAspect="1"/>
          </p:cNvPicPr>
          <p:nvPr/>
        </p:nvPicPr>
        <p:blipFill>
          <a:blip r:embed="rId3"/>
          <a:stretch>
            <a:fillRect/>
          </a:stretch>
        </p:blipFill>
        <p:spPr>
          <a:xfrm>
            <a:off x="888886" y="1422398"/>
            <a:ext cx="6076894" cy="5036705"/>
          </a:xfrm>
          <a:prstGeom prst="rect">
            <a:avLst/>
          </a:prstGeom>
        </p:spPr>
      </p:pic>
    </p:spTree>
    <p:extLst>
      <p:ext uri="{BB962C8B-B14F-4D97-AF65-F5344CB8AC3E}">
        <p14:creationId xmlns:p14="http://schemas.microsoft.com/office/powerpoint/2010/main" val="72656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Preface</a:t>
            </a:r>
          </a:p>
        </p:txBody>
      </p:sp>
      <p:sp>
        <p:nvSpPr>
          <p:cNvPr id="3" name="Content Placeholder 2"/>
          <p:cNvSpPr>
            <a:spLocks noGrp="1"/>
          </p:cNvSpPr>
          <p:nvPr>
            <p:ph idx="1"/>
          </p:nvPr>
        </p:nvSpPr>
        <p:spPr>
          <a:xfrm>
            <a:off x="677334" y="1487073"/>
            <a:ext cx="8596668" cy="4281573"/>
          </a:xfrm>
        </p:spPr>
        <p:txBody>
          <a:bodyPr>
            <a:normAutofit lnSpcReduction="10000"/>
          </a:bodyPr>
          <a:lstStyle/>
          <a:p>
            <a:r>
              <a:rPr lang="en-US" dirty="0"/>
              <a:t>Developing large scale software with complex features, interactions, or complex system interfaces (APIs) is best built and tested incrementally.</a:t>
            </a:r>
          </a:p>
          <a:p>
            <a:r>
              <a:rPr lang="en-US" dirty="0"/>
              <a:t>Build a basic core, with a small number of packages, then add features one-at-a-time with new packages or new program code to existing packages.  </a:t>
            </a:r>
          </a:p>
          <a:p>
            <a:r>
              <a:rPr lang="en-US" dirty="0"/>
              <a:t>Each time new functionality is added, the application is built and tested.</a:t>
            </a:r>
          </a:p>
          <a:p>
            <a:r>
              <a:rPr lang="en-US" dirty="0"/>
              <a:t>The Test Framework Application will allow the development team(s), and other users of the system to define tests which run with exception handling and results logging.</a:t>
            </a:r>
          </a:p>
          <a:p>
            <a:r>
              <a:rPr lang="en-US" dirty="0"/>
              <a:t>Goal of the Test Framework is to allow program testing with out proliferating code with many try-catch blocks, debug statements, assertions, or verbose logging.</a:t>
            </a:r>
          </a:p>
          <a:p>
            <a:r>
              <a:rPr lang="en-US" dirty="0"/>
              <a:t>The Test Framework will be easy to use and accessed by the user’s web browser.  The system itself being cloud hosted in multiple regions so performance is always top notch.</a:t>
            </a:r>
          </a:p>
        </p:txBody>
      </p:sp>
    </p:spTree>
    <p:extLst>
      <p:ext uri="{BB962C8B-B14F-4D97-AF65-F5344CB8AC3E}">
        <p14:creationId xmlns:p14="http://schemas.microsoft.com/office/powerpoint/2010/main" val="284619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Questions?</a:t>
            </a:r>
          </a:p>
        </p:txBody>
      </p:sp>
    </p:spTree>
    <p:extLst>
      <p:ext uri="{BB962C8B-B14F-4D97-AF65-F5344CB8AC3E}">
        <p14:creationId xmlns:p14="http://schemas.microsoft.com/office/powerpoint/2010/main" val="3990466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1322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595886"/>
            <a:ext cx="8596668" cy="4848045"/>
          </a:xfrm>
        </p:spPr>
        <p:txBody>
          <a:bodyPr>
            <a:normAutofit fontScale="70000" lnSpcReduction="20000"/>
          </a:bodyPr>
          <a:lstStyle/>
          <a:p>
            <a:r>
              <a:rPr lang="en-US" b="1" dirty="0"/>
              <a:t>3.1 	Availability Requirement 1: Continuous System Uptime</a:t>
            </a:r>
          </a:p>
          <a:p>
            <a:r>
              <a:rPr lang="en-US" dirty="0"/>
              <a:t>	The system shall support 24/7 availability. Routine downtime in a particular region necessary for 	maintenance or enhancement to the system shall take place after 21:00 EST on Saturday 	and shall end before 23:00 EST on Sunday. [1]</a:t>
            </a:r>
          </a:p>
          <a:p>
            <a:r>
              <a:rPr lang="en-US" dirty="0"/>
              <a:t>3.1.1     Any scheduled downtime which takes place outside of the designated hours shall be reported to 	users no less than 48 hours in advance. In the case of emergency system outage, the notice 	period shall be waived but users shall be informed as soon as possible of any unplanned system 	outages. [1]</a:t>
            </a:r>
          </a:p>
          <a:p>
            <a:r>
              <a:rPr lang="en-US" b="1" dirty="0"/>
              <a:t>3.2 	Availability Requirement 2: Recovery Time</a:t>
            </a:r>
          </a:p>
          <a:p>
            <a:r>
              <a:rPr lang="en-US" dirty="0"/>
              <a:t>	The system shall be able to quickly recover from outages due to unforeseen circumstances while 	minimizing downtime. The system shall support the ability to create and issue automated alerts 	when downtime is encountered for any of the reasons stated below. [1]</a:t>
            </a:r>
          </a:p>
          <a:p>
            <a:r>
              <a:rPr lang="en-US" dirty="0"/>
              <a:t>3.2.1     In the event of an unplanned outage due to the loss of a particular region or availability zone, 	the system shall immediately fail over to another region or availability zone as determined by 	the cloud provider. [1]</a:t>
            </a:r>
          </a:p>
          <a:p>
            <a:r>
              <a:rPr lang="en-US" dirty="0"/>
              <a:t>3.2.2      In the event of an unplanned outage due to the failure of an instance on which the system is          	hosted, the system shall immediately fail over to a backup instance. In the event a backup 	instance does not exist, the system shall have the ability to immediately spin up a new instance 	and fail over to it using automated deployment. [1]</a:t>
            </a:r>
          </a:p>
          <a:p>
            <a:r>
              <a:rPr lang="en-US" dirty="0"/>
              <a:t>3.2.3.    In the event of an unplanned outage in any or all regions due to a software error, the system 	shall support the ability to quickly identify and create a restore point from the last known 	working backup. This process shall take no more than 1 hour to complete from the time the 	software malfunction is identified. [1]</a:t>
            </a:r>
          </a:p>
          <a:p>
            <a:endParaRPr lang="en-US" dirty="0"/>
          </a:p>
        </p:txBody>
      </p:sp>
    </p:spTree>
    <p:extLst>
      <p:ext uri="{BB962C8B-B14F-4D97-AF65-F5344CB8AC3E}">
        <p14:creationId xmlns:p14="http://schemas.microsoft.com/office/powerpoint/2010/main" val="1676500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fontScale="92500" lnSpcReduction="10000"/>
          </a:bodyPr>
          <a:lstStyle/>
          <a:p>
            <a:r>
              <a:rPr lang="en-US" b="1" dirty="0"/>
              <a:t>3.3 	Availability Requirement 3: High Availability</a:t>
            </a:r>
          </a:p>
          <a:p>
            <a:r>
              <a:rPr lang="en-US" dirty="0"/>
              <a:t>	The system shall support high availability by being quickly accessible to users attempting to 	access it from any geographic region. [1]</a:t>
            </a:r>
          </a:p>
          <a:p>
            <a:r>
              <a:rPr lang="en-US" dirty="0"/>
              <a:t>3.3.1    The system homepage shall take no more than an average of five (5) seconds to load from the time the URL is input from a web browser in any geographic region. This average shall be taken 	from 10 consecutive attempts to access the homepage. [1]</a:t>
            </a:r>
          </a:p>
          <a:p>
            <a:r>
              <a:rPr lang="en-US" dirty="0"/>
              <a:t>3.3.2    Navigation actions (paging, links, etc.) should take no more than an average of three (3) seconds to load from the time the action is triggered. This average shall be taken from 10 consecutive attempts to perform the action. [1]</a:t>
            </a:r>
          </a:p>
          <a:p>
            <a:r>
              <a:rPr lang="en-US" dirty="0"/>
              <a:t>3.3.3	The system shall maintain all program code in scripts that can be deployed to the cloud platform. [1]</a:t>
            </a:r>
          </a:p>
          <a:p>
            <a:r>
              <a:rPr lang="en-US" dirty="0"/>
              <a:t>	3.3.3.1	Backup copies of all scripts shall be located in a separate region. [2]</a:t>
            </a:r>
          </a:p>
          <a:p>
            <a:endParaRPr lang="en-US" dirty="0"/>
          </a:p>
        </p:txBody>
      </p:sp>
    </p:spTree>
    <p:extLst>
      <p:ext uri="{BB962C8B-B14F-4D97-AF65-F5344CB8AC3E}">
        <p14:creationId xmlns:p14="http://schemas.microsoft.com/office/powerpoint/2010/main" val="2344295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normAutofit fontScale="92500" lnSpcReduction="10000"/>
          </a:bodyPr>
          <a:lstStyle/>
          <a:p>
            <a:r>
              <a:rPr lang="en-US" b="1" dirty="0"/>
              <a:t>4.1 	User Requirement 1: Unit Test Execution</a:t>
            </a:r>
          </a:p>
          <a:p>
            <a:r>
              <a:rPr lang="en-US" dirty="0"/>
              <a:t>The software developer(s) shall have the ability to run individual unit tests of program code as well as multiple tests simultaneously. They need to be able to stress performance, ensure scalability, and diagnose system interface issues. [0]</a:t>
            </a:r>
          </a:p>
          <a:p>
            <a:r>
              <a:rPr lang="en-US" dirty="0"/>
              <a:t>4.1.1	The test engine shall be an application that can run on the Windows platform. [0]</a:t>
            </a:r>
          </a:p>
          <a:p>
            <a:r>
              <a:rPr lang="en-US" dirty="0"/>
              <a:t>4.1.2	The test engine should run on Linux and Mac platforms. [1]</a:t>
            </a:r>
          </a:p>
          <a:p>
            <a:r>
              <a:rPr lang="en-US" dirty="0"/>
              <a:t>4.1.3	The user shall have the ability to install the test engine on multiple machines (redundancy, performance, latency). [0]</a:t>
            </a:r>
          </a:p>
          <a:p>
            <a:r>
              <a:rPr lang="en-US" dirty="0"/>
              <a:t>4.1.4	The test engine shall not require changing and recompiling the program each time a test is run. 	[0]</a:t>
            </a:r>
          </a:p>
          <a:p>
            <a:r>
              <a:rPr lang="en-US" dirty="0"/>
              <a:t>4.1.5	The system shall have a desktop interface for locally installed users. [0]</a:t>
            </a:r>
          </a:p>
          <a:p>
            <a:endParaRPr lang="en-US" dirty="0"/>
          </a:p>
        </p:txBody>
      </p:sp>
    </p:spTree>
    <p:extLst>
      <p:ext uri="{BB962C8B-B14F-4D97-AF65-F5344CB8AC3E}">
        <p14:creationId xmlns:p14="http://schemas.microsoft.com/office/powerpoint/2010/main" val="328278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normAutofit lnSpcReduction="10000"/>
          </a:bodyPr>
          <a:lstStyle/>
          <a:p>
            <a:r>
              <a:rPr lang="en-US" dirty="0"/>
              <a:t>4.1.6	The system shall have a </a:t>
            </a:r>
            <a:r>
              <a:rPr lang="en-US" dirty="0" err="1"/>
              <a:t>WebUI</a:t>
            </a:r>
            <a:r>
              <a:rPr lang="en-US" dirty="0"/>
              <a:t> for remote users. [1]</a:t>
            </a:r>
          </a:p>
          <a:p>
            <a:r>
              <a:rPr lang="en-US" dirty="0"/>
              <a:t>4.1.7	The system shall be available on demand remotely via the </a:t>
            </a:r>
            <a:r>
              <a:rPr lang="en-US" dirty="0" err="1"/>
              <a:t>WebUI</a:t>
            </a:r>
            <a:r>
              <a:rPr lang="en-US" dirty="0"/>
              <a:t>. [1]</a:t>
            </a:r>
          </a:p>
          <a:p>
            <a:r>
              <a:rPr lang="en-US" dirty="0"/>
              <a:t>4.1.8	The desktop interface shall:</a:t>
            </a:r>
          </a:p>
          <a:p>
            <a:r>
              <a:rPr lang="en-US" dirty="0"/>
              <a:t>4.1.8.1	Display all possible tests and allow the user to select all tests they wish to run. 			[0]</a:t>
            </a:r>
          </a:p>
          <a:p>
            <a:r>
              <a:rPr lang="en-US" dirty="0"/>
              <a:t>4.1.8.2	Display the selected list of all tests to be run (container object on GUI). [0]</a:t>
            </a:r>
          </a:p>
          <a:p>
            <a:r>
              <a:rPr lang="en-US" dirty="0"/>
              <a:t>4.1.8.3	Show test progress and status on the GUI. [0]</a:t>
            </a:r>
          </a:p>
          <a:p>
            <a:r>
              <a:rPr lang="en-US" dirty="0"/>
              <a:t>4.1.8.4	Display the results of each test in real-time. [1]</a:t>
            </a:r>
          </a:p>
          <a:p>
            <a:r>
              <a:rPr lang="en-US" dirty="0"/>
              <a:t>4.1.8.5	Allow the user to specify an output file in which to log the test results. [1]</a:t>
            </a:r>
          </a:p>
          <a:p>
            <a:endParaRPr lang="en-US" dirty="0"/>
          </a:p>
        </p:txBody>
      </p:sp>
    </p:spTree>
    <p:extLst>
      <p:ext uri="{BB962C8B-B14F-4D97-AF65-F5344CB8AC3E}">
        <p14:creationId xmlns:p14="http://schemas.microsoft.com/office/powerpoint/2010/main" val="244142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a:xfrm>
            <a:off x="677333" y="2160589"/>
            <a:ext cx="9204603" cy="3880773"/>
          </a:xfrm>
        </p:spPr>
        <p:txBody>
          <a:bodyPr>
            <a:normAutofit fontScale="92500" lnSpcReduction="10000"/>
          </a:bodyPr>
          <a:lstStyle/>
          <a:p>
            <a:r>
              <a:rPr lang="en-US" dirty="0"/>
              <a:t>4.1.9	The </a:t>
            </a:r>
            <a:r>
              <a:rPr lang="en-US" dirty="0" err="1"/>
              <a:t>WebUI</a:t>
            </a:r>
            <a:r>
              <a:rPr lang="en-US" dirty="0"/>
              <a:t> shall:</a:t>
            </a:r>
          </a:p>
          <a:p>
            <a:r>
              <a:rPr lang="en-US" dirty="0"/>
              <a:t>4.1.9.1	Display all possible tests and allow the user to select all tests they wish to 				run.	[1]</a:t>
            </a:r>
          </a:p>
          <a:p>
            <a:r>
              <a:rPr lang="en-US" dirty="0"/>
              <a:t>4.1.9.2	Display the selected list of all tests to be run (container object on GUI). [1]</a:t>
            </a:r>
          </a:p>
          <a:p>
            <a:r>
              <a:rPr lang="en-US" dirty="0"/>
              <a:t>4.1.9.3	Show test progress and status on the GUI. [1]</a:t>
            </a:r>
          </a:p>
          <a:p>
            <a:r>
              <a:rPr lang="en-US" dirty="0"/>
              <a:t>4.1.9.4	Display the results of each test in real-time. [2]</a:t>
            </a:r>
          </a:p>
          <a:p>
            <a:r>
              <a:rPr lang="en-US" dirty="0"/>
              <a:t>4.1.9.5	Allow the user to specify an output file in which to log the test results. [2]</a:t>
            </a:r>
          </a:p>
          <a:p>
            <a:r>
              <a:rPr lang="en-US" dirty="0"/>
              <a:t>                4.1.9.1	 Execute tests on available clients. [1]</a:t>
            </a:r>
          </a:p>
          <a:p>
            <a:r>
              <a:rPr lang="en-US" dirty="0"/>
              <a:t>	       		4.1.9.2	 Export current and prior test results for specific clients. [2]</a:t>
            </a:r>
          </a:p>
          <a:p>
            <a:r>
              <a:rPr lang="en-US" dirty="0"/>
              <a:t>4.1.10	The application shall log all test results to the output file specified in the GUI. 			[0]</a:t>
            </a:r>
          </a:p>
          <a:p>
            <a:endParaRPr lang="en-US" dirty="0"/>
          </a:p>
        </p:txBody>
      </p:sp>
    </p:spTree>
    <p:extLst>
      <p:ext uri="{BB962C8B-B14F-4D97-AF65-F5344CB8AC3E}">
        <p14:creationId xmlns:p14="http://schemas.microsoft.com/office/powerpoint/2010/main" val="862683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a:xfrm>
            <a:off x="677334" y="1380227"/>
            <a:ext cx="8596668" cy="4661136"/>
          </a:xfrm>
        </p:spPr>
        <p:txBody>
          <a:bodyPr>
            <a:normAutofit fontScale="92500" lnSpcReduction="20000"/>
          </a:bodyPr>
          <a:lstStyle/>
          <a:p>
            <a:r>
              <a:rPr lang="en-US" b="1" dirty="0"/>
              <a:t>4.2 	User Requirement 2: Logging and Results Viewing</a:t>
            </a:r>
          </a:p>
          <a:p>
            <a:r>
              <a:rPr lang="en-US" dirty="0"/>
              <a:t>The Software / System Architect(s) shall have the ability to view the results of the test as each test completes. He/she shall also have the ability to view the log files where all results and relevant output are stored. [0]</a:t>
            </a:r>
          </a:p>
          <a:p>
            <a:r>
              <a:rPr lang="en-US" dirty="0"/>
              <a:t>4.2.1	The system shall handle exceptions thrown by the application during testing with clear user output. [0]</a:t>
            </a:r>
          </a:p>
          <a:p>
            <a:r>
              <a:rPr lang="en-US" dirty="0"/>
              <a:t>4.2.2	The system shall display whether each test failed or succeeded. [0]</a:t>
            </a:r>
          </a:p>
          <a:p>
            <a:r>
              <a:rPr lang="en-US" dirty="0"/>
              <a:t>4.2.3	The log component shall show different levels of logging (INFO, DEBUG, ERROR). [1]</a:t>
            </a:r>
          </a:p>
          <a:p>
            <a:r>
              <a:rPr lang="en-US" dirty="0"/>
              <a:t>4.2.3.1	INFO shall describe specific information for test pass/fail reporting.</a:t>
            </a:r>
          </a:p>
          <a:p>
            <a:r>
              <a:rPr lang="en-US" dirty="0"/>
              <a:t>4.2.3.2	DEBUG shall describe information provided by the programmer/developer to aid in debugging the test.</a:t>
            </a:r>
          </a:p>
          <a:p>
            <a:r>
              <a:rPr lang="en-US" dirty="0"/>
              <a:t>4.2.3.3	ERROR shall describe the most detailed debugging output for examination of software test failures.</a:t>
            </a:r>
          </a:p>
          <a:p>
            <a:r>
              <a:rPr lang="en-US" dirty="0"/>
              <a:t>4.2.4	The log shall display the time and date stamp for each test. [1]</a:t>
            </a:r>
          </a:p>
          <a:p>
            <a:r>
              <a:rPr lang="en-US" dirty="0"/>
              <a:t>4.2.5	The log shall display the duration of each test. [1]</a:t>
            </a:r>
          </a:p>
          <a:p>
            <a:endParaRPr lang="en-US" dirty="0"/>
          </a:p>
        </p:txBody>
      </p:sp>
    </p:spTree>
    <p:extLst>
      <p:ext uri="{BB962C8B-B14F-4D97-AF65-F5344CB8AC3E}">
        <p14:creationId xmlns:p14="http://schemas.microsoft.com/office/powerpoint/2010/main" val="142538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lstStyle/>
          <a:p>
            <a:r>
              <a:rPr lang="en-US" b="1" dirty="0"/>
              <a:t>4.3 	User Requirement 3: Concurrent Test Execution</a:t>
            </a:r>
          </a:p>
          <a:p>
            <a:r>
              <a:rPr lang="en-US" dirty="0"/>
              <a:t>Test Engineers and QA personnel shall have the ability to provide a test case where several tests are sent in quick succession to demonstrate the application executes tests concurrently. [0]</a:t>
            </a:r>
          </a:p>
          <a:p>
            <a:r>
              <a:rPr lang="en-US" dirty="0"/>
              <a:t>4.3.1	The test case shall consist of several tests of varying duration that can run simultaneously. [0]</a:t>
            </a:r>
          </a:p>
          <a:p>
            <a:r>
              <a:rPr lang="en-US" dirty="0"/>
              <a:t>4.3.2	Upon completion, the system shall post a ready status message and await the next test. [0]</a:t>
            </a:r>
          </a:p>
          <a:p>
            <a:endParaRPr lang="en-US" dirty="0"/>
          </a:p>
        </p:txBody>
      </p:sp>
    </p:spTree>
    <p:extLst>
      <p:ext uri="{BB962C8B-B14F-4D97-AF65-F5344CB8AC3E}">
        <p14:creationId xmlns:p14="http://schemas.microsoft.com/office/powerpoint/2010/main" val="56546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488613"/>
            <a:ext cx="8596668" cy="3880773"/>
          </a:xfrm>
        </p:spPr>
        <p:txBody>
          <a:bodyPr/>
          <a:lstStyle/>
          <a:p>
            <a:r>
              <a:rPr lang="en-US" dirty="0"/>
              <a:t>Web based, cloud hosted solution.</a:t>
            </a:r>
          </a:p>
          <a:p>
            <a:r>
              <a:rPr lang="en-US" dirty="0"/>
              <a:t>Ability to run locally; i.e. sans web / cloud hosted.</a:t>
            </a:r>
          </a:p>
          <a:p>
            <a:r>
              <a:rPr lang="en-US" dirty="0"/>
              <a:t>Can test multiple program modules or blocks of program code simultaneously.</a:t>
            </a:r>
          </a:p>
          <a:p>
            <a:r>
              <a:rPr lang="en-US" dirty="0"/>
              <a:t>Multiple methods of access or delivery (dynamic link library, XML, JSON, etc.).</a:t>
            </a:r>
          </a:p>
          <a:p>
            <a:r>
              <a:rPr lang="en-US" dirty="0"/>
              <a:t>Support for Multiple Languages (C++, C#, Java, Python).</a:t>
            </a:r>
          </a:p>
          <a:p>
            <a:r>
              <a:rPr lang="en-US" dirty="0"/>
              <a:t>Scalable solution.</a:t>
            </a:r>
          </a:p>
          <a:p>
            <a:r>
              <a:rPr lang="en-US" dirty="0"/>
              <a:t>Cloud hosted in multiple regions for best performance, reduction in latency, support high availability and disaster recovery of solution. </a:t>
            </a:r>
          </a:p>
        </p:txBody>
      </p:sp>
    </p:spTree>
    <p:extLst>
      <p:ext uri="{BB962C8B-B14F-4D97-AF65-F5344CB8AC3E}">
        <p14:creationId xmlns:p14="http://schemas.microsoft.com/office/powerpoint/2010/main" val="155764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pic>
        <p:nvPicPr>
          <p:cNvPr id="6" name="Picture 5">
            <a:extLst>
              <a:ext uri="{FF2B5EF4-FFF2-40B4-BE49-F238E27FC236}">
                <a16:creationId xmlns:a16="http://schemas.microsoft.com/office/drawing/2014/main" id="{42F62902-0B99-45F6-8313-405C7CFCB586}"/>
              </a:ext>
            </a:extLst>
          </p:cNvPr>
          <p:cNvPicPr>
            <a:picLocks noChangeAspect="1"/>
          </p:cNvPicPr>
          <p:nvPr/>
        </p:nvPicPr>
        <p:blipFill>
          <a:blip r:embed="rId2"/>
          <a:stretch>
            <a:fillRect/>
          </a:stretch>
        </p:blipFill>
        <p:spPr>
          <a:xfrm>
            <a:off x="552741" y="1260615"/>
            <a:ext cx="9119897" cy="5463745"/>
          </a:xfrm>
          <a:prstGeom prst="rect">
            <a:avLst/>
          </a:prstGeom>
        </p:spPr>
      </p:pic>
    </p:spTree>
    <p:extLst>
      <p:ext uri="{BB962C8B-B14F-4D97-AF65-F5344CB8AC3E}">
        <p14:creationId xmlns:p14="http://schemas.microsoft.com/office/powerpoint/2010/main" val="2800236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a:xfrm>
            <a:off x="677334" y="1397479"/>
            <a:ext cx="8596668" cy="4942936"/>
          </a:xfrm>
        </p:spPr>
        <p:txBody>
          <a:bodyPr>
            <a:normAutofit fontScale="85000" lnSpcReduction="20000"/>
          </a:bodyPr>
          <a:lstStyle/>
          <a:p>
            <a:pPr marL="0" indent="0">
              <a:buNone/>
            </a:pPr>
            <a:r>
              <a:rPr lang="en-US" dirty="0"/>
              <a:t>The key components are:</a:t>
            </a:r>
          </a:p>
          <a:p>
            <a:r>
              <a:rPr lang="en-US" dirty="0"/>
              <a:t>Users</a:t>
            </a:r>
          </a:p>
          <a:p>
            <a:pPr lvl="1"/>
            <a:r>
              <a:rPr lang="en-US" dirty="0"/>
              <a:t>Local User</a:t>
            </a:r>
          </a:p>
          <a:p>
            <a:pPr lvl="1"/>
            <a:r>
              <a:rPr lang="en-US" dirty="0"/>
              <a:t>Remote User</a:t>
            </a:r>
          </a:p>
          <a:p>
            <a:pPr marL="457200" lvl="1" indent="0">
              <a:buNone/>
            </a:pPr>
            <a:endParaRPr lang="en-US" dirty="0"/>
          </a:p>
          <a:p>
            <a:r>
              <a:rPr lang="en-US" dirty="0"/>
              <a:t>Web User Interface</a:t>
            </a:r>
          </a:p>
          <a:p>
            <a:pPr marL="0" indent="0">
              <a:buNone/>
            </a:pPr>
            <a:endParaRPr lang="en-US" dirty="0"/>
          </a:p>
          <a:p>
            <a:r>
              <a:rPr lang="en-US" dirty="0"/>
              <a:t>Test Server</a:t>
            </a:r>
          </a:p>
          <a:p>
            <a:pPr lvl="1"/>
            <a:r>
              <a:rPr lang="en-US" dirty="0"/>
              <a:t>Test Server</a:t>
            </a:r>
          </a:p>
          <a:p>
            <a:pPr lvl="1"/>
            <a:r>
              <a:rPr lang="en-US" dirty="0"/>
              <a:t>Database</a:t>
            </a:r>
          </a:p>
          <a:p>
            <a:pPr marL="457200" lvl="1" indent="0">
              <a:buNone/>
            </a:pPr>
            <a:endParaRPr lang="en-US" dirty="0"/>
          </a:p>
          <a:p>
            <a:r>
              <a:rPr lang="en-US" dirty="0"/>
              <a:t>Test System</a:t>
            </a:r>
          </a:p>
          <a:p>
            <a:pPr lvl="1"/>
            <a:r>
              <a:rPr lang="en-US" dirty="0"/>
              <a:t>Test Engine</a:t>
            </a:r>
          </a:p>
          <a:p>
            <a:pPr lvl="1"/>
            <a:r>
              <a:rPr lang="en-US" dirty="0"/>
              <a:t>Test Cases</a:t>
            </a:r>
          </a:p>
          <a:p>
            <a:pPr lvl="1"/>
            <a:r>
              <a:rPr lang="en-US" dirty="0"/>
              <a:t>Desktop User Interface</a:t>
            </a:r>
          </a:p>
          <a:p>
            <a:pPr lvl="1"/>
            <a:r>
              <a:rPr lang="en-US" dirty="0"/>
              <a:t>Test Results</a:t>
            </a:r>
          </a:p>
          <a:p>
            <a:endParaRPr lang="en-US" dirty="0"/>
          </a:p>
        </p:txBody>
      </p:sp>
    </p:spTree>
    <p:extLst>
      <p:ext uri="{BB962C8B-B14F-4D97-AF65-F5344CB8AC3E}">
        <p14:creationId xmlns:p14="http://schemas.microsoft.com/office/powerpoint/2010/main" val="1906326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Users</a:t>
            </a:r>
          </a:p>
        </p:txBody>
      </p:sp>
      <p:sp>
        <p:nvSpPr>
          <p:cNvPr id="3" name="Content Placeholder 2"/>
          <p:cNvSpPr>
            <a:spLocks noGrp="1"/>
          </p:cNvSpPr>
          <p:nvPr>
            <p:ph idx="1"/>
          </p:nvPr>
        </p:nvSpPr>
        <p:spPr>
          <a:xfrm>
            <a:off x="677334" y="1449239"/>
            <a:ext cx="8596668" cy="5020572"/>
          </a:xfrm>
        </p:spPr>
        <p:txBody>
          <a:bodyPr>
            <a:normAutofit fontScale="85000" lnSpcReduction="20000"/>
          </a:bodyPr>
          <a:lstStyle/>
          <a:p>
            <a:pPr marL="0" indent="0">
              <a:buNone/>
            </a:pPr>
            <a:r>
              <a:rPr lang="en-US" dirty="0"/>
              <a:t>There are nine types of users of this system.  They are:</a:t>
            </a:r>
          </a:p>
          <a:p>
            <a:pPr lvl="0"/>
            <a:r>
              <a:rPr lang="en-US" dirty="0"/>
              <a:t>Software Developers.  These users are the developers of the software.  They create designs for new features, build and run tests for each new feature.</a:t>
            </a:r>
          </a:p>
          <a:p>
            <a:pPr lvl="0"/>
            <a:r>
              <a:rPr lang="en-US" dirty="0"/>
              <a:t>Programmer Analysts.  These users are also developers of the software, but usually working from a design document with strict guidance as to what is produced and tested.</a:t>
            </a:r>
          </a:p>
          <a:p>
            <a:pPr lvl="0"/>
            <a:r>
              <a:rPr lang="en-US" dirty="0"/>
              <a:t>Software Architects.  These users are the designers of the overall application software, the structure of the application code (modules), the classes, dynamic behavior, and help elicit and define requirements.</a:t>
            </a:r>
          </a:p>
          <a:p>
            <a:pPr lvl="0"/>
            <a:r>
              <a:rPr lang="en-US" dirty="0"/>
              <a:t>Software Engineers. These users are the technical leads.  In some organizations they are considered the software developers and in others they are the architects of the system.</a:t>
            </a:r>
          </a:p>
          <a:p>
            <a:pPr lvl="0"/>
            <a:r>
              <a:rPr lang="en-US" dirty="0"/>
              <a:t>System Architects.  These users are responsible for the architecture and structure of the entire system, including the software, the hardware it runs on, the infrastructure it uses, the processes it follows, and the other systems the solution interfaces with.</a:t>
            </a:r>
          </a:p>
          <a:p>
            <a:pPr lvl="0"/>
            <a:r>
              <a:rPr lang="en-US" dirty="0"/>
              <a:t>System Engineers.  These users are the technical leads.  In some organizations they are considered the architects of the system.</a:t>
            </a:r>
          </a:p>
          <a:p>
            <a:pPr lvl="0"/>
            <a:r>
              <a:rPr lang="en-US" dirty="0"/>
              <a:t>Test Engineers (or QA personnel).  These users develop detailed test cases from the requirements specifications, run the tests, and document the results in the test cases.</a:t>
            </a:r>
          </a:p>
          <a:p>
            <a:r>
              <a:rPr lang="en-US" dirty="0"/>
              <a:t>IT Managers (Mostly line level managers).</a:t>
            </a:r>
          </a:p>
          <a:p>
            <a:r>
              <a:rPr lang="en-US" dirty="0"/>
              <a:t>System Administrators.  These users manage and maintain the system, accessibility, and perform system maintenance upgrades. </a:t>
            </a:r>
          </a:p>
        </p:txBody>
      </p:sp>
    </p:spTree>
    <p:extLst>
      <p:ext uri="{BB962C8B-B14F-4D97-AF65-F5344CB8AC3E}">
        <p14:creationId xmlns:p14="http://schemas.microsoft.com/office/powerpoint/2010/main" val="224991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Usability</a:t>
            </a:r>
          </a:p>
        </p:txBody>
      </p:sp>
      <p:sp>
        <p:nvSpPr>
          <p:cNvPr id="3" name="Content Placeholder 2"/>
          <p:cNvSpPr>
            <a:spLocks noGrp="1"/>
          </p:cNvSpPr>
          <p:nvPr>
            <p:ph idx="1"/>
          </p:nvPr>
        </p:nvSpPr>
        <p:spPr>
          <a:xfrm>
            <a:off x="677334" y="1486017"/>
            <a:ext cx="8596668" cy="4618004"/>
          </a:xfrm>
        </p:spPr>
        <p:txBody>
          <a:bodyPr>
            <a:normAutofit/>
          </a:bodyPr>
          <a:lstStyle/>
          <a:p>
            <a:pPr marL="0" indent="0">
              <a:buNone/>
            </a:pPr>
            <a:r>
              <a:rPr lang="en-US" dirty="0"/>
              <a:t>The system will be used by a range of professional IT development staff.  This is a system that the developers, architects, engineers, and others should be able to learn to use quickly, enable quick testing of program code, get results back and view logs or other test output.  The system shall have:</a:t>
            </a:r>
          </a:p>
          <a:p>
            <a:pPr lvl="0"/>
            <a:r>
              <a:rPr lang="en-US" dirty="0"/>
              <a:t>Graphic User Interface (GUI). </a:t>
            </a:r>
          </a:p>
          <a:p>
            <a:pPr lvl="0"/>
            <a:r>
              <a:rPr lang="en-US" dirty="0"/>
              <a:t>Web enabled front end.</a:t>
            </a:r>
          </a:p>
          <a:p>
            <a:pPr lvl="0"/>
            <a:r>
              <a:rPr lang="en-US" dirty="0"/>
              <a:t>Capability to run multiple tests simultaneously.</a:t>
            </a:r>
          </a:p>
          <a:p>
            <a:pPr lvl="0"/>
            <a:r>
              <a:rPr lang="en-US" dirty="0"/>
              <a:t>Capability to ensure that no one test can tie up system resources.</a:t>
            </a:r>
          </a:p>
          <a:p>
            <a:pPr lvl="0"/>
            <a:r>
              <a:rPr lang="en-US" dirty="0"/>
              <a:t>Ability to allow multiple users to use the system at the same time.</a:t>
            </a:r>
          </a:p>
          <a:p>
            <a:r>
              <a:rPr lang="en-US" dirty="0"/>
              <a:t>System is highly available, disaster recoverable, and located in multiple regions of a cloud platform that allow for excellent performance, local scalability, and reduction in network latency.</a:t>
            </a:r>
          </a:p>
        </p:txBody>
      </p:sp>
    </p:spTree>
    <p:extLst>
      <p:ext uri="{BB962C8B-B14F-4D97-AF65-F5344CB8AC3E}">
        <p14:creationId xmlns:p14="http://schemas.microsoft.com/office/powerpoint/2010/main" val="3413660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Roles and Accessibility</a:t>
            </a:r>
          </a:p>
        </p:txBody>
      </p:sp>
      <p:sp>
        <p:nvSpPr>
          <p:cNvPr id="3" name="Content Placeholder 2"/>
          <p:cNvSpPr>
            <a:spLocks noGrp="1"/>
          </p:cNvSpPr>
          <p:nvPr>
            <p:ph idx="1"/>
          </p:nvPr>
        </p:nvSpPr>
        <p:spPr>
          <a:xfrm>
            <a:off x="677334" y="1488613"/>
            <a:ext cx="8596668" cy="3880773"/>
          </a:xfrm>
        </p:spPr>
        <p:txBody>
          <a:bodyPr/>
          <a:lstStyle/>
          <a:p>
            <a:r>
              <a:rPr lang="en-US" b="1" dirty="0"/>
              <a:t>Local User </a:t>
            </a:r>
            <a:r>
              <a:rPr lang="en-US" dirty="0"/>
              <a:t>– user with locally installed test engine on PC/laptop.  Able to register with Test Server to register test engine in database.  Able to run tests locally.  Uses UI with internal engine.</a:t>
            </a:r>
          </a:p>
          <a:p>
            <a:r>
              <a:rPr lang="en-US" b="1" dirty="0"/>
              <a:t>Remote User </a:t>
            </a:r>
            <a:r>
              <a:rPr lang="en-US" dirty="0"/>
              <a:t>– user with same capability as local user, but has ability to view available test engines across the web and to use other hardware, servers,  infrastructure for test purposes as well as capability to view archived results.</a:t>
            </a:r>
          </a:p>
          <a:p>
            <a:r>
              <a:rPr lang="en-US" b="1" dirty="0"/>
              <a:t>Administrator</a:t>
            </a:r>
            <a:r>
              <a:rPr lang="en-US" dirty="0"/>
              <a:t> – user with the ability to install application remotely, update application services, add remote users, de-register test engines, perform HA/DR testing.  </a:t>
            </a:r>
          </a:p>
        </p:txBody>
      </p:sp>
    </p:spTree>
    <p:extLst>
      <p:ext uri="{BB962C8B-B14F-4D97-AF65-F5344CB8AC3E}">
        <p14:creationId xmlns:p14="http://schemas.microsoft.com/office/powerpoint/2010/main" val="3608927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a:xfrm>
            <a:off x="677333" y="1548114"/>
            <a:ext cx="9060225" cy="4999335"/>
          </a:xfrm>
        </p:spPr>
        <p:txBody>
          <a:bodyPr>
            <a:normAutofit fontScale="92500" lnSpcReduction="10000"/>
          </a:bodyPr>
          <a:lstStyle/>
          <a:p>
            <a:r>
              <a:rPr lang="en-US" dirty="0"/>
              <a:t>2.1	The system shall be implemented as a client-server system wherein the Web User Interface (</a:t>
            </a:r>
            <a:r>
              <a:rPr lang="en-US" dirty="0" err="1"/>
              <a:t>WebUI</a:t>
            </a:r>
            <a:r>
              <a:rPr lang="en-US" dirty="0"/>
              <a:t>) communicates with the test engine and test server over the internet. [1]</a:t>
            </a:r>
          </a:p>
          <a:p>
            <a:r>
              <a:rPr lang="en-US" dirty="0"/>
              <a:t>2.2	Client access to the system shall be provided through a </a:t>
            </a:r>
            <a:r>
              <a:rPr lang="en-US" dirty="0" err="1"/>
              <a:t>WebUI</a:t>
            </a:r>
            <a:r>
              <a:rPr lang="en-US" dirty="0"/>
              <a:t> to be accessed via a standard web 	browser. [1]</a:t>
            </a:r>
          </a:p>
          <a:p>
            <a:pPr lvl="1"/>
            <a:r>
              <a:rPr lang="en-US" dirty="0"/>
              <a:t>2.2.1	The system shall support the Firefox web browser. [1]</a:t>
            </a:r>
          </a:p>
          <a:p>
            <a:pPr lvl="1"/>
            <a:r>
              <a:rPr lang="en-US" dirty="0"/>
              <a:t>2.2.2	The system should support the Microsoft Edge and Google Chrome web browsers. [2]</a:t>
            </a:r>
          </a:p>
          <a:p>
            <a:r>
              <a:rPr lang="en-US" dirty="0"/>
              <a:t>2.3	The system shall employ a database in which to store all test data, including configuration data, 	test cases, and test results. [1]</a:t>
            </a:r>
          </a:p>
          <a:p>
            <a:r>
              <a:rPr lang="en-US" dirty="0"/>
              <a:t>2.4	The system shall employ a test server, which will provide the business logic and serve as the API between the database and the </a:t>
            </a:r>
            <a:r>
              <a:rPr lang="en-US" dirty="0" err="1"/>
              <a:t>WebUI</a:t>
            </a:r>
            <a:r>
              <a:rPr lang="en-US" dirty="0"/>
              <a:t>. [1]</a:t>
            </a:r>
          </a:p>
          <a:p>
            <a:r>
              <a:rPr lang="en-US" dirty="0"/>
              <a:t>2.5	The system shall be hosted on a cloud platform to support ease of resource acquisition and hosting, automatic scaling of system resources, built-in network infrastructure, managed services	where needed. [2]</a:t>
            </a:r>
          </a:p>
          <a:p>
            <a:r>
              <a:rPr lang="en-US" dirty="0"/>
              <a:t>2.6	The system shall have a development environment for use by the software engineering and development teams. [2]</a:t>
            </a:r>
          </a:p>
          <a:p>
            <a:endParaRPr lang="en-US" dirty="0"/>
          </a:p>
        </p:txBody>
      </p:sp>
    </p:spTree>
    <p:extLst>
      <p:ext uri="{BB962C8B-B14F-4D97-AF65-F5344CB8AC3E}">
        <p14:creationId xmlns:p14="http://schemas.microsoft.com/office/powerpoint/2010/main" val="2567776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415</TotalTime>
  <Words>3121</Words>
  <Application>Microsoft Office PowerPoint</Application>
  <PresentationFormat>Widescreen</PresentationFormat>
  <Paragraphs>173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Trebuchet MS</vt:lpstr>
      <vt:lpstr>Wingdings 3</vt:lpstr>
      <vt:lpstr>Facet</vt:lpstr>
      <vt:lpstr>Test Framework</vt:lpstr>
      <vt:lpstr>Preface</vt:lpstr>
      <vt:lpstr>Introduction</vt:lpstr>
      <vt:lpstr>System Overview</vt:lpstr>
      <vt:lpstr>System Overview</vt:lpstr>
      <vt:lpstr>System Users</vt:lpstr>
      <vt:lpstr>System Usability</vt:lpstr>
      <vt:lpstr>User Roles and Accessibility</vt:lpstr>
      <vt:lpstr>System Requirements</vt:lpstr>
      <vt:lpstr>System Requirements</vt:lpstr>
      <vt:lpstr>System Requirements</vt:lpstr>
      <vt:lpstr>User Requirements</vt:lpstr>
      <vt:lpstr>Availability and Business Continuity</vt:lpstr>
      <vt:lpstr>Technical Constraints</vt:lpstr>
      <vt:lpstr>Operational Constraints</vt:lpstr>
      <vt:lpstr>Business Constraints</vt:lpstr>
      <vt:lpstr>System Models: Use Case</vt:lpstr>
      <vt:lpstr>System Models: Sequence Diagram</vt:lpstr>
      <vt:lpstr>System Models: Class Diagram</vt:lpstr>
      <vt:lpstr>Thank You</vt:lpstr>
      <vt:lpstr>Backup</vt:lpstr>
      <vt:lpstr>Availability and Business Continuity</vt:lpstr>
      <vt:lpstr>Availability and Business Continuity</vt:lpstr>
      <vt:lpstr>User Requirements</vt:lpstr>
      <vt:lpstr>User Requirements</vt:lpstr>
      <vt:lpstr>User Requirements</vt:lpstr>
      <vt:lpstr>User Requirements</vt:lpstr>
      <vt:lpstr>User Requirements</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Framework</dc:title>
  <dc:creator>Howick (US), David L</dc:creator>
  <cp:lastModifiedBy>Elona Vabishchevich</cp:lastModifiedBy>
  <cp:revision>39</cp:revision>
  <dcterms:created xsi:type="dcterms:W3CDTF">2020-07-28T23:10:35Z</dcterms:created>
  <dcterms:modified xsi:type="dcterms:W3CDTF">2020-08-12T00:46:46Z</dcterms:modified>
</cp:coreProperties>
</file>