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89" r:id="rId23"/>
    <p:sldId id="290" r:id="rId24"/>
    <p:sldId id="291" r:id="rId25"/>
    <p:sldId id="292" r:id="rId26"/>
    <p:sldId id="293" r:id="rId27"/>
    <p:sldId id="294" r:id="rId28"/>
    <p:sldId id="266" r:id="rId29"/>
    <p:sldId id="272" r:id="rId30"/>
    <p:sldId id="267" r:id="rId31"/>
    <p:sldId id="295" r:id="rId32"/>
    <p:sldId id="297" r:id="rId33"/>
    <p:sldId id="296"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5" r:id="rId51"/>
    <p:sldId id="317" r:id="rId52"/>
    <p:sldId id="318" r:id="rId53"/>
    <p:sldId id="319" r:id="rId54"/>
    <p:sldId id="320" r:id="rId55"/>
    <p:sldId id="321" r:id="rId56"/>
    <p:sldId id="273" r:id="rId57"/>
    <p:sldId id="274" r:id="rId58"/>
    <p:sldId id="276" r:id="rId59"/>
    <p:sldId id="277" r:id="rId60"/>
    <p:sldId id="314" r:id="rId61"/>
    <p:sldId id="31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Visio_Drawing3.vsdx"/><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7.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Drawing15.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9.vsd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Visio_Drawing20.vsd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Drawing21.vsdx"/><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Visio_Drawing22.vsdx"/><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Visio_Drawing23.vsdx"/><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a16="http://schemas.microsoft.com/office/drawing/2014/main" xmlns=""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a:t>
            </a:r>
            <a:endParaRPr lang="en-US" dirty="0"/>
          </a:p>
        </p:txBody>
      </p:sp>
      <p:sp>
        <p:nvSpPr>
          <p:cNvPr id="3" name="Content Placeholder 2"/>
          <p:cNvSpPr>
            <a:spLocks noGrp="1"/>
          </p:cNvSpPr>
          <p:nvPr>
            <p:ph idx="1"/>
          </p:nvPr>
        </p:nvSpPr>
        <p:spPr/>
        <p:txBody>
          <a:bodyPr/>
          <a:lstStyle/>
          <a:p>
            <a:r>
              <a:rPr lang="en-US" dirty="0"/>
              <a:t>The Test Framework System consists of the procedures, documentation, </a:t>
            </a:r>
            <a:r>
              <a:rPr lang="en-US" dirty="0" smtClean="0"/>
              <a:t>user interfaces, test </a:t>
            </a:r>
            <a:r>
              <a:rPr lang="en-US" dirty="0"/>
              <a:t>engine(s), </a:t>
            </a:r>
            <a:r>
              <a:rPr lang="en-US" dirty="0" smtClean="0"/>
              <a:t>test </a:t>
            </a:r>
            <a:r>
              <a:rPr lang="en-US" dirty="0"/>
              <a:t>server(s), database, </a:t>
            </a:r>
            <a:r>
              <a:rPr lang="en-US" dirty="0" smtClean="0"/>
              <a:t>test cases, test </a:t>
            </a:r>
            <a:r>
              <a:rPr lang="en-US" dirty="0"/>
              <a:t>logs, and test results.  The Test System can be utilized in one of two ways:</a:t>
            </a:r>
          </a:p>
          <a:p>
            <a:pPr lvl="1"/>
            <a:r>
              <a:rPr lang="en-US" dirty="0"/>
              <a:t>Installed locally on the user’s workstation machine (desktop or laptop), the same machine that will be running the test.</a:t>
            </a:r>
          </a:p>
          <a:p>
            <a:pPr lvl="1"/>
            <a:r>
              <a:rPr lang="en-US" dirty="0"/>
              <a:t>Accessed remotely with the user communicating with one or more test servers to utilize various test engines that may or may not be located in the same place as the test server.  </a:t>
            </a:r>
          </a:p>
          <a:p>
            <a:endParaRPr lang="en-US" dirty="0"/>
          </a:p>
        </p:txBody>
      </p:sp>
    </p:spTree>
    <p:extLst>
      <p:ext uri="{BB962C8B-B14F-4D97-AF65-F5344CB8AC3E}">
        <p14:creationId xmlns:p14="http://schemas.microsoft.com/office/powerpoint/2010/main" val="125967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 Locally Installed</a:t>
            </a:r>
            <a:endParaRPr lang="en-US" dirty="0"/>
          </a:p>
        </p:txBody>
      </p:sp>
      <p:sp>
        <p:nvSpPr>
          <p:cNvPr id="6" name="Rectangle 4"/>
          <p:cNvSpPr>
            <a:spLocks noChangeArrowheads="1"/>
          </p:cNvSpPr>
          <p:nvPr/>
        </p:nvSpPr>
        <p:spPr bwMode="auto">
          <a:xfrm>
            <a:off x="2145323" y="2532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32741783"/>
              </p:ext>
            </p:extLst>
          </p:nvPr>
        </p:nvGraphicFramePr>
        <p:xfrm>
          <a:off x="2145323" y="2532184"/>
          <a:ext cx="5943600" cy="3565525"/>
        </p:xfrm>
        <a:graphic>
          <a:graphicData uri="http://schemas.openxmlformats.org/presentationml/2006/ole">
            <mc:AlternateContent xmlns:mc="http://schemas.openxmlformats.org/markup-compatibility/2006">
              <mc:Choice xmlns:v="urn:schemas-microsoft-com:vml" Requires="v">
                <p:oleObj spid="_x0000_s1035" name="Visio" r:id="rId3" imgW="7657994" imgH="4595001" progId="Visio.Drawing.15">
                  <p:embed/>
                </p:oleObj>
              </mc:Choice>
              <mc:Fallback>
                <p:oleObj name="Visio" r:id="rId3" imgW="7657994" imgH="459500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323" y="2532184"/>
                        <a:ext cx="5943600" cy="356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330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 Local Install</a:t>
            </a:r>
            <a:endParaRPr lang="en-US" dirty="0"/>
          </a:p>
        </p:txBody>
      </p:sp>
      <p:sp>
        <p:nvSpPr>
          <p:cNvPr id="3" name="Content Placeholder 2"/>
          <p:cNvSpPr>
            <a:spLocks noGrp="1"/>
          </p:cNvSpPr>
          <p:nvPr>
            <p:ph idx="1"/>
          </p:nvPr>
        </p:nvSpPr>
        <p:spPr>
          <a:xfrm>
            <a:off x="677334" y="1670539"/>
            <a:ext cx="8596668" cy="4370824"/>
          </a:xfrm>
        </p:spPr>
        <p:txBody>
          <a:bodyPr>
            <a:normAutofit lnSpcReduction="10000"/>
          </a:bodyPr>
          <a:lstStyle/>
          <a:p>
            <a:r>
              <a:rPr lang="en-US" dirty="0"/>
              <a:t>In this context, the entire Test Framework System is installed locally on the user’s machine</a:t>
            </a:r>
            <a:r>
              <a:rPr lang="en-US" dirty="0" smtClean="0"/>
              <a:t>.</a:t>
            </a:r>
          </a:p>
          <a:p>
            <a:r>
              <a:rPr lang="en-US" dirty="0" smtClean="0"/>
              <a:t>The </a:t>
            </a:r>
            <a:r>
              <a:rPr lang="en-US" dirty="0"/>
              <a:t>system presents a built-in native GUI, which allows the user to interact with the system.  </a:t>
            </a:r>
          </a:p>
          <a:p>
            <a:r>
              <a:rPr lang="en-US" dirty="0"/>
              <a:t>The Test engine in this case is the user’s own workstation or laptop.  It can execute one or more tests in succession as well as run multiple tests concurrently via multiple threads.  The number of threads can be set in the GUI.</a:t>
            </a:r>
          </a:p>
          <a:p>
            <a:r>
              <a:rPr lang="en-US" dirty="0"/>
              <a:t>The test cases are the test data or tests to be run.  These exist as DLL files, XML files, or JSON, but not limited to these types.</a:t>
            </a:r>
          </a:p>
          <a:p>
            <a:r>
              <a:rPr lang="en-US" dirty="0"/>
              <a:t>The local user is permitted to register his or her machine with the enterprise test server as an additional resource for that test server.</a:t>
            </a:r>
          </a:p>
          <a:p>
            <a:r>
              <a:rPr lang="en-US" dirty="0"/>
              <a:t>Support for high availability and disaster recovery can be made by installing the application on multiple machines for redundancy.</a:t>
            </a:r>
          </a:p>
          <a:p>
            <a:endParaRPr lang="en-US" dirty="0"/>
          </a:p>
        </p:txBody>
      </p:sp>
    </p:spTree>
    <p:extLst>
      <p:ext uri="{BB962C8B-B14F-4D97-AF65-F5344CB8AC3E}">
        <p14:creationId xmlns:p14="http://schemas.microsoft.com/office/powerpoint/2010/main" val="150875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 Remote System</a:t>
            </a:r>
            <a:endParaRPr lang="en-US" dirty="0"/>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184971" y="2000829"/>
            <a:ext cx="13554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56782306"/>
              </p:ext>
            </p:extLst>
          </p:nvPr>
        </p:nvGraphicFramePr>
        <p:xfrm>
          <a:off x="731437" y="1326451"/>
          <a:ext cx="7577294" cy="5224462"/>
        </p:xfrm>
        <a:graphic>
          <a:graphicData uri="http://schemas.openxmlformats.org/presentationml/2006/ole">
            <mc:AlternateContent xmlns:mc="http://schemas.openxmlformats.org/markup-compatibility/2006">
              <mc:Choice xmlns:v="urn:schemas-microsoft-com:vml" Requires="v">
                <p:oleObj spid="_x0000_s2061" name="Visio" r:id="rId3" imgW="9349846" imgH="6446661" progId="Visio.Drawing.15">
                  <p:embed/>
                </p:oleObj>
              </mc:Choice>
              <mc:Fallback>
                <p:oleObj name="Visio" r:id="rId3" imgW="9349846" imgH="644666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37" y="1326451"/>
                        <a:ext cx="7577294" cy="5224462"/>
                      </a:xfrm>
                      <a:prstGeom prst="rect">
                        <a:avLst/>
                      </a:prstGeom>
                      <a:noFill/>
                    </p:spPr>
                  </p:pic>
                </p:oleObj>
              </mc:Fallback>
            </mc:AlternateContent>
          </a:graphicData>
        </a:graphic>
      </p:graphicFrame>
    </p:spTree>
    <p:extLst>
      <p:ext uri="{BB962C8B-B14F-4D97-AF65-F5344CB8AC3E}">
        <p14:creationId xmlns:p14="http://schemas.microsoft.com/office/powerpoint/2010/main" val="405594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23"/>
            <a:ext cx="8596668" cy="615351"/>
          </a:xfrm>
        </p:spPr>
        <p:txBody>
          <a:bodyPr>
            <a:normAutofit fontScale="90000"/>
          </a:bodyPr>
          <a:lstStyle/>
          <a:p>
            <a:r>
              <a:rPr lang="en-US" dirty="0" smtClean="0"/>
              <a:t>Architectural Design – Remote System</a:t>
            </a:r>
            <a:endParaRPr lang="en-US" dirty="0"/>
          </a:p>
        </p:txBody>
      </p:sp>
      <p:sp>
        <p:nvSpPr>
          <p:cNvPr id="3" name="Content Placeholder 2"/>
          <p:cNvSpPr>
            <a:spLocks noGrp="1"/>
          </p:cNvSpPr>
          <p:nvPr>
            <p:ph idx="1"/>
          </p:nvPr>
        </p:nvSpPr>
        <p:spPr>
          <a:xfrm>
            <a:off x="677334" y="974785"/>
            <a:ext cx="8596668" cy="5702060"/>
          </a:xfrm>
        </p:spPr>
        <p:txBody>
          <a:bodyPr>
            <a:normAutofit fontScale="85000" lnSpcReduction="10000"/>
          </a:bodyPr>
          <a:lstStyle/>
          <a:p>
            <a:r>
              <a:rPr lang="en-US" dirty="0"/>
              <a:t>A Remote User can interact with multiple test systems typically at a location other than where the test system resides.</a:t>
            </a:r>
          </a:p>
          <a:p>
            <a:r>
              <a:rPr lang="en-US" dirty="0"/>
              <a:t>The Web User Interface is accessed via the user’s web browser</a:t>
            </a:r>
            <a:r>
              <a:rPr lang="en-US" dirty="0" smtClean="0"/>
              <a:t>.</a:t>
            </a:r>
          </a:p>
          <a:p>
            <a:r>
              <a:rPr lang="en-US" dirty="0" smtClean="0"/>
              <a:t>The </a:t>
            </a:r>
            <a:r>
              <a:rPr lang="en-US" dirty="0"/>
              <a:t>GUI will show and allow management of available Test Engines contained and configured in the Test Server database</a:t>
            </a:r>
            <a:r>
              <a:rPr lang="en-US" dirty="0" smtClean="0"/>
              <a:t>.</a:t>
            </a:r>
          </a:p>
          <a:p>
            <a:r>
              <a:rPr lang="en-US" dirty="0" smtClean="0"/>
              <a:t>The </a:t>
            </a:r>
            <a:r>
              <a:rPr lang="en-US" dirty="0"/>
              <a:t>GUI will allow multiple test cases to be selected and run with the </a:t>
            </a:r>
            <a:r>
              <a:rPr lang="en-US" dirty="0" smtClean="0"/>
              <a:t>Browser </a:t>
            </a:r>
            <a:r>
              <a:rPr lang="en-US" dirty="0"/>
              <a:t>for Tests </a:t>
            </a:r>
            <a:r>
              <a:rPr lang="en-US" dirty="0" smtClean="0"/>
              <a:t>Dialog.</a:t>
            </a:r>
            <a:endParaRPr lang="en-US" dirty="0"/>
          </a:p>
          <a:p>
            <a:r>
              <a:rPr lang="en-US" dirty="0" smtClean="0"/>
              <a:t>The </a:t>
            </a:r>
            <a:r>
              <a:rPr lang="en-US" dirty="0"/>
              <a:t>Test Server acts as the web/application server in this environment.  It contains the routines for login, authentication, list of Test Engine servers/workstations, and configuration of each Test Engine, and archived test results.</a:t>
            </a:r>
          </a:p>
          <a:p>
            <a:r>
              <a:rPr lang="en-US" dirty="0"/>
              <a:t>The Test Engine(s) are the heart of this system.  They are where the actual test cases are run. </a:t>
            </a:r>
            <a:endParaRPr lang="en-US" dirty="0" smtClean="0"/>
          </a:p>
          <a:p>
            <a:r>
              <a:rPr lang="en-US" dirty="0" smtClean="0"/>
              <a:t>The </a:t>
            </a:r>
            <a:r>
              <a:rPr lang="en-US" dirty="0"/>
              <a:t>Test Database stores Test System Data for each test case, as well as system and corresponding test engine configuration, test cases and latest test execution results.</a:t>
            </a:r>
          </a:p>
          <a:p>
            <a:r>
              <a:rPr lang="en-US" dirty="0"/>
              <a:t>The test cases are the test data or tests to be run.  These exist as DLL files, XML files, or JSON.</a:t>
            </a:r>
          </a:p>
          <a:p>
            <a:r>
              <a:rPr lang="en-US" dirty="0"/>
              <a:t>The remote user is permitted to register his or her machine with </a:t>
            </a:r>
            <a:r>
              <a:rPr lang="en-US" dirty="0" smtClean="0"/>
              <a:t>a test server </a:t>
            </a:r>
            <a:r>
              <a:rPr lang="en-US" dirty="0"/>
              <a:t>as an additional resource for those test servers in the system.</a:t>
            </a:r>
          </a:p>
          <a:p>
            <a:r>
              <a:rPr lang="en-US" dirty="0"/>
              <a:t>Support for high availability and disaster recovery can be made by use of multiple cloud instantiations, storing all application code as scripts that can be rapidly deployed and installed, and installing the application on multiple machines/servers for redundancy.</a:t>
            </a:r>
          </a:p>
          <a:p>
            <a:endParaRPr lang="en-US" dirty="0"/>
          </a:p>
        </p:txBody>
      </p:sp>
    </p:spTree>
    <p:extLst>
      <p:ext uri="{BB962C8B-B14F-4D97-AF65-F5344CB8AC3E}">
        <p14:creationId xmlns:p14="http://schemas.microsoft.com/office/powerpoint/2010/main" val="384750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80" y="549215"/>
            <a:ext cx="9415572" cy="813759"/>
          </a:xfrm>
        </p:spPr>
        <p:txBody>
          <a:bodyPr/>
          <a:lstStyle/>
          <a:p>
            <a:r>
              <a:rPr lang="en-US" dirty="0" smtClean="0"/>
              <a:t>Key Architectural Components of the System</a:t>
            </a:r>
            <a:endParaRPr lang="en-US" dirty="0"/>
          </a:p>
        </p:txBody>
      </p:sp>
      <p:sp>
        <p:nvSpPr>
          <p:cNvPr id="3" name="Content Placeholder 2"/>
          <p:cNvSpPr>
            <a:spLocks noGrp="1"/>
          </p:cNvSpPr>
          <p:nvPr>
            <p:ph idx="1"/>
          </p:nvPr>
        </p:nvSpPr>
        <p:spPr>
          <a:xfrm>
            <a:off x="677333" y="1199072"/>
            <a:ext cx="9355187" cy="5279365"/>
          </a:xfrm>
        </p:spPr>
        <p:txBody>
          <a:bodyPr>
            <a:normAutofit fontScale="77500" lnSpcReduction="20000"/>
          </a:bodyPr>
          <a:lstStyle/>
          <a:p>
            <a:pPr marL="0" indent="0">
              <a:buNone/>
            </a:pPr>
            <a:r>
              <a:rPr lang="en-US" dirty="0"/>
              <a:t>The key components of the system are:</a:t>
            </a:r>
          </a:p>
          <a:p>
            <a:r>
              <a:rPr lang="en-US" b="1" u="sng" dirty="0"/>
              <a:t>Users</a:t>
            </a:r>
            <a:r>
              <a:rPr lang="en-US" dirty="0"/>
              <a:t>.  There are three roles:</a:t>
            </a:r>
          </a:p>
          <a:p>
            <a:pPr lvl="1"/>
            <a:r>
              <a:rPr lang="en-US" dirty="0"/>
              <a:t>Local User</a:t>
            </a:r>
          </a:p>
          <a:p>
            <a:pPr lvl="1"/>
            <a:r>
              <a:rPr lang="en-US" dirty="0"/>
              <a:t>Remote User</a:t>
            </a:r>
          </a:p>
          <a:p>
            <a:pPr lvl="1"/>
            <a:r>
              <a:rPr lang="en-US" dirty="0"/>
              <a:t>Administrator</a:t>
            </a:r>
          </a:p>
          <a:p>
            <a:r>
              <a:rPr lang="en-US" b="1" u="sng" dirty="0"/>
              <a:t>Test Framework Procedures</a:t>
            </a:r>
            <a:r>
              <a:rPr lang="en-US" dirty="0"/>
              <a:t>.  The procedures for using the system, running and monitoring tests as well as saving results.</a:t>
            </a:r>
          </a:p>
          <a:p>
            <a:r>
              <a:rPr lang="en-US" b="1" u="sng" dirty="0"/>
              <a:t>Documentation</a:t>
            </a:r>
            <a:r>
              <a:rPr lang="en-US" dirty="0"/>
              <a:t>.  User guide for installation, procedures, and read me file(s).</a:t>
            </a:r>
          </a:p>
          <a:p>
            <a:r>
              <a:rPr lang="en-US" b="1" u="sng" dirty="0"/>
              <a:t>System User Interface</a:t>
            </a:r>
            <a:r>
              <a:rPr lang="en-US" dirty="0"/>
              <a:t>.  One of two interface capabilities</a:t>
            </a:r>
          </a:p>
          <a:p>
            <a:pPr lvl="1"/>
            <a:r>
              <a:rPr lang="en-US" dirty="0"/>
              <a:t>Web UI (for remote access to various Test Servers, Test Engines) accessed by a web browser.</a:t>
            </a:r>
          </a:p>
          <a:p>
            <a:pPr lvl="1"/>
            <a:r>
              <a:rPr lang="en-US" dirty="0"/>
              <a:t>Desktop UI (for local access).  Built-in  native GUI for accessing the system.</a:t>
            </a:r>
          </a:p>
          <a:p>
            <a:r>
              <a:rPr lang="en-US" b="1" u="sng" dirty="0"/>
              <a:t>Test Server</a:t>
            </a:r>
            <a:r>
              <a:rPr lang="en-US" dirty="0"/>
              <a:t>.  The Test server manages (registers/deregisters) test engine machines and what their configuration is.  Test engines can be user laptops, workstations, physical servers in the enterprise or cloud hosted servers including specialized servers such as high performance computing servers or CPU/GPU machines for running graphics or data parallelism. </a:t>
            </a:r>
          </a:p>
          <a:p>
            <a:r>
              <a:rPr lang="en-US" b="1" u="sng" dirty="0"/>
              <a:t>Test Server Database</a:t>
            </a:r>
            <a:r>
              <a:rPr lang="en-US" dirty="0"/>
              <a:t>.  Stores the number of test engines, each test engine configuration, available test engines for use, and archived test results.</a:t>
            </a:r>
          </a:p>
          <a:p>
            <a:r>
              <a:rPr lang="en-US" b="1" u="sng" dirty="0"/>
              <a:t>Test Engine</a:t>
            </a:r>
            <a:r>
              <a:rPr lang="en-US" dirty="0"/>
              <a:t>.  Can be physical workstation(s), servers, cloud hosted servers, CPU/GPU machines, etc.</a:t>
            </a:r>
          </a:p>
          <a:p>
            <a:r>
              <a:rPr lang="en-US" b="1" u="sng" dirty="0"/>
              <a:t>Test Cases</a:t>
            </a:r>
            <a:r>
              <a:rPr lang="en-US" dirty="0"/>
              <a:t>.  These are the tests that are to be run.</a:t>
            </a:r>
          </a:p>
          <a:p>
            <a:r>
              <a:rPr lang="en-US" b="1" u="sng" dirty="0"/>
              <a:t>Test Results</a:t>
            </a:r>
            <a:r>
              <a:rPr lang="en-US" dirty="0"/>
              <a:t>.  Results show on the screen (GUI) as a </a:t>
            </a:r>
            <a:r>
              <a:rPr lang="en-US" b="1" u="sng" dirty="0"/>
              <a:t>test log</a:t>
            </a:r>
            <a:r>
              <a:rPr lang="en-US" dirty="0"/>
              <a:t>, as well as can be saved in a log file.</a:t>
            </a:r>
            <a:endParaRPr lang="en-US" dirty="0"/>
          </a:p>
        </p:txBody>
      </p:sp>
    </p:spTree>
    <p:extLst>
      <p:ext uri="{BB962C8B-B14F-4D97-AF65-F5344CB8AC3E}">
        <p14:creationId xmlns:p14="http://schemas.microsoft.com/office/powerpoint/2010/main" val="129493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577"/>
            <a:ext cx="8596668" cy="606725"/>
          </a:xfrm>
        </p:spPr>
        <p:txBody>
          <a:bodyPr>
            <a:normAutofit/>
          </a:bodyPr>
          <a:lstStyle/>
          <a:p>
            <a:r>
              <a:rPr lang="en-US" sz="3200" dirty="0" smtClean="0"/>
              <a:t>Architectural View Perspectives: </a:t>
            </a:r>
            <a:r>
              <a:rPr lang="en-US" sz="3200" dirty="0"/>
              <a:t>Use </a:t>
            </a:r>
            <a:r>
              <a:rPr lang="en-US" sz="3200" dirty="0" smtClean="0"/>
              <a:t>Cases</a:t>
            </a:r>
            <a:endParaRPr lang="en-US" sz="3200" dirty="0"/>
          </a:p>
        </p:txBody>
      </p:sp>
      <p:pic>
        <p:nvPicPr>
          <p:cNvPr id="6" name="Picture 5">
            <a:extLst>
              <a:ext uri="{FF2B5EF4-FFF2-40B4-BE49-F238E27FC236}">
                <a16:creationId xmlns:a16="http://schemas.microsoft.com/office/drawing/2014/main" xmlns="" id="{2CE94564-7E21-42B5-B0C3-7B175B692FB4}"/>
              </a:ext>
            </a:extLst>
          </p:cNvPr>
          <p:cNvPicPr>
            <a:picLocks noChangeAspect="1"/>
          </p:cNvPicPr>
          <p:nvPr/>
        </p:nvPicPr>
        <p:blipFill>
          <a:blip r:embed="rId3"/>
          <a:stretch>
            <a:fillRect/>
          </a:stretch>
        </p:blipFill>
        <p:spPr>
          <a:xfrm>
            <a:off x="6563117" y="1182147"/>
            <a:ext cx="3803844" cy="2797156"/>
          </a:xfrm>
          <a:prstGeom prst="rect">
            <a:avLst/>
          </a:prstGeom>
        </p:spPr>
      </p:pic>
      <p:pic>
        <p:nvPicPr>
          <p:cNvPr id="8" name="Picture 7">
            <a:extLst>
              <a:ext uri="{FF2B5EF4-FFF2-40B4-BE49-F238E27FC236}">
                <a16:creationId xmlns:a16="http://schemas.microsoft.com/office/drawing/2014/main" xmlns="" id="{9A5C1814-5B60-480F-9900-D25FA371C13D}"/>
              </a:ext>
            </a:extLst>
          </p:cNvPr>
          <p:cNvPicPr>
            <a:picLocks noChangeAspect="1"/>
          </p:cNvPicPr>
          <p:nvPr/>
        </p:nvPicPr>
        <p:blipFill>
          <a:blip r:embed="rId4"/>
          <a:stretch>
            <a:fillRect/>
          </a:stretch>
        </p:blipFill>
        <p:spPr>
          <a:xfrm>
            <a:off x="4353256" y="4083148"/>
            <a:ext cx="3352285" cy="2694295"/>
          </a:xfrm>
          <a:prstGeom prst="rect">
            <a:avLst/>
          </a:prstGeom>
        </p:spPr>
      </p:pic>
      <p:sp>
        <p:nvSpPr>
          <p:cNvPr id="7" name="Rectangle 4"/>
          <p:cNvSpPr>
            <a:spLocks noChangeArrowheads="1"/>
          </p:cNvSpPr>
          <p:nvPr/>
        </p:nvSpPr>
        <p:spPr bwMode="auto">
          <a:xfrm>
            <a:off x="8384876" y="1406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61435669"/>
              </p:ext>
            </p:extLst>
          </p:nvPr>
        </p:nvGraphicFramePr>
        <p:xfrm>
          <a:off x="0" y="1406587"/>
          <a:ext cx="4364965" cy="4704798"/>
        </p:xfrm>
        <a:graphic>
          <a:graphicData uri="http://schemas.openxmlformats.org/presentationml/2006/ole">
            <mc:AlternateContent xmlns:mc="http://schemas.openxmlformats.org/markup-compatibility/2006">
              <mc:Choice xmlns:v="urn:schemas-microsoft-com:vml" Requires="v">
                <p:oleObj spid="_x0000_s3083" name="Visio" r:id="rId5" imgW="4667213" imgH="5038832" progId="Visio.Drawing.15">
                  <p:embed/>
                </p:oleObj>
              </mc:Choice>
              <mc:Fallback>
                <p:oleObj name="Visio" r:id="rId5" imgW="4667213" imgH="503883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06587"/>
                        <a:ext cx="4364965" cy="4704798"/>
                      </a:xfrm>
                      <a:prstGeom prst="rect">
                        <a:avLst/>
                      </a:prstGeom>
                      <a:noFill/>
                    </p:spPr>
                  </p:pic>
                </p:oleObj>
              </mc:Fallback>
            </mc:AlternateContent>
          </a:graphicData>
        </a:graphic>
      </p:graphicFrame>
    </p:spTree>
    <p:extLst>
      <p:ext uri="{BB962C8B-B14F-4D97-AF65-F5344CB8AC3E}">
        <p14:creationId xmlns:p14="http://schemas.microsoft.com/office/powerpoint/2010/main" val="30647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Architectural View Perspectives: </a:t>
            </a:r>
            <a:r>
              <a:rPr lang="en-US" sz="3200" dirty="0" smtClean="0"/>
              <a:t>Sequence</a:t>
            </a:r>
            <a:endParaRPr lang="en-US" sz="3200" dirty="0"/>
          </a:p>
        </p:txBody>
      </p:sp>
      <p:sp>
        <p:nvSpPr>
          <p:cNvPr id="6" name="Rectangle 4"/>
          <p:cNvSpPr>
            <a:spLocks noChangeArrowheads="1"/>
          </p:cNvSpPr>
          <p:nvPr/>
        </p:nvSpPr>
        <p:spPr bwMode="auto">
          <a:xfrm>
            <a:off x="976883" y="1088752"/>
            <a:ext cx="1482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556921"/>
              </p:ext>
            </p:extLst>
          </p:nvPr>
        </p:nvGraphicFramePr>
        <p:xfrm>
          <a:off x="976883" y="1474987"/>
          <a:ext cx="7479434" cy="5859290"/>
        </p:xfrm>
        <a:graphic>
          <a:graphicData uri="http://schemas.openxmlformats.org/presentationml/2006/ole">
            <mc:AlternateContent xmlns:mc="http://schemas.openxmlformats.org/markup-compatibility/2006">
              <mc:Choice xmlns:v="urn:schemas-microsoft-com:vml" Requires="v">
                <p:oleObj spid="_x0000_s4106" name="Visio" r:id="rId3" imgW="6749898" imgH="5289535" progId="Visio.Drawing.15">
                  <p:embed/>
                </p:oleObj>
              </mc:Choice>
              <mc:Fallback>
                <p:oleObj name="Visio" r:id="rId3" imgW="6749898" imgH="528953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883" y="1474987"/>
                        <a:ext cx="7479434" cy="5859290"/>
                      </a:xfrm>
                      <a:prstGeom prst="rect">
                        <a:avLst/>
                      </a:prstGeom>
                      <a:noFill/>
                    </p:spPr>
                  </p:pic>
                </p:oleObj>
              </mc:Fallback>
            </mc:AlternateContent>
          </a:graphicData>
        </a:graphic>
      </p:graphicFrame>
    </p:spTree>
    <p:extLst>
      <p:ext uri="{BB962C8B-B14F-4D97-AF65-F5344CB8AC3E}">
        <p14:creationId xmlns:p14="http://schemas.microsoft.com/office/powerpoint/2010/main" val="294275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221411"/>
            <a:ext cx="9389692" cy="615351"/>
          </a:xfrm>
        </p:spPr>
        <p:txBody>
          <a:bodyPr>
            <a:normAutofit/>
          </a:bodyPr>
          <a:lstStyle/>
          <a:p>
            <a:r>
              <a:rPr lang="en-US" sz="3200" dirty="0"/>
              <a:t>Architectural View Perspectives: Class </a:t>
            </a:r>
            <a:r>
              <a:rPr lang="en-US" sz="3200" dirty="0"/>
              <a:t>Diagram</a:t>
            </a:r>
          </a:p>
        </p:txBody>
      </p:sp>
      <p:sp>
        <p:nvSpPr>
          <p:cNvPr id="3" name="Rectangle 2"/>
          <p:cNvSpPr>
            <a:spLocks noChangeArrowheads="1"/>
          </p:cNvSpPr>
          <p:nvPr/>
        </p:nvSpPr>
        <p:spPr bwMode="auto">
          <a:xfrm>
            <a:off x="724618" y="923026"/>
            <a:ext cx="164785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3023853"/>
              </p:ext>
            </p:extLst>
          </p:nvPr>
        </p:nvGraphicFramePr>
        <p:xfrm>
          <a:off x="724619" y="923026"/>
          <a:ext cx="8669625" cy="5676181"/>
        </p:xfrm>
        <a:graphic>
          <a:graphicData uri="http://schemas.openxmlformats.org/presentationml/2006/ole">
            <mc:AlternateContent xmlns:mc="http://schemas.openxmlformats.org/markup-compatibility/2006">
              <mc:Choice xmlns:v="urn:schemas-microsoft-com:vml" Requires="v">
                <p:oleObj spid="_x0000_s5128" name="Visio" r:id="rId3" imgW="13167360" imgH="8610537" progId="Visio.Drawing.15">
                  <p:embed/>
                </p:oleObj>
              </mc:Choice>
              <mc:Fallback>
                <p:oleObj name="Visio" r:id="rId3" imgW="13167360" imgH="861053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19" y="923026"/>
                        <a:ext cx="8669625" cy="5676181"/>
                      </a:xfrm>
                      <a:prstGeom prst="rect">
                        <a:avLst/>
                      </a:prstGeom>
                      <a:noFill/>
                    </p:spPr>
                  </p:pic>
                </p:oleObj>
              </mc:Fallback>
            </mc:AlternateContent>
          </a:graphicData>
        </a:graphic>
      </p:graphicFrame>
    </p:spTree>
    <p:extLst>
      <p:ext uri="{BB962C8B-B14F-4D97-AF65-F5344CB8AC3E}">
        <p14:creationId xmlns:p14="http://schemas.microsoft.com/office/powerpoint/2010/main" val="726564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Architecture Model</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application architecture </a:t>
            </a:r>
            <a:r>
              <a:rPr lang="en-US" dirty="0" smtClean="0"/>
              <a:t>model or application template </a:t>
            </a:r>
            <a:r>
              <a:rPr lang="en-US" dirty="0"/>
              <a:t>most closely approximates an event driven model</a:t>
            </a:r>
            <a:r>
              <a:rPr lang="en-US" dirty="0" smtClean="0"/>
              <a:t>.</a:t>
            </a:r>
          </a:p>
          <a:p>
            <a:r>
              <a:rPr lang="en-US" dirty="0" smtClean="0"/>
              <a:t>All applications have more than one model.  This could actually been viewed as a combination of models, event driven for the user interface, as well as the tests that are assigned to a thread in the pool and executed.</a:t>
            </a:r>
          </a:p>
          <a:p>
            <a:r>
              <a:rPr lang="en-US" dirty="0" smtClean="0"/>
              <a:t>Could also be viewed as a transaction processing system.  One transaction for each test.</a:t>
            </a:r>
            <a:endParaRPr lang="en-US" dirty="0"/>
          </a:p>
        </p:txBody>
      </p:sp>
    </p:spTree>
    <p:extLst>
      <p:ext uri="{BB962C8B-B14F-4D97-AF65-F5344CB8AC3E}">
        <p14:creationId xmlns:p14="http://schemas.microsoft.com/office/powerpoint/2010/main" val="4118971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b="1" dirty="0" smtClean="0"/>
              <a:t>Architectural </a:t>
            </a:r>
            <a:r>
              <a:rPr lang="en-US" b="1" dirty="0"/>
              <a:t>Patterns for Remote Installation</a:t>
            </a:r>
          </a:p>
          <a:p>
            <a:r>
              <a:rPr lang="en-US" dirty="0"/>
              <a:t>The Client-Server pattern was chosen for the remote installation</a:t>
            </a:r>
            <a:r>
              <a:rPr lang="en-US" dirty="0" smtClean="0"/>
              <a:t>.</a:t>
            </a:r>
          </a:p>
          <a:p>
            <a:pPr lvl="1"/>
            <a:r>
              <a:rPr lang="en-US" dirty="0" smtClean="0"/>
              <a:t>The </a:t>
            </a:r>
            <a:r>
              <a:rPr lang="en-US" dirty="0"/>
              <a:t>web browser functions as the presentation or thin client front-end</a:t>
            </a:r>
            <a:r>
              <a:rPr lang="en-US" dirty="0" smtClean="0"/>
              <a:t>.</a:t>
            </a:r>
          </a:p>
          <a:p>
            <a:pPr lvl="1"/>
            <a:r>
              <a:rPr lang="en-US" dirty="0" smtClean="0"/>
              <a:t>The </a:t>
            </a:r>
            <a:r>
              <a:rPr lang="en-US" dirty="0"/>
              <a:t>Test Server is the web/application server in this </a:t>
            </a:r>
            <a:r>
              <a:rPr lang="en-US" dirty="0" smtClean="0"/>
              <a:t>environment.  It </a:t>
            </a:r>
            <a:r>
              <a:rPr lang="en-US" dirty="0"/>
              <a:t>serves requests to the web browser client for screen updates in the way of test results, Test Engine availability, and Test Engine configuration information</a:t>
            </a:r>
            <a:r>
              <a:rPr lang="en-US" dirty="0" smtClean="0"/>
              <a:t>.</a:t>
            </a:r>
          </a:p>
          <a:p>
            <a:pPr lvl="1"/>
            <a:r>
              <a:rPr lang="en-US" dirty="0" smtClean="0"/>
              <a:t>The Test Server Database stores </a:t>
            </a:r>
            <a:r>
              <a:rPr lang="en-US" dirty="0"/>
              <a:t>test results, test cases, as well as Test Engine availability and configuration data in the Test Database.</a:t>
            </a:r>
          </a:p>
          <a:p>
            <a:r>
              <a:rPr lang="en-US" dirty="0"/>
              <a:t>The Test Engine(s) are resources consumed by the Test Framework System.</a:t>
            </a:r>
          </a:p>
          <a:p>
            <a:endParaRPr lang="en-US" dirty="0"/>
          </a:p>
        </p:txBody>
      </p:sp>
    </p:spTree>
    <p:extLst>
      <p:ext uri="{BB962C8B-B14F-4D97-AF65-F5344CB8AC3E}">
        <p14:creationId xmlns:p14="http://schemas.microsoft.com/office/powerpoint/2010/main" val="1582202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a:xfrm>
            <a:off x="677334" y="1457865"/>
            <a:ext cx="8596668" cy="4583498"/>
          </a:xfrm>
        </p:spPr>
        <p:txBody>
          <a:bodyPr>
            <a:normAutofit fontScale="92500" lnSpcReduction="10000"/>
          </a:bodyPr>
          <a:lstStyle/>
          <a:p>
            <a:r>
              <a:rPr lang="en-US" b="1" dirty="0" smtClean="0"/>
              <a:t>Architectural </a:t>
            </a:r>
            <a:r>
              <a:rPr lang="en-US" b="1" dirty="0"/>
              <a:t>Patterns for Local Installation</a:t>
            </a:r>
          </a:p>
          <a:p>
            <a:r>
              <a:rPr lang="en-US" dirty="0"/>
              <a:t>The architectural pattern that most closely approximates the local installation is the Model View Controller (MVC) pattern</a:t>
            </a:r>
            <a:r>
              <a:rPr lang="en-US" dirty="0" smtClean="0"/>
              <a:t>.</a:t>
            </a:r>
          </a:p>
          <a:p>
            <a:r>
              <a:rPr lang="en-US" dirty="0" smtClean="0"/>
              <a:t>In </a:t>
            </a:r>
            <a:r>
              <a:rPr lang="en-US" dirty="0"/>
              <a:t>this case this architecture pattern was chosen as the view is the GUI and separate from the test </a:t>
            </a:r>
            <a:r>
              <a:rPr lang="en-US" dirty="0" smtClean="0"/>
              <a:t>engine</a:t>
            </a:r>
          </a:p>
          <a:p>
            <a:r>
              <a:rPr lang="en-US" dirty="0" smtClean="0"/>
              <a:t>The Test engine is the controller </a:t>
            </a:r>
            <a:r>
              <a:rPr lang="en-US" dirty="0"/>
              <a:t>which is executing multiple threads of execution (test cases) in the background concurrently</a:t>
            </a:r>
            <a:r>
              <a:rPr lang="en-US" dirty="0" smtClean="0"/>
              <a:t>.</a:t>
            </a:r>
          </a:p>
          <a:p>
            <a:r>
              <a:rPr lang="en-US" dirty="0" smtClean="0"/>
              <a:t>The actual </a:t>
            </a:r>
            <a:r>
              <a:rPr lang="en-US" dirty="0"/>
              <a:t>test cases and test data is the data </a:t>
            </a:r>
            <a:r>
              <a:rPr lang="en-US" dirty="0" smtClean="0"/>
              <a:t>model in this architecture.</a:t>
            </a:r>
            <a:endParaRPr lang="en-US" dirty="0"/>
          </a:p>
          <a:p>
            <a:r>
              <a:rPr lang="en-US" dirty="0" smtClean="0"/>
              <a:t>This </a:t>
            </a:r>
            <a:r>
              <a:rPr lang="en-US" dirty="0"/>
              <a:t>particular pattern was chosen as it </a:t>
            </a:r>
            <a:r>
              <a:rPr lang="en-US" dirty="0" smtClean="0"/>
              <a:t>will:</a:t>
            </a:r>
          </a:p>
          <a:p>
            <a:pPr lvl="1"/>
            <a:r>
              <a:rPr lang="en-US" dirty="0" smtClean="0"/>
              <a:t>Deliver </a:t>
            </a:r>
            <a:r>
              <a:rPr lang="en-US" dirty="0"/>
              <a:t>sufficient </a:t>
            </a:r>
            <a:r>
              <a:rPr lang="en-US" dirty="0" smtClean="0"/>
              <a:t>performance.</a:t>
            </a:r>
          </a:p>
          <a:p>
            <a:pPr lvl="1"/>
            <a:r>
              <a:rPr lang="en-US" dirty="0" smtClean="0"/>
              <a:t>Allow </a:t>
            </a:r>
            <a:r>
              <a:rPr lang="en-US" dirty="0"/>
              <a:t>for loose coupling to make modifications and maintenance of the system </a:t>
            </a:r>
            <a:r>
              <a:rPr lang="en-US" dirty="0" smtClean="0"/>
              <a:t>easier.</a:t>
            </a:r>
          </a:p>
          <a:p>
            <a:pPr lvl="1"/>
            <a:r>
              <a:rPr lang="en-US" dirty="0" smtClean="0"/>
              <a:t>Separate </a:t>
            </a:r>
            <a:r>
              <a:rPr lang="en-US" dirty="0"/>
              <a:t>the functionality of presentation and test execution</a:t>
            </a:r>
            <a:r>
              <a:rPr lang="en-US" dirty="0" smtClean="0"/>
              <a:t>.</a:t>
            </a:r>
          </a:p>
          <a:p>
            <a:pPr lvl="1"/>
            <a:r>
              <a:rPr lang="en-US" dirty="0" smtClean="0"/>
              <a:t>It </a:t>
            </a:r>
            <a:r>
              <a:rPr lang="en-US" dirty="0"/>
              <a:t>further lends itself to a possible web GUI for a local installation as a future enhancement.</a:t>
            </a:r>
          </a:p>
          <a:p>
            <a:endParaRPr lang="en-US" dirty="0"/>
          </a:p>
        </p:txBody>
      </p:sp>
    </p:spTree>
    <p:extLst>
      <p:ext uri="{BB962C8B-B14F-4D97-AF65-F5344CB8AC3E}">
        <p14:creationId xmlns:p14="http://schemas.microsoft.com/office/powerpoint/2010/main" val="113776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Models:  Use Case – Local User </a:t>
            </a:r>
            <a:endParaRPr lang="en-US" dirty="0"/>
          </a:p>
        </p:txBody>
      </p:sp>
      <p:sp>
        <p:nvSpPr>
          <p:cNvPr id="6" name="Rectangle 4"/>
          <p:cNvSpPr>
            <a:spLocks noChangeArrowheads="1"/>
          </p:cNvSpPr>
          <p:nvPr/>
        </p:nvSpPr>
        <p:spPr bwMode="auto">
          <a:xfrm>
            <a:off x="1690777" y="2130724"/>
            <a:ext cx="15049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5625028"/>
              </p:ext>
            </p:extLst>
          </p:nvPr>
        </p:nvGraphicFramePr>
        <p:xfrm>
          <a:off x="1690776" y="2130724"/>
          <a:ext cx="5747515" cy="4101449"/>
        </p:xfrm>
        <a:graphic>
          <a:graphicData uri="http://schemas.openxmlformats.org/presentationml/2006/ole">
            <mc:AlternateContent xmlns:mc="http://schemas.openxmlformats.org/markup-compatibility/2006">
              <mc:Choice xmlns:v="urn:schemas-microsoft-com:vml" Requires="v">
                <p:oleObj spid="_x0000_s6156" name="Visio" r:id="rId3" imgW="5210104" imgH="3724541" progId="Visio.Drawing.15">
                  <p:embed/>
                </p:oleObj>
              </mc:Choice>
              <mc:Fallback>
                <p:oleObj name="Visio" r:id="rId3" imgW="5210104" imgH="372454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776" y="2130724"/>
                        <a:ext cx="5747515" cy="4101449"/>
                      </a:xfrm>
                      <a:prstGeom prst="rect">
                        <a:avLst/>
                      </a:prstGeom>
                      <a:noFill/>
                    </p:spPr>
                  </p:pic>
                </p:oleObj>
              </mc:Fallback>
            </mc:AlternateContent>
          </a:graphicData>
        </a:graphic>
      </p:graphicFrame>
    </p:spTree>
    <p:extLst>
      <p:ext uri="{BB962C8B-B14F-4D97-AF65-F5344CB8AC3E}">
        <p14:creationId xmlns:p14="http://schemas.microsoft.com/office/powerpoint/2010/main" val="3721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 Run Test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3127" y="1398971"/>
            <a:ext cx="6286500" cy="5198745"/>
          </a:xfrm>
          <a:prstGeom prst="rect">
            <a:avLst/>
          </a:prstGeom>
          <a:noFill/>
          <a:ln>
            <a:noFill/>
          </a:ln>
        </p:spPr>
      </p:pic>
    </p:spTree>
    <p:extLst>
      <p:ext uri="{BB962C8B-B14F-4D97-AF65-F5344CB8AC3E}">
        <p14:creationId xmlns:p14="http://schemas.microsoft.com/office/powerpoint/2010/main" val="650680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Local Machine as Test Engine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98140" y="1631758"/>
            <a:ext cx="6155055" cy="4853940"/>
          </a:xfrm>
          <a:prstGeom prst="rect">
            <a:avLst/>
          </a:prstGeom>
          <a:noFill/>
          <a:ln>
            <a:noFill/>
          </a:ln>
        </p:spPr>
      </p:pic>
    </p:spTree>
    <p:extLst>
      <p:ext uri="{BB962C8B-B14F-4D97-AF65-F5344CB8AC3E}">
        <p14:creationId xmlns:p14="http://schemas.microsoft.com/office/powerpoint/2010/main" val="4133079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1338" cy="692989"/>
          </a:xfrm>
        </p:spPr>
        <p:txBody>
          <a:bodyPr/>
          <a:lstStyle/>
          <a:p>
            <a:r>
              <a:rPr lang="en-US" dirty="0" smtClean="0"/>
              <a:t>Deregister Local Machine with Test Server</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3202" y="1430188"/>
            <a:ext cx="6462395" cy="5067300"/>
          </a:xfrm>
          <a:prstGeom prst="rect">
            <a:avLst/>
          </a:prstGeom>
          <a:noFill/>
          <a:ln>
            <a:noFill/>
          </a:ln>
        </p:spPr>
      </p:pic>
    </p:spTree>
    <p:extLst>
      <p:ext uri="{BB962C8B-B14F-4D97-AF65-F5344CB8AC3E}">
        <p14:creationId xmlns:p14="http://schemas.microsoft.com/office/powerpoint/2010/main" val="367778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Test Results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08113" y="1429774"/>
            <a:ext cx="6225540" cy="5240655"/>
          </a:xfrm>
          <a:prstGeom prst="rect">
            <a:avLst/>
          </a:prstGeom>
          <a:noFill/>
          <a:ln>
            <a:noFill/>
          </a:ln>
        </p:spPr>
      </p:pic>
    </p:spTree>
    <p:extLst>
      <p:ext uri="{BB962C8B-B14F-4D97-AF65-F5344CB8AC3E}">
        <p14:creationId xmlns:p14="http://schemas.microsoft.com/office/powerpoint/2010/main" val="1374832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lstStyle/>
          <a:p>
            <a:r>
              <a:rPr lang="en-US" dirty="0" smtClean="0"/>
              <a:t>Activity Diagram – Local User</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66258" y="1304248"/>
            <a:ext cx="6019800" cy="5353685"/>
          </a:xfrm>
          <a:prstGeom prst="rect">
            <a:avLst/>
          </a:prstGeom>
          <a:noFill/>
          <a:ln>
            <a:noFill/>
          </a:ln>
        </p:spPr>
      </p:pic>
    </p:spTree>
    <p:extLst>
      <p:ext uri="{BB962C8B-B14F-4D97-AF65-F5344CB8AC3E}">
        <p14:creationId xmlns:p14="http://schemas.microsoft.com/office/powerpoint/2010/main" val="343653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xmlns=""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Models: Use Case Remote Use</a:t>
            </a:r>
            <a:endParaRPr lang="en-US" dirty="0"/>
          </a:p>
        </p:txBody>
      </p:sp>
      <p:sp>
        <p:nvSpPr>
          <p:cNvPr id="4" name="Rectangle 2"/>
          <p:cNvSpPr>
            <a:spLocks noChangeArrowheads="1"/>
          </p:cNvSpPr>
          <p:nvPr/>
        </p:nvSpPr>
        <p:spPr bwMode="auto">
          <a:xfrm>
            <a:off x="1630392" y="1768414"/>
            <a:ext cx="140820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45874930"/>
              </p:ext>
            </p:extLst>
          </p:nvPr>
        </p:nvGraphicFramePr>
        <p:xfrm>
          <a:off x="1630393" y="1768415"/>
          <a:ext cx="5823210" cy="3911416"/>
        </p:xfrm>
        <a:graphic>
          <a:graphicData uri="http://schemas.openxmlformats.org/presentationml/2006/ole">
            <mc:AlternateContent xmlns:mc="http://schemas.openxmlformats.org/markup-compatibility/2006">
              <mc:Choice xmlns:v="urn:schemas-microsoft-com:vml" Requires="v">
                <p:oleObj spid="_x0000_s7174" name="Visio" r:id="rId3" imgW="5549798" imgH="3727121" progId="Visio.Drawing.15">
                  <p:embed/>
                </p:oleObj>
              </mc:Choice>
              <mc:Fallback>
                <p:oleObj name="Visio" r:id="rId3" imgW="5549798" imgH="37271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93" y="1768415"/>
                        <a:ext cx="5823210" cy="3911416"/>
                      </a:xfrm>
                      <a:prstGeom prst="rect">
                        <a:avLst/>
                      </a:prstGeom>
                      <a:noFill/>
                    </p:spPr>
                  </p:pic>
                </p:oleObj>
              </mc:Fallback>
            </mc:AlternateContent>
          </a:graphicData>
        </a:graphic>
      </p:graphicFrame>
    </p:spTree>
    <p:extLst>
      <p:ext uri="{BB962C8B-B14F-4D97-AF65-F5344CB8AC3E}">
        <p14:creationId xmlns:p14="http://schemas.microsoft.com/office/powerpoint/2010/main" val="3188988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009517"/>
              </p:ext>
            </p:extLst>
          </p:nvPr>
        </p:nvGraphicFramePr>
        <p:xfrm>
          <a:off x="1009291" y="60385"/>
          <a:ext cx="7919049" cy="9004859"/>
        </p:xfrm>
        <a:graphic>
          <a:graphicData uri="http://schemas.openxmlformats.org/drawingml/2006/table">
            <a:tbl>
              <a:tblPr firstRow="1" firstCol="1" bandRow="1">
                <a:tableStyleId>{5C22544A-7EE6-4342-B048-85BDC9FD1C3A}</a:tableStyleId>
              </a:tblPr>
              <a:tblGrid>
                <a:gridCol w="1629740"/>
                <a:gridCol w="6289309"/>
              </a:tblGrid>
              <a:tr h="265439">
                <a:tc>
                  <a:txBody>
                    <a:bodyPr/>
                    <a:lstStyle/>
                    <a:p>
                      <a:pPr marL="0" marR="0" algn="r">
                        <a:lnSpc>
                          <a:spcPct val="107000"/>
                        </a:lnSpc>
                        <a:spcBef>
                          <a:spcPts val="0"/>
                        </a:spcBef>
                        <a:spcAft>
                          <a:spcPts val="800"/>
                        </a:spcAft>
                      </a:pPr>
                      <a:r>
                        <a:rPr lang="en-US" sz="600" dirty="0">
                          <a:effectLst/>
                        </a:rPr>
                        <a:t>Title: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600">
                          <a:effectLst/>
                        </a:rPr>
                        <a:t>Remote User Use Case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r h="1615119">
                <a:tc>
                  <a:txBody>
                    <a:bodyPr/>
                    <a:lstStyle/>
                    <a:p>
                      <a:pPr marL="0" marR="0" algn="r">
                        <a:lnSpc>
                          <a:spcPct val="107000"/>
                        </a:lnSpc>
                        <a:spcBef>
                          <a:spcPts val="0"/>
                        </a:spcBef>
                        <a:spcAft>
                          <a:spcPts val="800"/>
                        </a:spcAft>
                      </a:pPr>
                      <a:r>
                        <a:rPr lang="en-US" sz="600">
                          <a:effectLst/>
                        </a:rPr>
                        <a:t>Description: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400" dirty="0">
                          <a:effectLst/>
                        </a:rPr>
                        <a:t>The remote user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Upon completion of desired test activities, the remote user may also logout of the system.</a:t>
                      </a:r>
                    </a:p>
                    <a:p>
                      <a:pPr marL="0" marR="0">
                        <a:lnSpc>
                          <a:spcPct val="107000"/>
                        </a:lnSpc>
                        <a:spcBef>
                          <a:spcPts val="0"/>
                        </a:spcBef>
                        <a:spcAft>
                          <a:spcPts val="80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r h="265439">
                <a:tc>
                  <a:txBody>
                    <a:bodyPr/>
                    <a:lstStyle/>
                    <a:p>
                      <a:pPr marL="0" marR="0" algn="r">
                        <a:lnSpc>
                          <a:spcPct val="107000"/>
                        </a:lnSpc>
                        <a:spcBef>
                          <a:spcPts val="0"/>
                        </a:spcBef>
                        <a:spcAft>
                          <a:spcPts val="800"/>
                        </a:spcAft>
                      </a:pPr>
                      <a:r>
                        <a:rPr lang="en-US" sz="600">
                          <a:effectLst/>
                        </a:rPr>
                        <a:t>Actors: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400" dirty="0">
                          <a:effectLst/>
                        </a:rPr>
                        <a:t>Remote User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r h="265439">
                <a:tc>
                  <a:txBody>
                    <a:bodyPr/>
                    <a:lstStyle/>
                    <a:p>
                      <a:pPr marL="0" marR="0" algn="r">
                        <a:lnSpc>
                          <a:spcPct val="107000"/>
                        </a:lnSpc>
                        <a:spcBef>
                          <a:spcPts val="0"/>
                        </a:spcBef>
                        <a:spcAft>
                          <a:spcPts val="800"/>
                        </a:spcAft>
                      </a:pPr>
                      <a:r>
                        <a:rPr lang="en-US" sz="600">
                          <a:effectLst/>
                        </a:rPr>
                        <a:t>Stimulus (Trigger)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400" dirty="0">
                          <a:effectLst/>
                        </a:rPr>
                        <a:t>Remote User enters the URL of the web application and successfully logs into the test server.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r h="265439">
                <a:tc>
                  <a:txBody>
                    <a:bodyPr/>
                    <a:lstStyle/>
                    <a:p>
                      <a:pPr marL="0" marR="0" algn="r">
                        <a:lnSpc>
                          <a:spcPct val="107000"/>
                        </a:lnSpc>
                        <a:spcBef>
                          <a:spcPts val="0"/>
                        </a:spcBef>
                        <a:spcAft>
                          <a:spcPts val="800"/>
                        </a:spcAft>
                      </a:pPr>
                      <a:r>
                        <a:rPr lang="en-US" sz="600">
                          <a:effectLst/>
                        </a:rPr>
                        <a:t>Preconditions: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400" dirty="0">
                          <a:effectLst/>
                        </a:rPr>
                        <a:t>Test Server URL is accessible and available to host the remote user web application.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r h="1376711">
                <a:tc>
                  <a:txBody>
                    <a:bodyPr/>
                    <a:lstStyle/>
                    <a:p>
                      <a:pPr marL="0" marR="0" algn="r">
                        <a:lnSpc>
                          <a:spcPct val="107000"/>
                        </a:lnSpc>
                        <a:spcBef>
                          <a:spcPts val="0"/>
                        </a:spcBef>
                        <a:spcAft>
                          <a:spcPts val="800"/>
                        </a:spcAft>
                      </a:pPr>
                      <a:r>
                        <a:rPr lang="en-US" sz="600">
                          <a:effectLst/>
                        </a:rPr>
                        <a:t>Postconditions: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400" dirty="0">
                          <a:effectLst/>
                        </a:rPr>
                        <a:t>The desired actions are performed.</a:t>
                      </a:r>
                    </a:p>
                    <a:p>
                      <a:pPr marL="342900" marR="0" lvl="0" indent="-342900">
                        <a:lnSpc>
                          <a:spcPct val="107000"/>
                        </a:lnSpc>
                        <a:spcBef>
                          <a:spcPts val="0"/>
                        </a:spcBef>
                        <a:spcAft>
                          <a:spcPts val="0"/>
                        </a:spcAft>
                        <a:buFont typeface="+mj-lt"/>
                        <a:buAutoNum type="arabicPeriod"/>
                      </a:pPr>
                      <a:r>
                        <a:rPr lang="en-US" sz="14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4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400" dirty="0">
                          <a:effectLst/>
                        </a:rPr>
                        <a:t>Test(s) successfully executed.</a:t>
                      </a:r>
                    </a:p>
                    <a:p>
                      <a:pPr marL="342900" marR="0" lvl="0" indent="-342900">
                        <a:lnSpc>
                          <a:spcPct val="107000"/>
                        </a:lnSpc>
                        <a:spcBef>
                          <a:spcPts val="0"/>
                        </a:spcBef>
                        <a:spcAft>
                          <a:spcPts val="0"/>
                        </a:spcAft>
                        <a:buFont typeface="+mj-lt"/>
                        <a:buAutoNum type="arabicPeriod"/>
                      </a:pPr>
                      <a:r>
                        <a:rPr lang="en-US" sz="1400" dirty="0">
                          <a:effectLst/>
                        </a:rPr>
                        <a:t>Test logs successfully viewed.</a:t>
                      </a:r>
                    </a:p>
                    <a:p>
                      <a:pPr marL="342900" marR="0" lvl="0" indent="-342900">
                        <a:lnSpc>
                          <a:spcPct val="107000"/>
                        </a:lnSpc>
                        <a:spcBef>
                          <a:spcPts val="0"/>
                        </a:spcBef>
                        <a:spcAft>
                          <a:spcPts val="0"/>
                        </a:spcAft>
                        <a:buFont typeface="+mj-lt"/>
                        <a:buAutoNum type="arabicPeriod"/>
                      </a:pPr>
                      <a:r>
                        <a:rPr lang="en-US" sz="14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400" dirty="0">
                          <a:effectLst/>
                        </a:rPr>
                        <a:t>Login successful.</a:t>
                      </a:r>
                    </a:p>
                    <a:p>
                      <a:pPr marL="342900" marR="0" lvl="0" indent="-342900">
                        <a:lnSpc>
                          <a:spcPct val="107000"/>
                        </a:lnSpc>
                        <a:spcBef>
                          <a:spcPts val="0"/>
                        </a:spcBef>
                        <a:spcAft>
                          <a:spcPts val="0"/>
                        </a:spcAft>
                        <a:buFont typeface="+mj-lt"/>
                        <a:buAutoNum type="arabicPeriod"/>
                      </a:pPr>
                      <a:r>
                        <a:rPr lang="en-US" sz="1400" dirty="0">
                          <a:effectLst/>
                        </a:rPr>
                        <a:t>Logout successful.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r h="1376711">
                <a:tc>
                  <a:txBody>
                    <a:bodyPr/>
                    <a:lstStyle/>
                    <a:p>
                      <a:pPr marL="0" marR="0" algn="r">
                        <a:lnSpc>
                          <a:spcPct val="107000"/>
                        </a:lnSpc>
                        <a:spcBef>
                          <a:spcPts val="0"/>
                        </a:spcBef>
                        <a:spcAft>
                          <a:spcPts val="800"/>
                        </a:spcAft>
                      </a:pPr>
                      <a:r>
                        <a:rPr lang="en-US" sz="600">
                          <a:effectLst/>
                        </a:rPr>
                        <a:t>Main </a:t>
                      </a:r>
                      <a:br>
                        <a:rPr lang="en-US" sz="600">
                          <a:effectLst/>
                        </a:rPr>
                      </a:br>
                      <a:r>
                        <a:rPr lang="en-US" sz="600">
                          <a:effectLst/>
                        </a:rPr>
                        <a:t>Success Scenario: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400" dirty="0">
                          <a:effectLst/>
                        </a:rPr>
                        <a:t>Remote user logs into the system.</a:t>
                      </a:r>
                    </a:p>
                    <a:p>
                      <a:pPr marL="342900" marR="0" lvl="0" indent="-342900">
                        <a:lnSpc>
                          <a:spcPct val="107000"/>
                        </a:lnSpc>
                        <a:spcBef>
                          <a:spcPts val="0"/>
                        </a:spcBef>
                        <a:spcAft>
                          <a:spcPts val="0"/>
                        </a:spcAft>
                        <a:buFont typeface="+mj-lt"/>
                        <a:buAutoNum type="arabicPeriod"/>
                      </a:pPr>
                      <a:r>
                        <a:rPr lang="en-US" sz="1400" dirty="0">
                          <a:effectLst/>
                        </a:rPr>
                        <a:t>Remote user views test engine configurations.</a:t>
                      </a:r>
                    </a:p>
                    <a:p>
                      <a:pPr marL="342900" marR="0" lvl="0" indent="-342900">
                        <a:lnSpc>
                          <a:spcPct val="107000"/>
                        </a:lnSpc>
                        <a:spcBef>
                          <a:spcPts val="0"/>
                        </a:spcBef>
                        <a:spcAft>
                          <a:spcPts val="0"/>
                        </a:spcAft>
                        <a:buFont typeface="+mj-lt"/>
                        <a:buAutoNum type="arabicPeriod"/>
                      </a:pPr>
                      <a:r>
                        <a:rPr lang="en-US" sz="1400" dirty="0">
                          <a:effectLst/>
                        </a:rPr>
                        <a:t>Remote user selects platform capabilities and configures test engines.</a:t>
                      </a:r>
                    </a:p>
                    <a:p>
                      <a:pPr marL="342900" marR="0" lvl="0" indent="-342900">
                        <a:lnSpc>
                          <a:spcPct val="107000"/>
                        </a:lnSpc>
                        <a:spcBef>
                          <a:spcPts val="0"/>
                        </a:spcBef>
                        <a:spcAft>
                          <a:spcPts val="0"/>
                        </a:spcAft>
                        <a:buFont typeface="+mj-lt"/>
                        <a:buAutoNum type="arabicPeriod"/>
                      </a:pPr>
                      <a:r>
                        <a:rPr lang="en-US" sz="1400" dirty="0">
                          <a:effectLst/>
                        </a:rPr>
                        <a:t>Remote user runs test on test engines.</a:t>
                      </a:r>
                    </a:p>
                    <a:p>
                      <a:pPr marL="342900" marR="0" lvl="0" indent="-342900">
                        <a:lnSpc>
                          <a:spcPct val="107000"/>
                        </a:lnSpc>
                        <a:spcBef>
                          <a:spcPts val="0"/>
                        </a:spcBef>
                        <a:spcAft>
                          <a:spcPts val="0"/>
                        </a:spcAft>
                        <a:buFont typeface="+mj-lt"/>
                        <a:buAutoNum type="arabicPeriod"/>
                      </a:pPr>
                      <a:r>
                        <a:rPr lang="en-US" sz="1400" dirty="0">
                          <a:effectLst/>
                        </a:rPr>
                        <a:t>Remote user logs out.</a:t>
                      </a:r>
                    </a:p>
                    <a:p>
                      <a:pPr marL="0" marR="0">
                        <a:lnSpc>
                          <a:spcPct val="107000"/>
                        </a:lnSpc>
                        <a:spcBef>
                          <a:spcPts val="0"/>
                        </a:spcBef>
                        <a:spcAft>
                          <a:spcPts val="800"/>
                        </a:spcAft>
                      </a:pPr>
                      <a:r>
                        <a:rPr lang="en-US" sz="1400" dirty="0">
                          <a:effectLst/>
                        </a:rPr>
                        <a:t> </a:t>
                      </a:r>
                    </a:p>
                    <a:p>
                      <a:pPr marL="0" marR="0">
                        <a:lnSpc>
                          <a:spcPct val="107000"/>
                        </a:lnSpc>
                        <a:spcBef>
                          <a:spcPts val="0"/>
                        </a:spcBef>
                        <a:spcAft>
                          <a:spcPts val="800"/>
                        </a:spcAft>
                      </a:pPr>
                      <a:r>
                        <a:rPr lang="en-US" sz="1400" dirty="0">
                          <a:effectLst/>
                        </a:rPr>
                        <a:t>* Other operation supported, as mentioned, such as viewing and exporting log files. The “test run” scenario, however, is the main success scenario.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r h="1064513">
                <a:tc>
                  <a:txBody>
                    <a:bodyPr/>
                    <a:lstStyle/>
                    <a:p>
                      <a:pPr marL="0" marR="0" algn="r">
                        <a:lnSpc>
                          <a:spcPct val="107000"/>
                        </a:lnSpc>
                        <a:spcBef>
                          <a:spcPts val="0"/>
                        </a:spcBef>
                        <a:spcAft>
                          <a:spcPts val="800"/>
                        </a:spcAft>
                      </a:pPr>
                      <a:r>
                        <a:rPr lang="en-US" sz="600">
                          <a:effectLst/>
                        </a:rPr>
                        <a:t>Extensions: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600">
                          <a:effectLst/>
                        </a:rPr>
                        <a:t>The remote user’s login information is rejected by the web application. </a:t>
                      </a:r>
                      <a:r>
                        <a:rPr lang="en-US" sz="600">
                          <a:effectLst/>
                          <a:sym typeface="Wingdings" panose="05000000000000000000" pitchFamily="2" charset="2"/>
                        </a:rPr>
                        <a:t></a:t>
                      </a:r>
                      <a:r>
                        <a:rPr lang="en-US" sz="600">
                          <a:effectLst/>
                        </a:rPr>
                        <a:t> The remote user is presented with the login screen again.</a:t>
                      </a:r>
                    </a:p>
                    <a:p>
                      <a:pPr marL="342900" marR="0" lvl="0" indent="-342900">
                        <a:lnSpc>
                          <a:spcPct val="107000"/>
                        </a:lnSpc>
                        <a:spcBef>
                          <a:spcPts val="0"/>
                        </a:spcBef>
                        <a:spcAft>
                          <a:spcPts val="0"/>
                        </a:spcAft>
                        <a:buFont typeface="+mj-lt"/>
                        <a:buAutoNum type="arabicPeriod"/>
                      </a:pPr>
                      <a:r>
                        <a:rPr lang="en-US" sz="600">
                          <a:effectLst/>
                        </a:rPr>
                        <a:t>Test engines unavailable to execute. </a:t>
                      </a:r>
                      <a:r>
                        <a:rPr lang="en-US" sz="600">
                          <a:effectLst/>
                          <a:sym typeface="Wingdings" panose="05000000000000000000" pitchFamily="2" charset="2"/>
                        </a:rPr>
                        <a:t></a:t>
                      </a:r>
                      <a:r>
                        <a:rPr lang="en-US" sz="60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600">
                          <a:effectLst/>
                        </a:rPr>
                        <a:t>No test engines match the capabilities selected. </a:t>
                      </a:r>
                      <a:r>
                        <a:rPr lang="en-US" sz="600">
                          <a:effectLst/>
                          <a:sym typeface="Wingdings" panose="05000000000000000000" pitchFamily="2" charset="2"/>
                        </a:rPr>
                        <a:t></a:t>
                      </a:r>
                      <a:r>
                        <a:rPr lang="en-US" sz="600">
                          <a:effectLst/>
                        </a:rPr>
                        <a:t> Test engine prohibits test execute. Allows, test capabilities to be reset.</a:t>
                      </a:r>
                    </a:p>
                    <a:p>
                      <a:pPr marL="0" marR="0">
                        <a:lnSpc>
                          <a:spcPct val="107000"/>
                        </a:lnSpc>
                        <a:spcBef>
                          <a:spcPts val="0"/>
                        </a:spcBef>
                        <a:spcAft>
                          <a:spcPts val="80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r h="769908">
                <a:tc>
                  <a:txBody>
                    <a:bodyPr/>
                    <a:lstStyle/>
                    <a:p>
                      <a:pPr marL="0" marR="0" algn="r">
                        <a:lnSpc>
                          <a:spcPct val="107000"/>
                        </a:lnSpc>
                        <a:spcBef>
                          <a:spcPts val="0"/>
                        </a:spcBef>
                        <a:spcAft>
                          <a:spcPts val="800"/>
                        </a:spcAft>
                      </a:pPr>
                      <a:r>
                        <a:rPr lang="en-US" sz="600">
                          <a:effectLst/>
                        </a:rPr>
                        <a:t>Priority: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600" dirty="0">
                          <a:effectLst/>
                        </a:rPr>
                        <a:t>2</a:t>
                      </a:r>
                    </a:p>
                    <a:p>
                      <a:pPr marL="0" marR="0">
                        <a:lnSpc>
                          <a:spcPct val="107000"/>
                        </a:lnSpc>
                        <a:spcBef>
                          <a:spcPts val="0"/>
                        </a:spcBef>
                        <a:spcAft>
                          <a:spcPts val="800"/>
                        </a:spcAft>
                      </a:pPr>
                      <a:r>
                        <a:rPr lang="en-US" sz="600" dirty="0">
                          <a:effectLst/>
                        </a:rPr>
                        <a:t> </a:t>
                      </a:r>
                    </a:p>
                    <a:p>
                      <a:pPr marL="0" marR="0">
                        <a:lnSpc>
                          <a:spcPct val="107000"/>
                        </a:lnSpc>
                        <a:spcBef>
                          <a:spcPts val="0"/>
                        </a:spcBef>
                        <a:spcAft>
                          <a:spcPts val="800"/>
                        </a:spcAft>
                      </a:pPr>
                      <a:r>
                        <a:rPr lang="en-US" sz="600" dirty="0">
                          <a:effectLst/>
                        </a:rPr>
                        <a:t>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r>
            </a:tbl>
          </a:graphicData>
        </a:graphic>
      </p:graphicFrame>
    </p:spTree>
    <p:extLst>
      <p:ext uri="{BB962C8B-B14F-4D97-AF65-F5344CB8AC3E}">
        <p14:creationId xmlns:p14="http://schemas.microsoft.com/office/powerpoint/2010/main" val="3094439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Run Test</a:t>
            </a:r>
            <a:endParaRPr lang="en-US" dirty="0"/>
          </a:p>
        </p:txBody>
      </p:sp>
      <p:sp>
        <p:nvSpPr>
          <p:cNvPr id="4" name="Rectangle 2"/>
          <p:cNvSpPr>
            <a:spLocks noChangeArrowheads="1"/>
          </p:cNvSpPr>
          <p:nvPr/>
        </p:nvSpPr>
        <p:spPr bwMode="auto">
          <a:xfrm>
            <a:off x="1233576" y="1423358"/>
            <a:ext cx="13466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42622363"/>
              </p:ext>
            </p:extLst>
          </p:nvPr>
        </p:nvGraphicFramePr>
        <p:xfrm>
          <a:off x="1233576" y="1423359"/>
          <a:ext cx="6651061" cy="5210354"/>
        </p:xfrm>
        <a:graphic>
          <a:graphicData uri="http://schemas.openxmlformats.org/presentationml/2006/ole">
            <mc:AlternateContent xmlns:mc="http://schemas.openxmlformats.org/markup-compatibility/2006">
              <mc:Choice xmlns:v="urn:schemas-microsoft-com:vml" Requires="v">
                <p:oleObj spid="_x0000_s9222" name="Visio" r:id="rId3" imgW="6749898" imgH="5289535" progId="Visio.Drawing.15">
                  <p:embed/>
                </p:oleObj>
              </mc:Choice>
              <mc:Fallback>
                <p:oleObj name="Visio" r:id="rId3" imgW="6749898" imgH="528953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76" y="1423359"/>
                        <a:ext cx="6651061" cy="5210354"/>
                      </a:xfrm>
                      <a:prstGeom prst="rect">
                        <a:avLst/>
                      </a:prstGeom>
                      <a:noFill/>
                    </p:spPr>
                  </p:pic>
                </p:oleObj>
              </mc:Fallback>
            </mc:AlternateContent>
          </a:graphicData>
        </a:graphic>
      </p:graphicFrame>
    </p:spTree>
    <p:extLst>
      <p:ext uri="{BB962C8B-B14F-4D97-AF65-F5344CB8AC3E}">
        <p14:creationId xmlns:p14="http://schemas.microsoft.com/office/powerpoint/2010/main" val="834898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and Configure Tests</a:t>
            </a:r>
            <a:endParaRPr lang="en-US" dirty="0"/>
          </a:p>
        </p:txBody>
      </p:sp>
      <p:sp>
        <p:nvSpPr>
          <p:cNvPr id="4" name="Rectangle 2"/>
          <p:cNvSpPr>
            <a:spLocks noChangeArrowheads="1"/>
          </p:cNvSpPr>
          <p:nvPr/>
        </p:nvSpPr>
        <p:spPr bwMode="auto">
          <a:xfrm>
            <a:off x="1433976" y="1286496"/>
            <a:ext cx="13380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8637054"/>
              </p:ext>
            </p:extLst>
          </p:nvPr>
        </p:nvGraphicFramePr>
        <p:xfrm>
          <a:off x="1433976" y="1286497"/>
          <a:ext cx="6523063" cy="5662381"/>
        </p:xfrm>
        <a:graphic>
          <a:graphicData uri="http://schemas.openxmlformats.org/presentationml/2006/ole">
            <mc:AlternateContent xmlns:mc="http://schemas.openxmlformats.org/markup-compatibility/2006">
              <mc:Choice xmlns:v="urn:schemas-microsoft-com:vml" Requires="v">
                <p:oleObj spid="_x0000_s10247" name="Visio" r:id="rId3" imgW="6699098" imgH="5816391" progId="Visio.Drawing.15">
                  <p:embed/>
                </p:oleObj>
              </mc:Choice>
              <mc:Fallback>
                <p:oleObj name="Visio" r:id="rId3" imgW="6699098" imgH="58163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76" y="1286497"/>
                        <a:ext cx="6523063" cy="5662381"/>
                      </a:xfrm>
                      <a:prstGeom prst="rect">
                        <a:avLst/>
                      </a:prstGeom>
                      <a:noFill/>
                    </p:spPr>
                  </p:pic>
                </p:oleObj>
              </mc:Fallback>
            </mc:AlternateContent>
          </a:graphicData>
        </a:graphic>
      </p:graphicFrame>
    </p:spTree>
    <p:extLst>
      <p:ext uri="{BB962C8B-B14F-4D97-AF65-F5344CB8AC3E}">
        <p14:creationId xmlns:p14="http://schemas.microsoft.com/office/powerpoint/2010/main" val="1701156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Archived Results</a:t>
            </a:r>
            <a:endParaRPr lang="en-US" dirty="0"/>
          </a:p>
        </p:txBody>
      </p:sp>
      <p:sp>
        <p:nvSpPr>
          <p:cNvPr id="6" name="Rectangle 4"/>
          <p:cNvSpPr>
            <a:spLocks noChangeArrowheads="1"/>
          </p:cNvSpPr>
          <p:nvPr/>
        </p:nvSpPr>
        <p:spPr bwMode="auto">
          <a:xfrm>
            <a:off x="1440610" y="1500995"/>
            <a:ext cx="13306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5177576"/>
              </p:ext>
            </p:extLst>
          </p:nvPr>
        </p:nvGraphicFramePr>
        <p:xfrm>
          <a:off x="1440611" y="1500996"/>
          <a:ext cx="6707004" cy="4968815"/>
        </p:xfrm>
        <a:graphic>
          <a:graphicData uri="http://schemas.openxmlformats.org/presentationml/2006/ole">
            <mc:AlternateContent xmlns:mc="http://schemas.openxmlformats.org/markup-compatibility/2006">
              <mc:Choice xmlns:v="urn:schemas-microsoft-com:vml" Requires="v">
                <p:oleObj spid="_x0000_s11272" name="Visio" r:id="rId3" imgW="5975299" imgH="4419376" progId="Visio.Drawing.15">
                  <p:embed/>
                </p:oleObj>
              </mc:Choice>
              <mc:Fallback>
                <p:oleObj name="Visio" r:id="rId3" imgW="5975299" imgH="4419376"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611" y="1500996"/>
                        <a:ext cx="6707004" cy="4968815"/>
                      </a:xfrm>
                      <a:prstGeom prst="rect">
                        <a:avLst/>
                      </a:prstGeom>
                      <a:noFill/>
                    </p:spPr>
                  </p:pic>
                </p:oleObj>
              </mc:Fallback>
            </mc:AlternateContent>
          </a:graphicData>
        </a:graphic>
      </p:graphicFrame>
    </p:spTree>
    <p:extLst>
      <p:ext uri="{BB962C8B-B14F-4D97-AF65-F5344CB8AC3E}">
        <p14:creationId xmlns:p14="http://schemas.microsoft.com/office/powerpoint/2010/main" val="1310933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Export Test Results</a:t>
            </a:r>
            <a:endParaRPr lang="en-US" dirty="0"/>
          </a:p>
        </p:txBody>
      </p:sp>
      <p:sp>
        <p:nvSpPr>
          <p:cNvPr id="4" name="Rectangle 2"/>
          <p:cNvSpPr>
            <a:spLocks noChangeArrowheads="1"/>
          </p:cNvSpPr>
          <p:nvPr/>
        </p:nvSpPr>
        <p:spPr bwMode="auto">
          <a:xfrm>
            <a:off x="1734738" y="126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81031261"/>
              </p:ext>
            </p:extLst>
          </p:nvPr>
        </p:nvGraphicFramePr>
        <p:xfrm>
          <a:off x="1734738" y="1261613"/>
          <a:ext cx="5935663" cy="5829300"/>
        </p:xfrm>
        <a:graphic>
          <a:graphicData uri="http://schemas.openxmlformats.org/presentationml/2006/ole">
            <mc:AlternateContent xmlns:mc="http://schemas.openxmlformats.org/markup-compatibility/2006">
              <mc:Choice xmlns:v="urn:schemas-microsoft-com:vml" Requires="v">
                <p:oleObj spid="_x0000_s12294" name="Visio" r:id="rId3" imgW="5975299" imgH="5860766" progId="Visio.Drawing.15">
                  <p:embed/>
                </p:oleObj>
              </mc:Choice>
              <mc:Fallback>
                <p:oleObj name="Visio" r:id="rId3" imgW="5975299" imgH="586076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738" y="1261613"/>
                        <a:ext cx="5935663"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946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Login</a:t>
            </a:r>
            <a:endParaRPr lang="en-US" dirty="0"/>
          </a:p>
        </p:txBody>
      </p:sp>
      <p:sp>
        <p:nvSpPr>
          <p:cNvPr id="4" name="Rectangle 2"/>
          <p:cNvSpPr>
            <a:spLocks noChangeArrowheads="1"/>
          </p:cNvSpPr>
          <p:nvPr/>
        </p:nvSpPr>
        <p:spPr bwMode="auto">
          <a:xfrm>
            <a:off x="1274884" y="1485899"/>
            <a:ext cx="13761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15720085"/>
              </p:ext>
            </p:extLst>
          </p:nvPr>
        </p:nvGraphicFramePr>
        <p:xfrm>
          <a:off x="1274885" y="1485900"/>
          <a:ext cx="6699738" cy="5547576"/>
        </p:xfrm>
        <a:graphic>
          <a:graphicData uri="http://schemas.openxmlformats.org/presentationml/2006/ole">
            <mc:AlternateContent xmlns:mc="http://schemas.openxmlformats.org/markup-compatibility/2006">
              <mc:Choice xmlns:v="urn:schemas-microsoft-com:vml" Requires="v">
                <p:oleObj spid="_x0000_s13320" name="Visio" r:id="rId3" imgW="6718198" imgH="5562645" progId="Visio.Drawing.15">
                  <p:embed/>
                </p:oleObj>
              </mc:Choice>
              <mc:Fallback>
                <p:oleObj name="Visio" r:id="rId3" imgW="6718198" imgH="55626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885" y="1485900"/>
                        <a:ext cx="6699738" cy="5547576"/>
                      </a:xfrm>
                      <a:prstGeom prst="rect">
                        <a:avLst/>
                      </a:prstGeom>
                      <a:noFill/>
                    </p:spPr>
                  </p:pic>
                </p:oleObj>
              </mc:Fallback>
            </mc:AlternateContent>
          </a:graphicData>
        </a:graphic>
      </p:graphicFrame>
    </p:spTree>
    <p:extLst>
      <p:ext uri="{BB962C8B-B14F-4D97-AF65-F5344CB8AC3E}">
        <p14:creationId xmlns:p14="http://schemas.microsoft.com/office/powerpoint/2010/main" val="439039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 Activity Diagram</a:t>
            </a:r>
            <a:endParaRPr lang="en-US" dirty="0"/>
          </a:p>
        </p:txBody>
      </p:sp>
      <p:sp>
        <p:nvSpPr>
          <p:cNvPr id="7" name="Rectangle 4"/>
          <p:cNvSpPr>
            <a:spLocks noChangeArrowheads="1"/>
          </p:cNvSpPr>
          <p:nvPr/>
        </p:nvSpPr>
        <p:spPr bwMode="auto">
          <a:xfrm>
            <a:off x="854014" y="1492369"/>
            <a:ext cx="15574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85127837"/>
              </p:ext>
            </p:extLst>
          </p:nvPr>
        </p:nvGraphicFramePr>
        <p:xfrm>
          <a:off x="854015" y="1492370"/>
          <a:ext cx="7771196" cy="4528868"/>
        </p:xfrm>
        <a:graphic>
          <a:graphicData uri="http://schemas.openxmlformats.org/presentationml/2006/ole">
            <mc:AlternateContent xmlns:mc="http://schemas.openxmlformats.org/markup-compatibility/2006">
              <mc:Choice xmlns:v="urn:schemas-microsoft-com:vml" Requires="v">
                <p:oleObj spid="_x0000_s14344" name="Visio" r:id="rId3" imgW="8984086" imgH="5235129" progId="Visio.Drawing.15">
                  <p:embed/>
                </p:oleObj>
              </mc:Choice>
              <mc:Fallback>
                <p:oleObj name="Visio" r:id="rId3" imgW="8984086" imgH="523512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15" y="1492370"/>
                        <a:ext cx="7771196" cy="4528868"/>
                      </a:xfrm>
                      <a:prstGeom prst="rect">
                        <a:avLst/>
                      </a:prstGeom>
                      <a:noFill/>
                    </p:spPr>
                  </p:pic>
                </p:oleObj>
              </mc:Fallback>
            </mc:AlternateContent>
          </a:graphicData>
        </a:graphic>
      </p:graphicFrame>
    </p:spTree>
    <p:extLst>
      <p:ext uri="{BB962C8B-B14F-4D97-AF65-F5344CB8AC3E}">
        <p14:creationId xmlns:p14="http://schemas.microsoft.com/office/powerpoint/2010/main" val="2609663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smtClean="0"/>
              <a:t>System Models: Use Case - Administrator</a:t>
            </a:r>
            <a:endParaRPr lang="en-US" dirty="0"/>
          </a:p>
        </p:txBody>
      </p:sp>
      <p:sp>
        <p:nvSpPr>
          <p:cNvPr id="4" name="Rectangle 2"/>
          <p:cNvSpPr>
            <a:spLocks noChangeArrowheads="1"/>
          </p:cNvSpPr>
          <p:nvPr/>
        </p:nvSpPr>
        <p:spPr bwMode="auto">
          <a:xfrm>
            <a:off x="1846052" y="1397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32204574"/>
              </p:ext>
            </p:extLst>
          </p:nvPr>
        </p:nvGraphicFramePr>
        <p:xfrm>
          <a:off x="1846052" y="1397479"/>
          <a:ext cx="4906963" cy="5287963"/>
        </p:xfrm>
        <a:graphic>
          <a:graphicData uri="http://schemas.openxmlformats.org/presentationml/2006/ole">
            <mc:AlternateContent xmlns:mc="http://schemas.openxmlformats.org/markup-compatibility/2006">
              <mc:Choice xmlns:v="urn:schemas-microsoft-com:vml" Requires="v">
                <p:oleObj spid="_x0000_s15365" name="Visio" r:id="rId3" imgW="4667213" imgH="5038832" progId="Visio.Drawing.15">
                  <p:embed/>
                </p:oleObj>
              </mc:Choice>
              <mc:Fallback>
                <p:oleObj name="Visio" r:id="rId3" imgW="4667213" imgH="503883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52" y="1397479"/>
                        <a:ext cx="4906963" cy="52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692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Remove Users</a:t>
            </a:r>
            <a:endParaRPr lang="en-US" dirty="0"/>
          </a:p>
        </p:txBody>
      </p:sp>
      <p:sp>
        <p:nvSpPr>
          <p:cNvPr id="4" name="Rectangle 2"/>
          <p:cNvSpPr>
            <a:spLocks noChangeArrowheads="1"/>
          </p:cNvSpPr>
          <p:nvPr/>
        </p:nvSpPr>
        <p:spPr bwMode="auto">
          <a:xfrm>
            <a:off x="1656272"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0054858"/>
              </p:ext>
            </p:extLst>
          </p:nvPr>
        </p:nvGraphicFramePr>
        <p:xfrm>
          <a:off x="1656272" y="1388853"/>
          <a:ext cx="5943600" cy="5356225"/>
        </p:xfrm>
        <a:graphic>
          <a:graphicData uri="http://schemas.openxmlformats.org/presentationml/2006/ole">
            <mc:AlternateContent xmlns:mc="http://schemas.openxmlformats.org/markup-compatibility/2006">
              <mc:Choice xmlns:v="urn:schemas-microsoft-com:vml" Requires="v">
                <p:oleObj spid="_x0000_s16389"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272" y="1388853"/>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815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Deregister a Test Engine</a:t>
            </a:r>
            <a:endParaRPr lang="en-US" dirty="0"/>
          </a:p>
        </p:txBody>
      </p:sp>
      <p:sp>
        <p:nvSpPr>
          <p:cNvPr id="4" name="Rectangle 2"/>
          <p:cNvSpPr>
            <a:spLocks noChangeArrowheads="1"/>
          </p:cNvSpPr>
          <p:nvPr/>
        </p:nvSpPr>
        <p:spPr bwMode="auto">
          <a:xfrm>
            <a:off x="1768415"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2997759"/>
              </p:ext>
            </p:extLst>
          </p:nvPr>
        </p:nvGraphicFramePr>
        <p:xfrm>
          <a:off x="1768415" y="1388853"/>
          <a:ext cx="5943600" cy="5356225"/>
        </p:xfrm>
        <a:graphic>
          <a:graphicData uri="http://schemas.openxmlformats.org/presentationml/2006/ole">
            <mc:AlternateContent xmlns:mc="http://schemas.openxmlformats.org/markup-compatibility/2006">
              <mc:Choice xmlns:v="urn:schemas-microsoft-com:vml" Requires="v">
                <p:oleObj spid="_x0000_s18437"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15" y="1388853"/>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1665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Run Test</a:t>
            </a:r>
            <a:endParaRPr lang="en-US" dirty="0"/>
          </a:p>
        </p:txBody>
      </p:sp>
      <p:sp>
        <p:nvSpPr>
          <p:cNvPr id="4" name="Rectangle 2"/>
          <p:cNvSpPr>
            <a:spLocks noChangeArrowheads="1"/>
          </p:cNvSpPr>
          <p:nvPr/>
        </p:nvSpPr>
        <p:spPr bwMode="auto">
          <a:xfrm>
            <a:off x="1820174"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22201400"/>
              </p:ext>
            </p:extLst>
          </p:nvPr>
        </p:nvGraphicFramePr>
        <p:xfrm>
          <a:off x="1820174" y="1725283"/>
          <a:ext cx="5943600" cy="4656138"/>
        </p:xfrm>
        <a:graphic>
          <a:graphicData uri="http://schemas.openxmlformats.org/presentationml/2006/ole">
            <mc:AlternateContent xmlns:mc="http://schemas.openxmlformats.org/markup-compatibility/2006">
              <mc:Choice xmlns:v="urn:schemas-microsoft-com:vml" Requires="v">
                <p:oleObj spid="_x0000_s20485" name="Visio" r:id="rId3" imgW="6735938" imgH="5280519" progId="Visio.Drawing.15">
                  <p:embed/>
                </p:oleObj>
              </mc:Choice>
              <mc:Fallback>
                <p:oleObj name="Visio" r:id="rId3" imgW="6735938" imgH="52805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174" y="1725283"/>
                        <a:ext cx="5943600" cy="465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2684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View Archived Results</a:t>
            </a:r>
            <a:endParaRPr lang="en-US" dirty="0"/>
          </a:p>
        </p:txBody>
      </p:sp>
      <p:sp>
        <p:nvSpPr>
          <p:cNvPr id="4" name="Rectangle 2"/>
          <p:cNvSpPr>
            <a:spLocks noChangeArrowheads="1"/>
          </p:cNvSpPr>
          <p:nvPr/>
        </p:nvSpPr>
        <p:spPr bwMode="auto">
          <a:xfrm>
            <a:off x="1987061"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97049266"/>
              </p:ext>
            </p:extLst>
          </p:nvPr>
        </p:nvGraphicFramePr>
        <p:xfrm>
          <a:off x="1987061" y="1930400"/>
          <a:ext cx="5943600" cy="4313238"/>
        </p:xfrm>
        <a:graphic>
          <a:graphicData uri="http://schemas.openxmlformats.org/presentationml/2006/ole">
            <mc:AlternateContent xmlns:mc="http://schemas.openxmlformats.org/markup-compatibility/2006">
              <mc:Choice xmlns:v="urn:schemas-microsoft-com:vml" Requires="v">
                <p:oleObj spid="_x0000_s21509" name="Visio" r:id="rId3" imgW="6080973" imgH="4412169" progId="Visio.Drawing.15">
                  <p:embed/>
                </p:oleObj>
              </mc:Choice>
              <mc:Fallback>
                <p:oleObj name="Visio" r:id="rId3" imgW="6080973" imgH="441216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061" y="1930400"/>
                        <a:ext cx="5943600" cy="431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8905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Login</a:t>
            </a:r>
            <a:endParaRPr lang="en-US" dirty="0"/>
          </a:p>
        </p:txBody>
      </p:sp>
      <p:sp>
        <p:nvSpPr>
          <p:cNvPr id="4" name="Rectangle 2"/>
          <p:cNvSpPr>
            <a:spLocks noChangeArrowheads="1"/>
          </p:cNvSpPr>
          <p:nvPr/>
        </p:nvSpPr>
        <p:spPr bwMode="auto">
          <a:xfrm>
            <a:off x="1768415" y="1742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51717495"/>
              </p:ext>
            </p:extLst>
          </p:nvPr>
        </p:nvGraphicFramePr>
        <p:xfrm>
          <a:off x="1768415" y="1742535"/>
          <a:ext cx="5943600" cy="4914900"/>
        </p:xfrm>
        <a:graphic>
          <a:graphicData uri="http://schemas.openxmlformats.org/presentationml/2006/ole">
            <mc:AlternateContent xmlns:mc="http://schemas.openxmlformats.org/markup-compatibility/2006">
              <mc:Choice xmlns:v="urn:schemas-microsoft-com:vml" Requires="v">
                <p:oleObj spid="_x0000_s22533" name="Visio" r:id="rId3" imgW="6713397" imgH="5554980" progId="Visio.Drawing.15">
                  <p:embed/>
                </p:oleObj>
              </mc:Choice>
              <mc:Fallback>
                <p:oleObj name="Visio" r:id="rId3" imgW="671339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15" y="1742535"/>
                        <a:ext cx="5943600"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5135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View and Configure Tests</a:t>
            </a:r>
            <a:endParaRPr lang="en-US" dirty="0"/>
          </a:p>
        </p:txBody>
      </p:sp>
      <p:sp>
        <p:nvSpPr>
          <p:cNvPr id="4" name="Rectangle 2"/>
          <p:cNvSpPr>
            <a:spLocks noChangeArrowheads="1"/>
          </p:cNvSpPr>
          <p:nvPr/>
        </p:nvSpPr>
        <p:spPr bwMode="auto">
          <a:xfrm>
            <a:off x="1916723" y="1362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06490024"/>
              </p:ext>
            </p:extLst>
          </p:nvPr>
        </p:nvGraphicFramePr>
        <p:xfrm>
          <a:off x="1916723" y="1362807"/>
          <a:ext cx="5943600" cy="5159375"/>
        </p:xfrm>
        <a:graphic>
          <a:graphicData uri="http://schemas.openxmlformats.org/presentationml/2006/ole">
            <mc:AlternateContent xmlns:mc="http://schemas.openxmlformats.org/markup-compatibility/2006">
              <mc:Choice xmlns:v="urn:schemas-microsoft-com:vml" Requires="v">
                <p:oleObj spid="_x0000_s23557" name="Visio" r:id="rId3" imgW="6690431" imgH="5806534" progId="Visio.Drawing.15">
                  <p:embed/>
                </p:oleObj>
              </mc:Choice>
              <mc:Fallback>
                <p:oleObj name="Visio" r:id="rId3" imgW="6690431" imgH="580653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723" y="1362807"/>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3846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Activity Diagram</a:t>
            </a:r>
            <a:endParaRPr lang="en-US" dirty="0"/>
          </a:p>
        </p:txBody>
      </p:sp>
      <p:sp>
        <p:nvSpPr>
          <p:cNvPr id="4" name="Rectangle 2"/>
          <p:cNvSpPr>
            <a:spLocks noChangeArrowheads="1"/>
          </p:cNvSpPr>
          <p:nvPr/>
        </p:nvSpPr>
        <p:spPr bwMode="auto">
          <a:xfrm>
            <a:off x="2087592" y="1846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90821029"/>
              </p:ext>
            </p:extLst>
          </p:nvPr>
        </p:nvGraphicFramePr>
        <p:xfrm>
          <a:off x="2087592" y="1846053"/>
          <a:ext cx="5935663" cy="3932238"/>
        </p:xfrm>
        <a:graphic>
          <a:graphicData uri="http://schemas.openxmlformats.org/presentationml/2006/ole">
            <mc:AlternateContent xmlns:mc="http://schemas.openxmlformats.org/markup-compatibility/2006">
              <mc:Choice xmlns:v="urn:schemas-microsoft-com:vml" Requires="v">
                <p:oleObj spid="_x0000_s24581" name="Visio" r:id="rId3" imgW="8984086" imgH="5943553" progId="Visio.Drawing.15">
                  <p:embed/>
                </p:oleObj>
              </mc:Choice>
              <mc:Fallback>
                <p:oleObj name="Visio" r:id="rId3" imgW="8984086" imgH="594355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592" y="1846053"/>
                        <a:ext cx="5935663" cy="393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0923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r>
              <a:rPr lang="en-US" dirty="0" smtClean="0"/>
              <a:t>?</a:t>
            </a:r>
          </a:p>
          <a:p>
            <a:r>
              <a:rPr lang="en-US" dirty="0" smtClean="0"/>
              <a:t>Demo</a:t>
            </a:r>
          </a:p>
          <a:p>
            <a:pPr marL="0" indent="0">
              <a:buNone/>
            </a:pPr>
            <a:endParaRPr lang="en-US" dirty="0"/>
          </a:p>
        </p:txBody>
      </p:sp>
    </p:spTree>
    <p:extLst>
      <p:ext uri="{BB962C8B-B14F-4D97-AF65-F5344CB8AC3E}">
        <p14:creationId xmlns:p14="http://schemas.microsoft.com/office/powerpoint/2010/main" val="3990466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HA/DR Tests</a:t>
            </a:r>
            <a:endParaRPr lang="en-US" dirty="0"/>
          </a:p>
        </p:txBody>
      </p:sp>
      <p:sp>
        <p:nvSpPr>
          <p:cNvPr id="4" name="Rectangle 2"/>
          <p:cNvSpPr>
            <a:spLocks noChangeArrowheads="1"/>
          </p:cNvSpPr>
          <p:nvPr/>
        </p:nvSpPr>
        <p:spPr bwMode="auto">
          <a:xfrm>
            <a:off x="1978270"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6840620"/>
              </p:ext>
            </p:extLst>
          </p:nvPr>
        </p:nvGraphicFramePr>
        <p:xfrm>
          <a:off x="1978270" y="1301261"/>
          <a:ext cx="5943600" cy="5159375"/>
        </p:xfrm>
        <a:graphic>
          <a:graphicData uri="http://schemas.openxmlformats.org/presentationml/2006/ole">
            <mc:AlternateContent xmlns:mc="http://schemas.openxmlformats.org/markup-compatibility/2006">
              <mc:Choice xmlns:v="urn:schemas-microsoft-com:vml" Requires="v">
                <p:oleObj spid="_x0000_s17413" name="Visio" r:id="rId3" imgW="6393145" imgH="5554980" progId="Visio.Drawing.15">
                  <p:embed/>
                </p:oleObj>
              </mc:Choice>
              <mc:Fallback>
                <p:oleObj name="Visio" r:id="rId3" imgW="6393145"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270" y="1301261"/>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7067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85412" cy="1320800"/>
          </a:xfrm>
        </p:spPr>
        <p:txBody>
          <a:bodyPr/>
          <a:lstStyle/>
          <a:p>
            <a:r>
              <a:rPr lang="en-US" dirty="0" smtClean="0"/>
              <a:t>Administrator – Configure/Update Settings</a:t>
            </a:r>
            <a:endParaRPr lang="en-US" dirty="0"/>
          </a:p>
        </p:txBody>
      </p:sp>
      <p:sp>
        <p:nvSpPr>
          <p:cNvPr id="4" name="Rectangle 2"/>
          <p:cNvSpPr>
            <a:spLocks noChangeArrowheads="1"/>
          </p:cNvSpPr>
          <p:nvPr/>
        </p:nvSpPr>
        <p:spPr bwMode="auto">
          <a:xfrm>
            <a:off x="2154116" y="1310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31950144"/>
              </p:ext>
            </p:extLst>
          </p:nvPr>
        </p:nvGraphicFramePr>
        <p:xfrm>
          <a:off x="2154116" y="1310054"/>
          <a:ext cx="5943600" cy="5356225"/>
        </p:xfrm>
        <a:graphic>
          <a:graphicData uri="http://schemas.openxmlformats.org/presentationml/2006/ole">
            <mc:AlternateContent xmlns:mc="http://schemas.openxmlformats.org/markup-compatibility/2006">
              <mc:Choice xmlns:v="urn:schemas-microsoft-com:vml" Requires="v">
                <p:oleObj spid="_x0000_s19461"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116" y="1310054"/>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3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573</TotalTime>
  <Words>2826</Words>
  <Application>Microsoft Office PowerPoint</Application>
  <PresentationFormat>Widescreen</PresentationFormat>
  <Paragraphs>302</Paragraphs>
  <Slides>61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Arial</vt:lpstr>
      <vt:lpstr>Calibri</vt:lpstr>
      <vt:lpstr>Times New Roman</vt:lpstr>
      <vt:lpstr>Trebuchet MS</vt:lpstr>
      <vt:lpstr>Wingdings</vt:lpstr>
      <vt:lpstr>Wingdings 3</vt:lpstr>
      <vt:lpstr>Facet</vt:lpstr>
      <vt:lpstr>Microsoft Visio Drawing</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Architectural Design</vt:lpstr>
      <vt:lpstr>Architectural Design – Locally Installed</vt:lpstr>
      <vt:lpstr>Architectural Design – Local Install</vt:lpstr>
      <vt:lpstr>Architectural Design – Remote System</vt:lpstr>
      <vt:lpstr>Architectural Design – Remote System</vt:lpstr>
      <vt:lpstr>Key Architectural Components of the System</vt:lpstr>
      <vt:lpstr>Architectural View Perspectives: Use Cases</vt:lpstr>
      <vt:lpstr>Architectural View Perspectives: Sequence</vt:lpstr>
      <vt:lpstr>Architectural View Perspectives: Class Diagram</vt:lpstr>
      <vt:lpstr>Application Architecture Model</vt:lpstr>
      <vt:lpstr>Architectural Patterns</vt:lpstr>
      <vt:lpstr>Architectural Patterns</vt:lpstr>
      <vt:lpstr>System Models:  Use Case – Local User </vt:lpstr>
      <vt:lpstr>Local User – Run Test</vt:lpstr>
      <vt:lpstr>Register Local Machine as Test Engine</vt:lpstr>
      <vt:lpstr>Deregister Local Machine with Test Server</vt:lpstr>
      <vt:lpstr>Export Test Results</vt:lpstr>
      <vt:lpstr>Activity Diagram – Local User</vt:lpstr>
      <vt:lpstr>System Models: Use Case Remote Use</vt:lpstr>
      <vt:lpstr>PowerPoint Presentation</vt:lpstr>
      <vt:lpstr>Remote User – Run Test</vt:lpstr>
      <vt:lpstr>View and Configure Tests</vt:lpstr>
      <vt:lpstr>View Archived Results</vt:lpstr>
      <vt:lpstr>Remote User Export Test Results</vt:lpstr>
      <vt:lpstr>Remote User Login</vt:lpstr>
      <vt:lpstr>Remote Use: Activity Diagram</vt:lpstr>
      <vt:lpstr>System Models: Use Case - Administrator</vt:lpstr>
      <vt:lpstr>Administrator – Remove Users</vt:lpstr>
      <vt:lpstr>Deregister a Test Engine</vt:lpstr>
      <vt:lpstr>Administrator – Run Test</vt:lpstr>
      <vt:lpstr>Administrator – View Archived Results</vt:lpstr>
      <vt:lpstr>Administrator - Login</vt:lpstr>
      <vt:lpstr>Administrator – View and Configure Tests</vt:lpstr>
      <vt:lpstr>Administrator – Activity Diagram</vt:lpstr>
      <vt:lpstr>Thank You</vt:lpstr>
      <vt:lpstr>Backup</vt:lpstr>
      <vt:lpstr>Availability and Business Continuity</vt:lpstr>
      <vt:lpstr>Availability and Business Continuity</vt:lpstr>
      <vt:lpstr>Administrator – HA/DR Tests</vt:lpstr>
      <vt:lpstr>Administrator – Configure/Update Settings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59</cp:revision>
  <dcterms:created xsi:type="dcterms:W3CDTF">2020-07-28T23:10:35Z</dcterms:created>
  <dcterms:modified xsi:type="dcterms:W3CDTF">2020-09-09T00:53:34Z</dcterms:modified>
</cp:coreProperties>
</file>