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5" r:id="rId8"/>
    <p:sldId id="268" r:id="rId9"/>
    <p:sldId id="262" r:id="rId10"/>
    <p:sldId id="269" r:id="rId11"/>
    <p:sldId id="283" r:id="rId12"/>
    <p:sldId id="264" r:id="rId13"/>
    <p:sldId id="284" r:id="rId14"/>
    <p:sldId id="285" r:id="rId15"/>
    <p:sldId id="286" r:id="rId16"/>
    <p:sldId id="288" r:id="rId17"/>
    <p:sldId id="287" r:id="rId18"/>
    <p:sldId id="263" r:id="rId19"/>
    <p:sldId id="265" r:id="rId20"/>
    <p:sldId id="270" r:id="rId21"/>
    <p:sldId id="271" r:id="rId22"/>
    <p:sldId id="289" r:id="rId23"/>
    <p:sldId id="290" r:id="rId24"/>
    <p:sldId id="291" r:id="rId25"/>
    <p:sldId id="292" r:id="rId26"/>
    <p:sldId id="293" r:id="rId27"/>
    <p:sldId id="294" r:id="rId28"/>
    <p:sldId id="266" r:id="rId29"/>
    <p:sldId id="325" r:id="rId30"/>
    <p:sldId id="272" r:id="rId31"/>
    <p:sldId id="267" r:id="rId32"/>
    <p:sldId id="295" r:id="rId33"/>
    <p:sldId id="297" r:id="rId34"/>
    <p:sldId id="296"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5" r:id="rId52"/>
    <p:sldId id="317" r:id="rId53"/>
    <p:sldId id="318" r:id="rId54"/>
    <p:sldId id="319" r:id="rId55"/>
    <p:sldId id="320" r:id="rId56"/>
    <p:sldId id="321" r:id="rId57"/>
    <p:sldId id="322" r:id="rId58"/>
    <p:sldId id="323" r:id="rId59"/>
    <p:sldId id="324" r:id="rId60"/>
    <p:sldId id="273" r:id="rId61"/>
    <p:sldId id="274" r:id="rId62"/>
    <p:sldId id="276" r:id="rId63"/>
    <p:sldId id="277" r:id="rId64"/>
    <p:sldId id="314" r:id="rId65"/>
    <p:sldId id="316"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48"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9/9/2020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package" Target="../embeddings/Microsoft_Visio_Drawing3.vsdx"/><Relationship Id="rId4" Type="http://schemas.openxmlformats.org/officeDocument/2006/relationships/image" Target="../media/image6.emf"/></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Visio_Drawing5.vsd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Visio_Drawing6.vsd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3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Visio_Drawing7.vsd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Visio_Drawing8.vsd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8.emf"/></Relationships>
</file>

<file path=ppt/slides/_rels/slide44.xml.rels><?xml version="1.0" encoding="UTF-8" standalone="yes"?>
<Relationships xmlns="http://schemas.openxmlformats.org/package/2006/relationships"><Relationship Id="rId3" Type="http://schemas.openxmlformats.org/officeDocument/2006/relationships/package" Target="../embeddings/Microsoft_Visio_Drawing9.vsd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45.xml.rels><?xml version="1.0" encoding="UTF-8" standalone="yes"?>
<Relationships xmlns="http://schemas.openxmlformats.org/package/2006/relationships"><Relationship Id="rId3" Type="http://schemas.openxmlformats.org/officeDocument/2006/relationships/package" Target="../embeddings/Microsoft_Visio_Drawing10.vsdx"/><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emf"/></Relationships>
</file>

<file path=ppt/slides/_rels/slide46.xml.rels><?xml version="1.0" encoding="UTF-8" standalone="yes"?>
<Relationships xmlns="http://schemas.openxmlformats.org/package/2006/relationships"><Relationship Id="rId3" Type="http://schemas.openxmlformats.org/officeDocument/2006/relationships/package" Target="../embeddings/Microsoft_Visio_Drawing11.vsd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8.emf"/></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Visio_Drawing12.vsdx"/><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9.emf"/></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Visio_Drawing13.vsdx"/><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0.emf"/></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Visio_Drawing14.vsdx"/><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package" Target="../embeddings/Microsoft_Visio_Drawing15.vsdx"/><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1.emf"/></Relationships>
</file>

<file path=ppt/slides/_rels/slide51.xml.rels><?xml version="1.0" encoding="UTF-8" standalone="yes"?>
<Relationships xmlns="http://schemas.openxmlformats.org/package/2006/relationships"><Relationship Id="rId3" Type="http://schemas.openxmlformats.org/officeDocument/2006/relationships/package" Target="../embeddings/Microsoft_Visio_Drawing16.vsdx"/><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2.emf"/></Relationships>
</file>

<file path=ppt/slides/_rels/slide52.xml.rels><?xml version="1.0" encoding="UTF-8" standalone="yes"?>
<Relationships xmlns="http://schemas.openxmlformats.org/package/2006/relationships"><Relationship Id="rId3" Type="http://schemas.openxmlformats.org/officeDocument/2006/relationships/package" Target="../embeddings/Microsoft_Visio_Drawing17.vsdx"/><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3.emf"/></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Visio_Drawing18.vsdx"/><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4.emf"/></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Visio_Drawing19.vsdx"/><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5.emf"/></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Visio_Drawing20.vsdx"/><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6.emf"/></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Visio_Drawing21.vsdx"/><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7.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package" Target="../embeddings/Microsoft_Visio_Drawing22.vsdx"/><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9.emf"/></Relationships>
</file>

<file path=ppt/slides/_rels/slide65.xml.rels><?xml version="1.0" encoding="UTF-8" standalone="yes"?>
<Relationships xmlns="http://schemas.openxmlformats.org/package/2006/relationships"><Relationship Id="rId3" Type="http://schemas.openxmlformats.org/officeDocument/2006/relationships/package" Target="../embeddings/Microsoft_Visio_Drawing23.vsdx"/><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Framework</a:t>
            </a:r>
          </a:p>
        </p:txBody>
      </p:sp>
      <p:sp>
        <p:nvSpPr>
          <p:cNvPr id="3" name="Subtitle 2"/>
          <p:cNvSpPr>
            <a:spLocks noGrp="1"/>
          </p:cNvSpPr>
          <p:nvPr>
            <p:ph type="subTitle" idx="1"/>
          </p:nvPr>
        </p:nvSpPr>
        <p:spPr>
          <a:xfrm>
            <a:off x="1507067" y="4050834"/>
            <a:ext cx="7766936" cy="1625348"/>
          </a:xfrm>
        </p:spPr>
        <p:txBody>
          <a:bodyPr>
            <a:normAutofit lnSpcReduction="10000"/>
          </a:bodyPr>
          <a:lstStyle/>
          <a:p>
            <a:r>
              <a:rPr lang="en-US" dirty="0"/>
              <a:t>Requirements</a:t>
            </a:r>
          </a:p>
          <a:p>
            <a:endParaRPr lang="en-US" dirty="0"/>
          </a:p>
          <a:p>
            <a:r>
              <a:rPr lang="en-US" sz="1200" dirty="0"/>
              <a:t>A Web Based System to Support Testing Multiple Program Modules</a:t>
            </a:r>
          </a:p>
          <a:p>
            <a:endParaRPr lang="en-US" sz="1200" dirty="0"/>
          </a:p>
          <a:p>
            <a:r>
              <a:rPr lang="en-US" sz="1200" dirty="0">
                <a:solidFill>
                  <a:srgbClr val="92D050"/>
                </a:solidFill>
              </a:rPr>
              <a:t>David Howick, Miriam Farrington, </a:t>
            </a:r>
            <a:r>
              <a:rPr lang="en-US" sz="1200" dirty="0" err="1">
                <a:solidFill>
                  <a:srgbClr val="92D050"/>
                </a:solidFill>
              </a:rPr>
              <a:t>Mudit</a:t>
            </a:r>
            <a:r>
              <a:rPr lang="en-US" sz="1200" dirty="0">
                <a:solidFill>
                  <a:srgbClr val="92D050"/>
                </a:solidFill>
              </a:rPr>
              <a:t> Vats, </a:t>
            </a:r>
            <a:r>
              <a:rPr lang="en-US" sz="1200" dirty="0" err="1">
                <a:solidFill>
                  <a:srgbClr val="92D050"/>
                </a:solidFill>
              </a:rPr>
              <a:t>Elona</a:t>
            </a:r>
            <a:r>
              <a:rPr lang="en-US" sz="1200" dirty="0">
                <a:solidFill>
                  <a:srgbClr val="92D050"/>
                </a:solidFill>
              </a:rPr>
              <a:t> </a:t>
            </a:r>
            <a:r>
              <a:rPr lang="en-US" sz="1200" dirty="0" err="1">
                <a:solidFill>
                  <a:srgbClr val="92D050"/>
                </a:solidFill>
              </a:rPr>
              <a:t>Vabishchevich</a:t>
            </a:r>
            <a:r>
              <a:rPr lang="en-US" sz="1200" dirty="0">
                <a:solidFill>
                  <a:srgbClr val="92D050"/>
                </a:solidFill>
              </a:rPr>
              <a:t>, Jeffrey </a:t>
            </a:r>
            <a:r>
              <a:rPr lang="en-US" sz="1200" dirty="0" err="1">
                <a:solidFill>
                  <a:srgbClr val="92D050"/>
                </a:solidFill>
              </a:rPr>
              <a:t>Alexovich</a:t>
            </a:r>
            <a:endParaRPr lang="en-US" sz="1200" dirty="0">
              <a:solidFill>
                <a:srgbClr val="92D050"/>
              </a:solidFill>
            </a:endParaRPr>
          </a:p>
        </p:txBody>
      </p:sp>
    </p:spTree>
    <p:extLst>
      <p:ext uri="{BB962C8B-B14F-4D97-AF65-F5344CB8AC3E}">
        <p14:creationId xmlns:p14="http://schemas.microsoft.com/office/powerpoint/2010/main" val="110160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463767"/>
            <a:ext cx="8596668" cy="4908429"/>
          </a:xfrm>
        </p:spPr>
        <p:txBody>
          <a:bodyPr>
            <a:normAutofit fontScale="92500" lnSpcReduction="20000"/>
          </a:bodyPr>
          <a:lstStyle/>
          <a:p>
            <a:r>
              <a:rPr lang="en-US" dirty="0"/>
              <a:t>2.2  The user shall have the ability to view the results of the test as each test completes. He/she shall also have the ability to view the log files where all results and relevant output are stored. The logs should contain various levels of information depending on the specified log level and shall display a time and date stamp.</a:t>
            </a:r>
          </a:p>
          <a:p>
            <a:endParaRPr lang="en-US" dirty="0"/>
          </a:p>
          <a:p>
            <a:r>
              <a:rPr lang="en-US" dirty="0"/>
              <a:t>2.2.1	The system shall display whether each test failed or succeeded. [0]</a:t>
            </a:r>
          </a:p>
          <a:p>
            <a:r>
              <a:rPr lang="en-US" dirty="0"/>
              <a:t>2.2.2	The application shall log all test results to the output file specified in the GUI. [0]</a:t>
            </a:r>
          </a:p>
          <a:p>
            <a:r>
              <a:rPr lang="en-US" dirty="0"/>
              <a:t>2.2.3	The log component shall show different levels of logging (INFO, DEBUG, ERROR). [1]</a:t>
            </a:r>
          </a:p>
          <a:p>
            <a:pPr lvl="1"/>
            <a:r>
              <a:rPr lang="en-US" dirty="0"/>
              <a:t>2.2.3.1	  INFO shall describe specific information for test pass/fail reporting.</a:t>
            </a:r>
          </a:p>
          <a:p>
            <a:pPr lvl="1"/>
            <a:r>
              <a:rPr lang="en-US" dirty="0"/>
              <a:t>2.2.3.2  DEBUG shall describe information provided by the programmer/developer to aid in debugging the test.</a:t>
            </a:r>
          </a:p>
          <a:p>
            <a:pPr lvl="1"/>
            <a:r>
              <a:rPr lang="en-US" dirty="0"/>
              <a:t>2.2.3.3	  ERROR shall describe the most detailed debugging output for examination of software test failures.</a:t>
            </a:r>
          </a:p>
          <a:p>
            <a:r>
              <a:rPr lang="en-US" dirty="0"/>
              <a:t>2.2.4	The log shall display the time and date stamp for each test. [1]</a:t>
            </a:r>
          </a:p>
          <a:p>
            <a:r>
              <a:rPr lang="en-US" dirty="0"/>
              <a:t>2.2.5	The log shall display the duration of each test. [1]</a:t>
            </a:r>
          </a:p>
          <a:p>
            <a:endParaRPr lang="en-US" dirty="0"/>
          </a:p>
        </p:txBody>
      </p:sp>
    </p:spTree>
    <p:extLst>
      <p:ext uri="{BB962C8B-B14F-4D97-AF65-F5344CB8AC3E}">
        <p14:creationId xmlns:p14="http://schemas.microsoft.com/office/powerpoint/2010/main" val="23957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16A5BA-F72A-4CD9-AF4C-68ADAC202004}"/>
              </a:ext>
            </a:extLst>
          </p:cNvPr>
          <p:cNvSpPr>
            <a:spLocks noGrp="1"/>
          </p:cNvSpPr>
          <p:nvPr>
            <p:ph type="title"/>
          </p:nvPr>
        </p:nvSpPr>
        <p:spPr/>
        <p:txBody>
          <a:bodyPr/>
          <a:lstStyle/>
          <a:p>
            <a:r>
              <a:rPr lang="en-US" dirty="0"/>
              <a:t>Requirements (User and System Level)</a:t>
            </a:r>
          </a:p>
        </p:txBody>
      </p:sp>
      <p:sp>
        <p:nvSpPr>
          <p:cNvPr id="3" name="Content Placeholder 2">
            <a:extLst>
              <a:ext uri="{FF2B5EF4-FFF2-40B4-BE49-F238E27FC236}">
                <a16:creationId xmlns="" xmlns:a16="http://schemas.microsoft.com/office/drawing/2014/main" id="{BAC61804-0702-4E9C-9632-1F546949E17F}"/>
              </a:ext>
            </a:extLst>
          </p:cNvPr>
          <p:cNvSpPr>
            <a:spLocks noGrp="1"/>
          </p:cNvSpPr>
          <p:nvPr>
            <p:ph idx="1"/>
          </p:nvPr>
        </p:nvSpPr>
        <p:spPr>
          <a:xfrm>
            <a:off x="677334" y="1488613"/>
            <a:ext cx="8596668" cy="4800044"/>
          </a:xfrm>
        </p:spPr>
        <p:txBody>
          <a:bodyPr>
            <a:normAutofit lnSpcReduction="10000"/>
          </a:bodyPr>
          <a:lstStyle/>
          <a:p>
            <a:r>
              <a:rPr lang="en-US" dirty="0"/>
              <a:t>2.3  Users shall have the ability to provide a test case where several tests are sent in quick succession to demonstrate the application executes tests concurrently.</a:t>
            </a:r>
          </a:p>
          <a:p>
            <a:endParaRPr lang="en-US" dirty="0"/>
          </a:p>
          <a:p>
            <a:r>
              <a:rPr lang="en-US" dirty="0"/>
              <a:t>2.3.1	The test case shall consist of several tests of varying duration that can run simultaneously. [0]</a:t>
            </a:r>
          </a:p>
          <a:p>
            <a:r>
              <a:rPr lang="en-US" dirty="0"/>
              <a:t>2.3.2	Upon completion, the system shall post a ready status message and await the next test. [0]</a:t>
            </a:r>
          </a:p>
          <a:p>
            <a:r>
              <a:rPr lang="en-US" dirty="0"/>
              <a:t>2.3.3	The application will allow the tests to run asynchronously so that no one test will hold up the 	other tests by tying up resources and starving the other processes (threads). [0]</a:t>
            </a:r>
          </a:p>
          <a:p>
            <a:pPr lvl="1"/>
            <a:r>
              <a:rPr lang="en-US" dirty="0"/>
              <a:t>2.3.3.1 The system shall allow specification of the thread pool size. [1]</a:t>
            </a:r>
          </a:p>
          <a:p>
            <a:pPr lvl="1"/>
            <a:r>
              <a:rPr lang="en-US" dirty="0"/>
              <a:t>2.3.3.2 The starting default minimum thread count shall be 5. [1]</a:t>
            </a:r>
          </a:p>
          <a:p>
            <a:pPr lvl="1"/>
            <a:r>
              <a:rPr lang="en-US" dirty="0"/>
              <a:t>2.3.3.3 The starting default maximum thread count shall be 15 (this keeps the application from spawning too many threads). [1]</a:t>
            </a:r>
          </a:p>
        </p:txBody>
      </p:sp>
    </p:spTree>
    <p:extLst>
      <p:ext uri="{BB962C8B-B14F-4D97-AF65-F5344CB8AC3E}">
        <p14:creationId xmlns:p14="http://schemas.microsoft.com/office/powerpoint/2010/main" val="389916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4570739"/>
          </a:xfrm>
        </p:spPr>
        <p:txBody>
          <a:bodyPr>
            <a:normAutofit/>
          </a:bodyPr>
          <a:lstStyle/>
          <a:p>
            <a:r>
              <a:rPr lang="en-US" dirty="0"/>
              <a:t>2.4  The test engine shall run on Windows platform and should run on Linux and Mac platforms. User access to the system shall be provided through a Web User Interface (</a:t>
            </a:r>
            <a:r>
              <a:rPr lang="en-US" dirty="0" err="1"/>
              <a:t>WebUI</a:t>
            </a:r>
            <a:r>
              <a:rPr lang="en-US" dirty="0"/>
              <a:t>). The </a:t>
            </a:r>
            <a:r>
              <a:rPr lang="en-US" dirty="0" err="1"/>
              <a:t>WebUI</a:t>
            </a:r>
            <a:r>
              <a:rPr lang="en-US" dirty="0"/>
              <a:t> shall support the Firefox web browser and should support Google Chrome and Microsoft Edge.</a:t>
            </a:r>
            <a:endParaRPr lang="en-US" b="1" dirty="0"/>
          </a:p>
          <a:p>
            <a:endParaRPr lang="en-US" dirty="0"/>
          </a:p>
          <a:p>
            <a:r>
              <a:rPr lang="en-US" dirty="0"/>
              <a:t>2.4.1	The test engine shall be an application that can run on the Windows platform. [0]</a:t>
            </a:r>
          </a:p>
          <a:p>
            <a:r>
              <a:rPr lang="en-US" dirty="0"/>
              <a:t>2.4.2	The test engine should run on Linux and Mac platforms. [1]</a:t>
            </a:r>
          </a:p>
          <a:p>
            <a:r>
              <a:rPr lang="en-US" dirty="0"/>
              <a:t>2.4.3	Client access to the system shall be provided through a </a:t>
            </a:r>
            <a:r>
              <a:rPr lang="en-US" dirty="0" err="1"/>
              <a:t>WebUI</a:t>
            </a:r>
            <a:r>
              <a:rPr lang="en-US" dirty="0"/>
              <a:t> to be accessed via a standard web browser. [1]</a:t>
            </a:r>
          </a:p>
          <a:p>
            <a:pPr lvl="1"/>
            <a:r>
              <a:rPr lang="en-US" dirty="0"/>
              <a:t>2.4.3.1  The system shall support the Firefox web browser. [1]</a:t>
            </a:r>
          </a:p>
          <a:p>
            <a:pPr lvl="1"/>
            <a:r>
              <a:rPr lang="en-US" dirty="0"/>
              <a:t>2.4.3.2  The system should support the Microsoft Edge and Google Chrome web browsers. [2]</a:t>
            </a:r>
          </a:p>
          <a:p>
            <a:endParaRPr lang="en-US" dirty="0"/>
          </a:p>
        </p:txBody>
      </p:sp>
    </p:spTree>
    <p:extLst>
      <p:ext uri="{BB962C8B-B14F-4D97-AF65-F5344CB8AC3E}">
        <p14:creationId xmlns:p14="http://schemas.microsoft.com/office/powerpoint/2010/main" val="162012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4238441"/>
          </a:xfrm>
        </p:spPr>
        <p:txBody>
          <a:bodyPr>
            <a:normAutofit/>
          </a:bodyPr>
          <a:lstStyle/>
          <a:p>
            <a:r>
              <a:rPr lang="en-US"/>
              <a:t>2.5  The system shall handle application failures and errors as well as test failures and errors.</a:t>
            </a:r>
          </a:p>
          <a:p>
            <a:endParaRPr lang="en-US"/>
          </a:p>
          <a:p>
            <a:r>
              <a:rPr lang="en-US"/>
              <a:t>2.5.1	The system shall handle exceptions thrown by the application during testing with clear user 	output. [0]</a:t>
            </a:r>
          </a:p>
          <a:p>
            <a:endParaRPr lang="en-US" dirty="0"/>
          </a:p>
        </p:txBody>
      </p:sp>
    </p:spTree>
    <p:extLst>
      <p:ext uri="{BB962C8B-B14F-4D97-AF65-F5344CB8AC3E}">
        <p14:creationId xmlns:p14="http://schemas.microsoft.com/office/powerpoint/2010/main" val="57189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lnSpcReduction="10000"/>
          </a:bodyPr>
          <a:lstStyle/>
          <a:p>
            <a:r>
              <a:rPr lang="en-US" dirty="0"/>
              <a:t>2.6  The system shall be user friendly, have a graphic user interface, and use a web-enabled client (browser). The system shall be installable locally on the user’s machine and use its own desktop interface.</a:t>
            </a:r>
          </a:p>
          <a:p>
            <a:endParaRPr lang="en-US" dirty="0"/>
          </a:p>
          <a:p>
            <a:r>
              <a:rPr lang="en-US" dirty="0"/>
              <a:t>2.6.1	The system shall have a desktop interface for locally installed users. [0]</a:t>
            </a:r>
          </a:p>
          <a:p>
            <a:r>
              <a:rPr lang="en-US" dirty="0"/>
              <a:t>2.6.2	The system shall have a </a:t>
            </a:r>
            <a:r>
              <a:rPr lang="en-US" dirty="0" err="1"/>
              <a:t>WebUI</a:t>
            </a:r>
            <a:r>
              <a:rPr lang="en-US" dirty="0"/>
              <a:t> for remote users. [1]</a:t>
            </a:r>
          </a:p>
          <a:p>
            <a:r>
              <a:rPr lang="en-US" dirty="0"/>
              <a:t>2.6.3	The system shall be available on demand remotely via the </a:t>
            </a:r>
            <a:r>
              <a:rPr lang="en-US" dirty="0" err="1"/>
              <a:t>WebUI</a:t>
            </a:r>
            <a:r>
              <a:rPr lang="en-US" dirty="0"/>
              <a:t>. [1]</a:t>
            </a:r>
          </a:p>
          <a:p>
            <a:r>
              <a:rPr lang="en-US" dirty="0"/>
              <a:t>2.6.4	The desktop interface shall:</a:t>
            </a:r>
          </a:p>
          <a:p>
            <a:pPr lvl="1"/>
            <a:r>
              <a:rPr lang="en-US" dirty="0"/>
              <a:t>2.6.4.1  Display all possible tests and allow the user to select all tests they wish to run. [0]</a:t>
            </a:r>
          </a:p>
          <a:p>
            <a:pPr lvl="1"/>
            <a:r>
              <a:rPr lang="en-US" dirty="0"/>
              <a:t>2.6.4.2  Display the selected list of all tests to be run (container object on GUI). [0]</a:t>
            </a:r>
          </a:p>
          <a:p>
            <a:pPr lvl="1"/>
            <a:r>
              <a:rPr lang="en-US" dirty="0"/>
              <a:t>2.6.4.3  Show test progress and status on the GUI. [0]</a:t>
            </a:r>
          </a:p>
          <a:p>
            <a:pPr lvl="1"/>
            <a:r>
              <a:rPr lang="en-US" dirty="0"/>
              <a:t>2.6.4.4  Display the results of each test in real-time. [1]</a:t>
            </a:r>
          </a:p>
          <a:p>
            <a:pPr lvl="1"/>
            <a:r>
              <a:rPr lang="en-US" dirty="0"/>
              <a:t>2.6.4.5  Allow the user to specify an output file in which to log the test results. [1]</a:t>
            </a:r>
          </a:p>
        </p:txBody>
      </p:sp>
    </p:spTree>
    <p:extLst>
      <p:ext uri="{BB962C8B-B14F-4D97-AF65-F5344CB8AC3E}">
        <p14:creationId xmlns:p14="http://schemas.microsoft.com/office/powerpoint/2010/main" val="184434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940" y="609600"/>
            <a:ext cx="8596668" cy="1320800"/>
          </a:xfrm>
        </p:spPr>
        <p:txBody>
          <a:bodyPr/>
          <a:lstStyle/>
          <a:p>
            <a:r>
              <a:rPr lang="en-US" dirty="0"/>
              <a:t>Requirements (User and System Level)</a:t>
            </a:r>
            <a:br>
              <a:rPr lang="en-US" dirty="0"/>
            </a:br>
            <a:r>
              <a:rPr lang="en-US" dirty="0"/>
              <a:t>2.6 Continued</a:t>
            </a:r>
          </a:p>
        </p:txBody>
      </p:sp>
      <p:sp>
        <p:nvSpPr>
          <p:cNvPr id="3" name="Content Placeholder 2"/>
          <p:cNvSpPr>
            <a:spLocks noGrp="1"/>
          </p:cNvSpPr>
          <p:nvPr>
            <p:ph idx="1"/>
          </p:nvPr>
        </p:nvSpPr>
        <p:spPr/>
        <p:txBody>
          <a:bodyPr>
            <a:normAutofit/>
          </a:bodyPr>
          <a:lstStyle/>
          <a:p>
            <a:r>
              <a:rPr lang="en-US" dirty="0"/>
              <a:t>2.6.5	The </a:t>
            </a:r>
            <a:r>
              <a:rPr lang="en-US" dirty="0" err="1"/>
              <a:t>WebUI</a:t>
            </a:r>
            <a:r>
              <a:rPr lang="en-US" dirty="0"/>
              <a:t> shall:</a:t>
            </a:r>
          </a:p>
          <a:p>
            <a:pPr lvl="1"/>
            <a:r>
              <a:rPr lang="en-US" dirty="0"/>
              <a:t>2.6.5.1  Display all possible tests and allow the user to select all tests they wish to run. [1]</a:t>
            </a:r>
          </a:p>
          <a:p>
            <a:pPr lvl="1"/>
            <a:r>
              <a:rPr lang="en-US" dirty="0"/>
              <a:t>2.6.5.2  Display the selected list of all tests to be run (container object on GUI). [1]</a:t>
            </a:r>
          </a:p>
          <a:p>
            <a:pPr lvl="1"/>
            <a:r>
              <a:rPr lang="en-US" dirty="0"/>
              <a:t>2.6.5.3  Show test progress and status on the GUI. [1]</a:t>
            </a:r>
          </a:p>
          <a:p>
            <a:pPr lvl="1"/>
            <a:r>
              <a:rPr lang="en-US" dirty="0"/>
              <a:t>2.6.5.4  Display the results of each test in real-time. [2]</a:t>
            </a:r>
          </a:p>
          <a:p>
            <a:pPr lvl="1"/>
            <a:r>
              <a:rPr lang="en-US" dirty="0"/>
              <a:t>2.6.5.5  Allow the user to specify an output file in which to log the test results. [2]</a:t>
            </a:r>
          </a:p>
          <a:p>
            <a:pPr lvl="1"/>
            <a:r>
              <a:rPr lang="en-US" dirty="0"/>
              <a:t>2.6.5.6  Execute tests on available clients. [1]</a:t>
            </a:r>
          </a:p>
          <a:p>
            <a:pPr lvl="1"/>
            <a:r>
              <a:rPr lang="en-US" dirty="0"/>
              <a:t>2.6.5.7  Export current and prior test results for specific clients. [2]</a:t>
            </a:r>
          </a:p>
          <a:p>
            <a:endParaRPr lang="en-US" dirty="0"/>
          </a:p>
        </p:txBody>
      </p:sp>
    </p:spTree>
    <p:extLst>
      <p:ext uri="{BB962C8B-B14F-4D97-AF65-F5344CB8AC3E}">
        <p14:creationId xmlns:p14="http://schemas.microsoft.com/office/powerpoint/2010/main" val="2189861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a:bodyPr>
          <a:lstStyle/>
          <a:p>
            <a:r>
              <a:rPr lang="en-US" dirty="0"/>
              <a:t>2.7  The user shall log into the system via the </a:t>
            </a:r>
            <a:r>
              <a:rPr lang="en-US" dirty="0" err="1"/>
              <a:t>WebUI</a:t>
            </a:r>
            <a:r>
              <a:rPr lang="en-US" dirty="0"/>
              <a:t> and the system will authenticate the user.  Once logged into the system and user role determination has been made, the user can register/de-register his/her machine with the Test Server.</a:t>
            </a:r>
          </a:p>
          <a:p>
            <a:pPr marL="0" indent="0">
              <a:buNone/>
            </a:pPr>
            <a:endParaRPr lang="en-US" dirty="0"/>
          </a:p>
          <a:p>
            <a:r>
              <a:rPr lang="en-US" dirty="0"/>
              <a:t>2.7.1	The Remote user shall be required to log into the system via the web client.  The login is for accessing the Test Server. [1]</a:t>
            </a:r>
          </a:p>
          <a:p>
            <a:r>
              <a:rPr lang="en-US" dirty="0"/>
              <a:t>2.7.2	The system shall authenticate the user.  If the user is authenticated, they are allowed to proceed.  If authentication cannot be made, an error message describing the issue is displayed. [1]</a:t>
            </a:r>
          </a:p>
          <a:p>
            <a:r>
              <a:rPr lang="en-US" dirty="0"/>
              <a:t>2.7.3	The user shall have the ability to register their local test engine with the test server. [1]</a:t>
            </a:r>
          </a:p>
          <a:p>
            <a:r>
              <a:rPr lang="en-US" dirty="0"/>
              <a:t>2.7.4	The user shall have the ability to de-register their local test engine with the test server. [1]</a:t>
            </a:r>
          </a:p>
        </p:txBody>
      </p:sp>
    </p:spTree>
    <p:extLst>
      <p:ext uri="{BB962C8B-B14F-4D97-AF65-F5344CB8AC3E}">
        <p14:creationId xmlns:p14="http://schemas.microsoft.com/office/powerpoint/2010/main" val="1206655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fontScale="85000" lnSpcReduction="10000"/>
          </a:bodyPr>
          <a:lstStyle/>
          <a:p>
            <a:r>
              <a:rPr lang="en-US" dirty="0"/>
              <a:t>2.8  The system shall be highly available and disaster recoverable. The system will have a production environment that is usable by multiple users implemented in multiple regions and availability zones in the cloud. [2]</a:t>
            </a:r>
          </a:p>
          <a:p>
            <a:pPr marL="0" indent="0">
              <a:buNone/>
            </a:pPr>
            <a:endParaRPr lang="en-US" dirty="0"/>
          </a:p>
          <a:p>
            <a:r>
              <a:rPr lang="en-US" dirty="0"/>
              <a:t>2.8.1	The user shall have the ability to install the test engine on multiple machines (redundancy, performance, latency). [0]</a:t>
            </a:r>
          </a:p>
          <a:p>
            <a:r>
              <a:rPr lang="en-US" dirty="0"/>
              <a:t>2.8.2   The system shall maintain all program code in scripts that can be deployed to the cloud platform. 	System source code and data shall be stored in a fault-tolerant, distributed file system such as 	Amazon S3 or HDFS where it can be accessible and deployed to support disaster recovery and 	availability requirements. [2]</a:t>
            </a:r>
          </a:p>
          <a:p>
            <a:r>
              <a:rPr lang="en-US" dirty="0"/>
              <a:t>2.8.3   Backup copies of all scripts shall be located in a separate region. [2]</a:t>
            </a:r>
          </a:p>
          <a:p>
            <a:r>
              <a:rPr lang="en-US" dirty="0"/>
              <a:t>2.8.4   System source code shall be deployed to cloud instances hosted in several regions and availability zones. [2]</a:t>
            </a:r>
          </a:p>
          <a:p>
            <a:r>
              <a:rPr lang="en-US" dirty="0"/>
              <a:t>2.8.5	 Access to the system shall be controlled using defined, cloud managed IAM roles, which will allow for configurable levels of access to and control over the system and its resources. [1]</a:t>
            </a:r>
          </a:p>
          <a:p>
            <a:r>
              <a:rPr lang="en-US" dirty="0"/>
              <a:t>2.8.6	 The test environment shall be implemented in multiple zones and multiple regions to enable testing of HA/DR requirements rather than taking production down. [3]</a:t>
            </a:r>
          </a:p>
        </p:txBody>
      </p:sp>
    </p:spTree>
    <p:extLst>
      <p:ext uri="{BB962C8B-B14F-4D97-AF65-F5344CB8AC3E}">
        <p14:creationId xmlns:p14="http://schemas.microsoft.com/office/powerpoint/2010/main" val="3107649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488613"/>
            <a:ext cx="8596668" cy="3880773"/>
          </a:xfrm>
        </p:spPr>
        <p:txBody>
          <a:bodyPr>
            <a:normAutofit lnSpcReduction="10000"/>
          </a:bodyPr>
          <a:lstStyle/>
          <a:p>
            <a:r>
              <a:rPr lang="en-US" b="1" dirty="0"/>
              <a:t>3.1 	Availability Requirement 1: Continuous System Uptime [1]</a:t>
            </a:r>
          </a:p>
          <a:p>
            <a:r>
              <a:rPr lang="en-US" dirty="0"/>
              <a:t>The system shall support 24/7 availability. Routine downtime in a particular region necessary for maintenance or enhancement to the system shall take place after 21:00 EST on Saturday and shall end before 23:00 EST on Sunday. </a:t>
            </a:r>
          </a:p>
          <a:p>
            <a:r>
              <a:rPr lang="en-US" b="1" dirty="0"/>
              <a:t>3.2 	Availability Requirement 2: Recovery Time [1]</a:t>
            </a:r>
          </a:p>
          <a:p>
            <a:r>
              <a:rPr lang="en-US" dirty="0"/>
              <a:t>The system shall be able to quickly recover from outages due to unforeseen circumstances while minimizing downtime. The system shall support the ability to create and issue automated alerts 	when downtime is encountered for any of the reasons stated below.</a:t>
            </a:r>
          </a:p>
          <a:p>
            <a:r>
              <a:rPr lang="en-US" b="1" dirty="0"/>
              <a:t>3.3 	Availability Requirement 3: High Availability [1]</a:t>
            </a:r>
          </a:p>
          <a:p>
            <a:r>
              <a:rPr lang="en-US" dirty="0"/>
              <a:t>The system shall support high availability by being quickly accessible to users attempting to access it from any geographic region. </a:t>
            </a:r>
          </a:p>
          <a:p>
            <a:endParaRPr lang="en-US" dirty="0"/>
          </a:p>
        </p:txBody>
      </p:sp>
    </p:spTree>
    <p:extLst>
      <p:ext uri="{BB962C8B-B14F-4D97-AF65-F5344CB8AC3E}">
        <p14:creationId xmlns:p14="http://schemas.microsoft.com/office/powerpoint/2010/main" val="3799260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Constraints</a:t>
            </a:r>
          </a:p>
        </p:txBody>
      </p:sp>
      <p:sp>
        <p:nvSpPr>
          <p:cNvPr id="3" name="Content Placeholder 2"/>
          <p:cNvSpPr>
            <a:spLocks noGrp="1"/>
          </p:cNvSpPr>
          <p:nvPr>
            <p:ph idx="1"/>
          </p:nvPr>
        </p:nvSpPr>
        <p:spPr>
          <a:xfrm>
            <a:off x="677334" y="1488613"/>
            <a:ext cx="8596668" cy="3880773"/>
          </a:xfrm>
        </p:spPr>
        <p:txBody>
          <a:bodyPr>
            <a:normAutofit/>
          </a:bodyPr>
          <a:lstStyle/>
          <a:p>
            <a:r>
              <a:rPr lang="en-US" sz="2000" dirty="0"/>
              <a:t>4.1.1	The system shall be developed using the C++ programming language and the C++ Standard Template Library (STL). [0]</a:t>
            </a:r>
          </a:p>
          <a:p>
            <a:r>
              <a:rPr lang="en-US" sz="2000" dirty="0"/>
              <a:t>4.1.2	The system shall be developed using a publicly available source code editor which supports the C++ language. [0]</a:t>
            </a:r>
          </a:p>
          <a:p>
            <a:r>
              <a:rPr lang="en-US" sz="2000" dirty="0"/>
              <a:t>4.1.3    The system shall have at least 75% unit test coverage of the source code. [1]</a:t>
            </a:r>
          </a:p>
        </p:txBody>
      </p:sp>
    </p:spTree>
    <p:extLst>
      <p:ext uri="{BB962C8B-B14F-4D97-AF65-F5344CB8AC3E}">
        <p14:creationId xmlns:p14="http://schemas.microsoft.com/office/powerpoint/2010/main" val="2085517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Preface</a:t>
            </a:r>
          </a:p>
        </p:txBody>
      </p:sp>
      <p:sp>
        <p:nvSpPr>
          <p:cNvPr id="3" name="Content Placeholder 2"/>
          <p:cNvSpPr>
            <a:spLocks noGrp="1"/>
          </p:cNvSpPr>
          <p:nvPr>
            <p:ph idx="1"/>
          </p:nvPr>
        </p:nvSpPr>
        <p:spPr>
          <a:xfrm>
            <a:off x="677334" y="1487073"/>
            <a:ext cx="8596668" cy="4281573"/>
          </a:xfrm>
        </p:spPr>
        <p:txBody>
          <a:bodyPr>
            <a:normAutofit lnSpcReduction="10000"/>
          </a:bodyPr>
          <a:lstStyle/>
          <a:p>
            <a:r>
              <a:rPr lang="en-US" dirty="0"/>
              <a:t>Developing large scale software with complex features, interactions, or complex system interfaces (APIs) is best built and tested incrementally.</a:t>
            </a:r>
          </a:p>
          <a:p>
            <a:r>
              <a:rPr lang="en-US" dirty="0"/>
              <a:t>Build a basic core, with a small number of packages, then add features one-at-a-time with new packages or new program code to existing packages.  </a:t>
            </a:r>
          </a:p>
          <a:p>
            <a:r>
              <a:rPr lang="en-US" dirty="0"/>
              <a:t>Each time new functionality is added, the application is built and tested.</a:t>
            </a:r>
          </a:p>
          <a:p>
            <a:r>
              <a:rPr lang="en-US" dirty="0"/>
              <a:t>The Test Framework Application will allow the development team(s), and other users of the system to define tests which run with exception handling and results logging.</a:t>
            </a:r>
          </a:p>
          <a:p>
            <a:r>
              <a:rPr lang="en-US" dirty="0"/>
              <a:t>Goal of the Test Framework is to allow program testing with out proliferating code with many try-catch blocks, debug statements, assertions, or verbose logging.</a:t>
            </a:r>
          </a:p>
          <a:p>
            <a:r>
              <a:rPr lang="en-US" dirty="0"/>
              <a:t>The Test Framework will be easy to use and accessed by the user’s web browser.  The system itself being cloud hosted in multiple regions so performance is always top notch.</a:t>
            </a:r>
          </a:p>
        </p:txBody>
      </p:sp>
    </p:spTree>
    <p:extLst>
      <p:ext uri="{BB962C8B-B14F-4D97-AF65-F5344CB8AC3E}">
        <p14:creationId xmlns:p14="http://schemas.microsoft.com/office/powerpoint/2010/main" val="284619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Constraints</a:t>
            </a:r>
          </a:p>
        </p:txBody>
      </p:sp>
      <p:sp>
        <p:nvSpPr>
          <p:cNvPr id="3" name="Content Placeholder 2"/>
          <p:cNvSpPr>
            <a:spLocks noGrp="1"/>
          </p:cNvSpPr>
          <p:nvPr>
            <p:ph idx="1"/>
          </p:nvPr>
        </p:nvSpPr>
        <p:spPr>
          <a:xfrm>
            <a:off x="677334" y="1536562"/>
            <a:ext cx="8596668" cy="4376464"/>
          </a:xfrm>
        </p:spPr>
        <p:txBody>
          <a:bodyPr>
            <a:normAutofit/>
          </a:bodyPr>
          <a:lstStyle/>
          <a:p>
            <a:r>
              <a:rPr lang="en-US" sz="2000" dirty="0"/>
              <a:t>4.2.1     Granting access to a new user of the system shall take no more than 1 business day to complete. [0]</a:t>
            </a:r>
          </a:p>
          <a:p>
            <a:r>
              <a:rPr lang="en-US" sz="2000" dirty="0"/>
              <a:t>4.2.2     Modifying or removing a user’s access to the system shall take no more than 1 business day to complete. [0]</a:t>
            </a:r>
          </a:p>
        </p:txBody>
      </p:sp>
    </p:spTree>
    <p:extLst>
      <p:ext uri="{BB962C8B-B14F-4D97-AF65-F5344CB8AC3E}">
        <p14:creationId xmlns:p14="http://schemas.microsoft.com/office/powerpoint/2010/main" val="4044683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Constraints</a:t>
            </a:r>
          </a:p>
        </p:txBody>
      </p:sp>
      <p:sp>
        <p:nvSpPr>
          <p:cNvPr id="3" name="Content Placeholder 2"/>
          <p:cNvSpPr>
            <a:spLocks noGrp="1"/>
          </p:cNvSpPr>
          <p:nvPr>
            <p:ph idx="1"/>
          </p:nvPr>
        </p:nvSpPr>
        <p:spPr>
          <a:xfrm>
            <a:off x="677334" y="1488613"/>
            <a:ext cx="8596668" cy="3880773"/>
          </a:xfrm>
        </p:spPr>
        <p:txBody>
          <a:bodyPr/>
          <a:lstStyle/>
          <a:p>
            <a:r>
              <a:rPr lang="en-US" sz="2000" dirty="0"/>
              <a:t>4.3.1	Disaster recovery shall be cost-effective and managed through the fault tolerance and high availability features of the cloud-based system architecture. [1]</a:t>
            </a:r>
          </a:p>
          <a:p>
            <a:r>
              <a:rPr lang="en-US" sz="2000" dirty="0"/>
              <a:t>4.3.2      User training shall take no more than 1 business day to complete, regardless of the user’s role. [2]</a:t>
            </a:r>
          </a:p>
          <a:p>
            <a:endParaRPr lang="en-US" dirty="0"/>
          </a:p>
        </p:txBody>
      </p:sp>
    </p:spTree>
    <p:extLst>
      <p:ext uri="{BB962C8B-B14F-4D97-AF65-F5344CB8AC3E}">
        <p14:creationId xmlns:p14="http://schemas.microsoft.com/office/powerpoint/2010/main" val="420026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a:t>
            </a:r>
          </a:p>
        </p:txBody>
      </p:sp>
      <p:sp>
        <p:nvSpPr>
          <p:cNvPr id="3" name="Content Placeholder 2"/>
          <p:cNvSpPr>
            <a:spLocks noGrp="1"/>
          </p:cNvSpPr>
          <p:nvPr>
            <p:ph idx="1"/>
          </p:nvPr>
        </p:nvSpPr>
        <p:spPr/>
        <p:txBody>
          <a:bodyPr/>
          <a:lstStyle/>
          <a:p>
            <a:r>
              <a:rPr lang="en-US" dirty="0"/>
              <a:t>The Test Framework System consists of the procedures, documentation, user interfaces, test engine(s), test server(s), database, test cases, test logs, and test results.  The Test System can be utilized in one of two ways:</a:t>
            </a:r>
          </a:p>
          <a:p>
            <a:pPr lvl="1"/>
            <a:r>
              <a:rPr lang="en-US" dirty="0"/>
              <a:t>Installed locally on the user’s workstation machine (desktop or laptop), the same machine that will be running the test.</a:t>
            </a:r>
          </a:p>
          <a:p>
            <a:pPr lvl="1"/>
            <a:r>
              <a:rPr lang="en-US" dirty="0"/>
              <a:t>Accessed remotely with the user communicating with one or more test servers to utilize various test engines that may or may not be located in the same place as the test server.  </a:t>
            </a:r>
          </a:p>
          <a:p>
            <a:endParaRPr lang="en-US" dirty="0"/>
          </a:p>
        </p:txBody>
      </p:sp>
    </p:spTree>
    <p:extLst>
      <p:ext uri="{BB962C8B-B14F-4D97-AF65-F5344CB8AC3E}">
        <p14:creationId xmlns:p14="http://schemas.microsoft.com/office/powerpoint/2010/main" val="1259672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 Locally Installed</a:t>
            </a:r>
          </a:p>
        </p:txBody>
      </p:sp>
      <p:sp>
        <p:nvSpPr>
          <p:cNvPr id="6" name="Rectangle 4"/>
          <p:cNvSpPr>
            <a:spLocks noChangeArrowheads="1"/>
          </p:cNvSpPr>
          <p:nvPr/>
        </p:nvSpPr>
        <p:spPr bwMode="auto">
          <a:xfrm>
            <a:off x="2145323" y="25321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932741783"/>
              </p:ext>
            </p:extLst>
          </p:nvPr>
        </p:nvGraphicFramePr>
        <p:xfrm>
          <a:off x="2145323" y="2532184"/>
          <a:ext cx="5943600" cy="3565525"/>
        </p:xfrm>
        <a:graphic>
          <a:graphicData uri="http://schemas.openxmlformats.org/presentationml/2006/ole">
            <mc:AlternateContent xmlns:mc="http://schemas.openxmlformats.org/markup-compatibility/2006">
              <mc:Choice xmlns:v="urn:schemas-microsoft-com:vml" Requires="v">
                <p:oleObj spid="_x0000_s1043" name="Visio" r:id="rId3" imgW="7657994" imgH="4595001" progId="Visio.Drawing.15">
                  <p:embed/>
                </p:oleObj>
              </mc:Choice>
              <mc:Fallback>
                <p:oleObj name="Visio" r:id="rId3" imgW="7657994" imgH="4595001"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5323" y="2532184"/>
                        <a:ext cx="5943600" cy="356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03302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 Local Install</a:t>
            </a:r>
          </a:p>
        </p:txBody>
      </p:sp>
      <p:sp>
        <p:nvSpPr>
          <p:cNvPr id="3" name="Content Placeholder 2"/>
          <p:cNvSpPr>
            <a:spLocks noGrp="1"/>
          </p:cNvSpPr>
          <p:nvPr>
            <p:ph idx="1"/>
          </p:nvPr>
        </p:nvSpPr>
        <p:spPr>
          <a:xfrm>
            <a:off x="677334" y="1670539"/>
            <a:ext cx="8596668" cy="4370824"/>
          </a:xfrm>
        </p:spPr>
        <p:txBody>
          <a:bodyPr>
            <a:normAutofit lnSpcReduction="10000"/>
          </a:bodyPr>
          <a:lstStyle/>
          <a:p>
            <a:r>
              <a:rPr lang="en-US" dirty="0"/>
              <a:t>In this context, the entire Test Framework System is installed locally on the user’s machine.</a:t>
            </a:r>
          </a:p>
          <a:p>
            <a:r>
              <a:rPr lang="en-US" dirty="0"/>
              <a:t>The system presents a built-in native GUI, which allows the user to interact with the system.  </a:t>
            </a:r>
          </a:p>
          <a:p>
            <a:r>
              <a:rPr lang="en-US" dirty="0"/>
              <a:t>The Test engine in this case is the user’s own workstation or laptop.  It can execute one or more tests in succession as well as run multiple tests concurrently via multiple threads.  The number of threads can be set in the GUI.</a:t>
            </a:r>
          </a:p>
          <a:p>
            <a:r>
              <a:rPr lang="en-US" dirty="0"/>
              <a:t>The test cases are the test data or tests to be run.  These exist as DLL files, XML files, or JSON, but not limited to these types.</a:t>
            </a:r>
          </a:p>
          <a:p>
            <a:r>
              <a:rPr lang="en-US" dirty="0"/>
              <a:t>The local user is permitted to register his or her machine with the enterprise test server as an additional resource for that test server.</a:t>
            </a:r>
          </a:p>
          <a:p>
            <a:r>
              <a:rPr lang="en-US" dirty="0"/>
              <a:t>Support for high availability and disaster recovery can be made by installing the application on multiple machines for redundancy.</a:t>
            </a:r>
          </a:p>
          <a:p>
            <a:endParaRPr lang="en-US" dirty="0"/>
          </a:p>
        </p:txBody>
      </p:sp>
    </p:spTree>
    <p:extLst>
      <p:ext uri="{BB962C8B-B14F-4D97-AF65-F5344CB8AC3E}">
        <p14:creationId xmlns:p14="http://schemas.microsoft.com/office/powerpoint/2010/main" val="1508759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 Remote System</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1184971" y="2000829"/>
            <a:ext cx="135549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556782306"/>
              </p:ext>
            </p:extLst>
          </p:nvPr>
        </p:nvGraphicFramePr>
        <p:xfrm>
          <a:off x="731437" y="1326451"/>
          <a:ext cx="7577294" cy="5224462"/>
        </p:xfrm>
        <a:graphic>
          <a:graphicData uri="http://schemas.openxmlformats.org/presentationml/2006/ole">
            <mc:AlternateContent xmlns:mc="http://schemas.openxmlformats.org/markup-compatibility/2006">
              <mc:Choice xmlns:v="urn:schemas-microsoft-com:vml" Requires="v">
                <p:oleObj spid="_x0000_s2069" name="Visio" r:id="rId3" imgW="9349846" imgH="6446661" progId="Visio.Drawing.15">
                  <p:embed/>
                </p:oleObj>
              </mc:Choice>
              <mc:Fallback>
                <p:oleObj name="Visio" r:id="rId3" imgW="9349846" imgH="6446661"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437" y="1326451"/>
                        <a:ext cx="7577294" cy="5224462"/>
                      </a:xfrm>
                      <a:prstGeom prst="rect">
                        <a:avLst/>
                      </a:prstGeom>
                      <a:noFill/>
                    </p:spPr>
                  </p:pic>
                </p:oleObj>
              </mc:Fallback>
            </mc:AlternateContent>
          </a:graphicData>
        </a:graphic>
      </p:graphicFrame>
    </p:spTree>
    <p:extLst>
      <p:ext uri="{BB962C8B-B14F-4D97-AF65-F5344CB8AC3E}">
        <p14:creationId xmlns:p14="http://schemas.microsoft.com/office/powerpoint/2010/main" val="4055941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0423"/>
            <a:ext cx="8596668" cy="615351"/>
          </a:xfrm>
        </p:spPr>
        <p:txBody>
          <a:bodyPr>
            <a:normAutofit fontScale="90000"/>
          </a:bodyPr>
          <a:lstStyle/>
          <a:p>
            <a:r>
              <a:rPr lang="en-US" dirty="0"/>
              <a:t>Architectural Design – Remote System</a:t>
            </a:r>
          </a:p>
        </p:txBody>
      </p:sp>
      <p:sp>
        <p:nvSpPr>
          <p:cNvPr id="3" name="Content Placeholder 2"/>
          <p:cNvSpPr>
            <a:spLocks noGrp="1"/>
          </p:cNvSpPr>
          <p:nvPr>
            <p:ph idx="1"/>
          </p:nvPr>
        </p:nvSpPr>
        <p:spPr>
          <a:xfrm>
            <a:off x="677334" y="974785"/>
            <a:ext cx="8596668" cy="5702060"/>
          </a:xfrm>
        </p:spPr>
        <p:txBody>
          <a:bodyPr>
            <a:normAutofit fontScale="85000" lnSpcReduction="10000"/>
          </a:bodyPr>
          <a:lstStyle/>
          <a:p>
            <a:r>
              <a:rPr lang="en-US" dirty="0"/>
              <a:t>A Remote User can interact with multiple test systems typically at a location other than where the test system resides.</a:t>
            </a:r>
          </a:p>
          <a:p>
            <a:r>
              <a:rPr lang="en-US" dirty="0"/>
              <a:t>The Web User Interface is accessed via the user’s web browser.</a:t>
            </a:r>
          </a:p>
          <a:p>
            <a:r>
              <a:rPr lang="en-US" dirty="0"/>
              <a:t>The GUI will show and allow management of available Test Engines contained and configured in the Test Server database.</a:t>
            </a:r>
          </a:p>
          <a:p>
            <a:r>
              <a:rPr lang="en-US" dirty="0"/>
              <a:t>The GUI will allow multiple test cases to be selected and run with the Browser for Tests Dialog.</a:t>
            </a:r>
          </a:p>
          <a:p>
            <a:r>
              <a:rPr lang="en-US" dirty="0"/>
              <a:t>The Test Server acts as the web/application server in this environment.  It contains the routines for login, authentication, list of Test Engine servers/workstations, and configuration of each Test Engine, and archived test results.</a:t>
            </a:r>
          </a:p>
          <a:p>
            <a:r>
              <a:rPr lang="en-US" dirty="0"/>
              <a:t>The Test Engine(s) are the heart of this system.  They are where the actual test cases are run. </a:t>
            </a:r>
          </a:p>
          <a:p>
            <a:r>
              <a:rPr lang="en-US" dirty="0"/>
              <a:t>The Test Database stores Test System Data for each test case, as well as system and corresponding test engine configuration, test cases and latest test execution results.</a:t>
            </a:r>
          </a:p>
          <a:p>
            <a:r>
              <a:rPr lang="en-US" dirty="0"/>
              <a:t>The test cases are the test data or tests to be run.  These exist as DLL files, XML files, or JSON.</a:t>
            </a:r>
          </a:p>
          <a:p>
            <a:r>
              <a:rPr lang="en-US" dirty="0"/>
              <a:t>The remote user is permitted to register his or her machine with a test server as an additional resource for those test servers in the system.</a:t>
            </a:r>
          </a:p>
          <a:p>
            <a:r>
              <a:rPr lang="en-US" dirty="0"/>
              <a:t>Support for high availability and disaster recovery can be made by use of multiple cloud instantiations, storing all application code as scripts that can be rapidly deployed and installed, and installing the application on multiple machines/servers for redundancy.</a:t>
            </a:r>
          </a:p>
          <a:p>
            <a:endParaRPr lang="en-US" dirty="0"/>
          </a:p>
        </p:txBody>
      </p:sp>
    </p:spTree>
    <p:extLst>
      <p:ext uri="{BB962C8B-B14F-4D97-AF65-F5344CB8AC3E}">
        <p14:creationId xmlns:p14="http://schemas.microsoft.com/office/powerpoint/2010/main" val="3847505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80" y="549215"/>
            <a:ext cx="9415572" cy="813759"/>
          </a:xfrm>
        </p:spPr>
        <p:txBody>
          <a:bodyPr/>
          <a:lstStyle/>
          <a:p>
            <a:r>
              <a:rPr lang="en-US" dirty="0"/>
              <a:t>Key Architectural Components of the System</a:t>
            </a:r>
          </a:p>
        </p:txBody>
      </p:sp>
      <p:sp>
        <p:nvSpPr>
          <p:cNvPr id="3" name="Content Placeholder 2"/>
          <p:cNvSpPr>
            <a:spLocks noGrp="1"/>
          </p:cNvSpPr>
          <p:nvPr>
            <p:ph idx="1"/>
          </p:nvPr>
        </p:nvSpPr>
        <p:spPr>
          <a:xfrm>
            <a:off x="677333" y="1199072"/>
            <a:ext cx="9355187" cy="5279365"/>
          </a:xfrm>
        </p:spPr>
        <p:txBody>
          <a:bodyPr>
            <a:normAutofit fontScale="77500" lnSpcReduction="20000"/>
          </a:bodyPr>
          <a:lstStyle/>
          <a:p>
            <a:pPr marL="0" indent="0">
              <a:buNone/>
            </a:pPr>
            <a:r>
              <a:rPr lang="en-US" dirty="0"/>
              <a:t>The key components of the system are:</a:t>
            </a:r>
          </a:p>
          <a:p>
            <a:r>
              <a:rPr lang="en-US" b="1" u="sng" dirty="0"/>
              <a:t>Users</a:t>
            </a:r>
            <a:r>
              <a:rPr lang="en-US" dirty="0"/>
              <a:t>.  There are three roles:</a:t>
            </a:r>
          </a:p>
          <a:p>
            <a:pPr lvl="1"/>
            <a:r>
              <a:rPr lang="en-US" dirty="0"/>
              <a:t>Local User</a:t>
            </a:r>
          </a:p>
          <a:p>
            <a:pPr lvl="1"/>
            <a:r>
              <a:rPr lang="en-US" dirty="0"/>
              <a:t>Remote User</a:t>
            </a:r>
          </a:p>
          <a:p>
            <a:pPr lvl="1"/>
            <a:r>
              <a:rPr lang="en-US" dirty="0"/>
              <a:t>Administrator</a:t>
            </a:r>
          </a:p>
          <a:p>
            <a:r>
              <a:rPr lang="en-US" b="1" u="sng" dirty="0"/>
              <a:t>Test Framework Procedures</a:t>
            </a:r>
            <a:r>
              <a:rPr lang="en-US" dirty="0"/>
              <a:t>.  The procedures for using the system, running and monitoring tests as well as saving results.</a:t>
            </a:r>
          </a:p>
          <a:p>
            <a:r>
              <a:rPr lang="en-US" b="1" u="sng" dirty="0"/>
              <a:t>Documentation</a:t>
            </a:r>
            <a:r>
              <a:rPr lang="en-US" dirty="0"/>
              <a:t>.  User guide for installation, procedures, and read me file(s).</a:t>
            </a:r>
          </a:p>
          <a:p>
            <a:r>
              <a:rPr lang="en-US" b="1" u="sng" dirty="0"/>
              <a:t>System User Interface</a:t>
            </a:r>
            <a:r>
              <a:rPr lang="en-US" dirty="0"/>
              <a:t>.  One of two interface capabilities</a:t>
            </a:r>
          </a:p>
          <a:p>
            <a:pPr lvl="1"/>
            <a:r>
              <a:rPr lang="en-US" dirty="0"/>
              <a:t>Web UI (for remote access to various Test Servers, Test Engines) accessed by a web browser.</a:t>
            </a:r>
          </a:p>
          <a:p>
            <a:pPr lvl="1"/>
            <a:r>
              <a:rPr lang="en-US" dirty="0"/>
              <a:t>Desktop UI (for local access).  Built-in  native GUI for accessing the system.</a:t>
            </a:r>
          </a:p>
          <a:p>
            <a:r>
              <a:rPr lang="en-US" b="1" u="sng" dirty="0"/>
              <a:t>Test Server</a:t>
            </a:r>
            <a:r>
              <a:rPr lang="en-US" dirty="0"/>
              <a:t>.  The Test server manages (registers/deregisters) test engine machines and what their configuration is.  Test engines can be user laptops, workstations, physical servers in the enterprise or cloud hosted servers including specialized servers such as high performance computing servers or CPU/GPU machines for running graphics or data parallelism. </a:t>
            </a:r>
          </a:p>
          <a:p>
            <a:r>
              <a:rPr lang="en-US" b="1" u="sng" dirty="0"/>
              <a:t>Test Server Database</a:t>
            </a:r>
            <a:r>
              <a:rPr lang="en-US" dirty="0"/>
              <a:t>.  Stores the number of test engines, each test engine configuration, available test engines for use, and archived test results.</a:t>
            </a:r>
          </a:p>
          <a:p>
            <a:r>
              <a:rPr lang="en-US" b="1" u="sng" dirty="0"/>
              <a:t>Test Engine</a:t>
            </a:r>
            <a:r>
              <a:rPr lang="en-US" dirty="0"/>
              <a:t>.  Can be physical workstation(s), servers, cloud hosted servers, CPU/GPU machines, etc.</a:t>
            </a:r>
          </a:p>
          <a:p>
            <a:r>
              <a:rPr lang="en-US" b="1" u="sng" dirty="0"/>
              <a:t>Test Cases</a:t>
            </a:r>
            <a:r>
              <a:rPr lang="en-US" dirty="0"/>
              <a:t>.  These are the tests that are to be run.</a:t>
            </a:r>
          </a:p>
          <a:p>
            <a:r>
              <a:rPr lang="en-US" b="1" u="sng" dirty="0"/>
              <a:t>Test Results</a:t>
            </a:r>
            <a:r>
              <a:rPr lang="en-US" dirty="0"/>
              <a:t>.  Results show on the screen (GUI) as a </a:t>
            </a:r>
            <a:r>
              <a:rPr lang="en-US" b="1" u="sng" dirty="0"/>
              <a:t>test log</a:t>
            </a:r>
            <a:r>
              <a:rPr lang="en-US" dirty="0"/>
              <a:t>, as well as can be saved in a log file.</a:t>
            </a:r>
          </a:p>
        </p:txBody>
      </p:sp>
    </p:spTree>
    <p:extLst>
      <p:ext uri="{BB962C8B-B14F-4D97-AF65-F5344CB8AC3E}">
        <p14:creationId xmlns:p14="http://schemas.microsoft.com/office/powerpoint/2010/main" val="1294936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1577"/>
            <a:ext cx="8596668" cy="606725"/>
          </a:xfrm>
        </p:spPr>
        <p:txBody>
          <a:bodyPr>
            <a:normAutofit/>
          </a:bodyPr>
          <a:lstStyle/>
          <a:p>
            <a:r>
              <a:rPr lang="en-US" sz="3200" dirty="0"/>
              <a:t>Architectural View Perspectives: Use Cases</a:t>
            </a:r>
          </a:p>
        </p:txBody>
      </p:sp>
      <p:pic>
        <p:nvPicPr>
          <p:cNvPr id="6" name="Picture 5">
            <a:extLst>
              <a:ext uri="{FF2B5EF4-FFF2-40B4-BE49-F238E27FC236}">
                <a16:creationId xmlns="" xmlns:a16="http://schemas.microsoft.com/office/drawing/2014/main" id="{2CE94564-7E21-42B5-B0C3-7B175B692FB4}"/>
              </a:ext>
            </a:extLst>
          </p:cNvPr>
          <p:cNvPicPr>
            <a:picLocks noChangeAspect="1"/>
          </p:cNvPicPr>
          <p:nvPr/>
        </p:nvPicPr>
        <p:blipFill>
          <a:blip r:embed="rId3"/>
          <a:stretch>
            <a:fillRect/>
          </a:stretch>
        </p:blipFill>
        <p:spPr>
          <a:xfrm>
            <a:off x="6563117" y="1182147"/>
            <a:ext cx="3803844" cy="2797156"/>
          </a:xfrm>
          <a:prstGeom prst="rect">
            <a:avLst/>
          </a:prstGeom>
        </p:spPr>
      </p:pic>
      <p:pic>
        <p:nvPicPr>
          <p:cNvPr id="8" name="Picture 7">
            <a:extLst>
              <a:ext uri="{FF2B5EF4-FFF2-40B4-BE49-F238E27FC236}">
                <a16:creationId xmlns="" xmlns:a16="http://schemas.microsoft.com/office/drawing/2014/main" id="{9A5C1814-5B60-480F-9900-D25FA371C13D}"/>
              </a:ext>
            </a:extLst>
          </p:cNvPr>
          <p:cNvPicPr>
            <a:picLocks noChangeAspect="1"/>
          </p:cNvPicPr>
          <p:nvPr/>
        </p:nvPicPr>
        <p:blipFill>
          <a:blip r:embed="rId4"/>
          <a:stretch>
            <a:fillRect/>
          </a:stretch>
        </p:blipFill>
        <p:spPr>
          <a:xfrm>
            <a:off x="4353256" y="4083148"/>
            <a:ext cx="3352285" cy="2694295"/>
          </a:xfrm>
          <a:prstGeom prst="rect">
            <a:avLst/>
          </a:prstGeom>
        </p:spPr>
      </p:pic>
      <p:sp>
        <p:nvSpPr>
          <p:cNvPr id="7" name="Rectangle 4"/>
          <p:cNvSpPr>
            <a:spLocks noChangeArrowheads="1"/>
          </p:cNvSpPr>
          <p:nvPr/>
        </p:nvSpPr>
        <p:spPr bwMode="auto">
          <a:xfrm>
            <a:off x="8384876" y="14065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861435669"/>
              </p:ext>
            </p:extLst>
          </p:nvPr>
        </p:nvGraphicFramePr>
        <p:xfrm>
          <a:off x="0" y="1406587"/>
          <a:ext cx="4364965" cy="4704798"/>
        </p:xfrm>
        <a:graphic>
          <a:graphicData uri="http://schemas.openxmlformats.org/presentationml/2006/ole">
            <mc:AlternateContent xmlns:mc="http://schemas.openxmlformats.org/markup-compatibility/2006">
              <mc:Choice xmlns:v="urn:schemas-microsoft-com:vml" Requires="v">
                <p:oleObj spid="_x0000_s3091" name="Visio" r:id="rId5" imgW="4667213" imgH="5038832" progId="Visio.Drawing.15">
                  <p:embed/>
                </p:oleObj>
              </mc:Choice>
              <mc:Fallback>
                <p:oleObj name="Visio" r:id="rId5" imgW="4667213" imgH="5038832"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406587"/>
                        <a:ext cx="4364965" cy="4704798"/>
                      </a:xfrm>
                      <a:prstGeom prst="rect">
                        <a:avLst/>
                      </a:prstGeom>
                      <a:noFill/>
                    </p:spPr>
                  </p:pic>
                </p:oleObj>
              </mc:Fallback>
            </mc:AlternateContent>
          </a:graphicData>
        </a:graphic>
      </p:graphicFrame>
    </p:spTree>
    <p:extLst>
      <p:ext uri="{BB962C8B-B14F-4D97-AF65-F5344CB8AC3E}">
        <p14:creationId xmlns:p14="http://schemas.microsoft.com/office/powerpoint/2010/main" val="3064769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55915" cy="743339"/>
          </a:xfrm>
        </p:spPr>
        <p:txBody>
          <a:bodyPr>
            <a:normAutofit/>
          </a:bodyPr>
          <a:lstStyle/>
          <a:p>
            <a:r>
              <a:rPr lang="en-US" sz="3200" dirty="0"/>
              <a:t>Architectural View Perspectives: Sequence</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01747" y="1352939"/>
            <a:ext cx="6543877" cy="5356392"/>
          </a:xfrm>
          <a:prstGeom prst="rect">
            <a:avLst/>
          </a:prstGeom>
          <a:noFill/>
          <a:ln>
            <a:noFill/>
          </a:ln>
        </p:spPr>
      </p:pic>
    </p:spTree>
    <p:extLst>
      <p:ext uri="{BB962C8B-B14F-4D97-AF65-F5344CB8AC3E}">
        <p14:creationId xmlns:p14="http://schemas.microsoft.com/office/powerpoint/2010/main" val="338036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488613"/>
            <a:ext cx="8596668" cy="3880773"/>
          </a:xfrm>
        </p:spPr>
        <p:txBody>
          <a:bodyPr/>
          <a:lstStyle/>
          <a:p>
            <a:r>
              <a:rPr lang="en-US" dirty="0"/>
              <a:t>Web based, cloud hosted solution.</a:t>
            </a:r>
          </a:p>
          <a:p>
            <a:r>
              <a:rPr lang="en-US" dirty="0"/>
              <a:t>Ability to run locally; i.e. sans web / cloud hosted.</a:t>
            </a:r>
          </a:p>
          <a:p>
            <a:r>
              <a:rPr lang="en-US" dirty="0"/>
              <a:t>Can test multiple program modules or blocks of program code simultaneously.</a:t>
            </a:r>
          </a:p>
          <a:p>
            <a:r>
              <a:rPr lang="en-US" dirty="0"/>
              <a:t>Multiple methods of access or delivery (dynamic link library, XML, JSON, etc.).</a:t>
            </a:r>
          </a:p>
          <a:p>
            <a:r>
              <a:rPr lang="en-US" dirty="0"/>
              <a:t>Support for Multiple Languages (C++, C#, Java, Python).</a:t>
            </a:r>
          </a:p>
          <a:p>
            <a:r>
              <a:rPr lang="en-US" dirty="0"/>
              <a:t>Scalable solution.</a:t>
            </a:r>
          </a:p>
          <a:p>
            <a:r>
              <a:rPr lang="en-US" dirty="0"/>
              <a:t>Cloud hosted in multiple regions for best performance, reduction in latency, support high availability and disaster recovery of solution. </a:t>
            </a:r>
          </a:p>
        </p:txBody>
      </p:sp>
    </p:spTree>
    <p:extLst>
      <p:ext uri="{BB962C8B-B14F-4D97-AF65-F5344CB8AC3E}">
        <p14:creationId xmlns:p14="http://schemas.microsoft.com/office/powerpoint/2010/main" val="1557640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Architectural View Perspectives: Sequence</a:t>
            </a:r>
          </a:p>
        </p:txBody>
      </p:sp>
      <p:sp>
        <p:nvSpPr>
          <p:cNvPr id="6" name="Rectangle 4"/>
          <p:cNvSpPr>
            <a:spLocks noChangeArrowheads="1"/>
          </p:cNvSpPr>
          <p:nvPr/>
        </p:nvSpPr>
        <p:spPr bwMode="auto">
          <a:xfrm>
            <a:off x="976883" y="1088752"/>
            <a:ext cx="148246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15556921"/>
              </p:ext>
            </p:extLst>
          </p:nvPr>
        </p:nvGraphicFramePr>
        <p:xfrm>
          <a:off x="976883" y="1474987"/>
          <a:ext cx="7479434" cy="5859290"/>
        </p:xfrm>
        <a:graphic>
          <a:graphicData uri="http://schemas.openxmlformats.org/presentationml/2006/ole">
            <mc:AlternateContent xmlns:mc="http://schemas.openxmlformats.org/markup-compatibility/2006">
              <mc:Choice xmlns:v="urn:schemas-microsoft-com:vml" Requires="v">
                <p:oleObj spid="_x0000_s4114" name="Visio" r:id="rId3" imgW="6749898" imgH="5289535" progId="Visio.Drawing.15">
                  <p:embed/>
                </p:oleObj>
              </mc:Choice>
              <mc:Fallback>
                <p:oleObj name="Visio" r:id="rId3" imgW="6749898" imgH="5289535"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883" y="1474987"/>
                        <a:ext cx="7479434" cy="5859290"/>
                      </a:xfrm>
                      <a:prstGeom prst="rect">
                        <a:avLst/>
                      </a:prstGeom>
                      <a:noFill/>
                    </p:spPr>
                  </p:pic>
                </p:oleObj>
              </mc:Fallback>
            </mc:AlternateContent>
          </a:graphicData>
        </a:graphic>
      </p:graphicFrame>
    </p:spTree>
    <p:extLst>
      <p:ext uri="{BB962C8B-B14F-4D97-AF65-F5344CB8AC3E}">
        <p14:creationId xmlns:p14="http://schemas.microsoft.com/office/powerpoint/2010/main" val="2942754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576" y="221411"/>
            <a:ext cx="9389692" cy="615351"/>
          </a:xfrm>
        </p:spPr>
        <p:txBody>
          <a:bodyPr>
            <a:normAutofit/>
          </a:bodyPr>
          <a:lstStyle/>
          <a:p>
            <a:r>
              <a:rPr lang="en-US" sz="3200" dirty="0"/>
              <a:t>Architectural View Perspectives: Class Diagram</a:t>
            </a:r>
          </a:p>
        </p:txBody>
      </p:sp>
      <p:sp>
        <p:nvSpPr>
          <p:cNvPr id="3" name="Rectangle 2"/>
          <p:cNvSpPr>
            <a:spLocks noChangeArrowheads="1"/>
          </p:cNvSpPr>
          <p:nvPr/>
        </p:nvSpPr>
        <p:spPr bwMode="auto">
          <a:xfrm>
            <a:off x="724618" y="923026"/>
            <a:ext cx="164785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73023853"/>
              </p:ext>
            </p:extLst>
          </p:nvPr>
        </p:nvGraphicFramePr>
        <p:xfrm>
          <a:off x="724619" y="923026"/>
          <a:ext cx="8669625" cy="5676181"/>
        </p:xfrm>
        <a:graphic>
          <a:graphicData uri="http://schemas.openxmlformats.org/presentationml/2006/ole">
            <mc:AlternateContent xmlns:mc="http://schemas.openxmlformats.org/markup-compatibility/2006">
              <mc:Choice xmlns:v="urn:schemas-microsoft-com:vml" Requires="v">
                <p:oleObj spid="_x0000_s5136" name="Visio" r:id="rId3" imgW="13167360" imgH="8610537" progId="Visio.Drawing.15">
                  <p:embed/>
                </p:oleObj>
              </mc:Choice>
              <mc:Fallback>
                <p:oleObj name="Visio" r:id="rId3" imgW="13167360" imgH="861053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619" y="923026"/>
                        <a:ext cx="8669625" cy="5676181"/>
                      </a:xfrm>
                      <a:prstGeom prst="rect">
                        <a:avLst/>
                      </a:prstGeom>
                      <a:noFill/>
                    </p:spPr>
                  </p:pic>
                </p:oleObj>
              </mc:Fallback>
            </mc:AlternateContent>
          </a:graphicData>
        </a:graphic>
      </p:graphicFrame>
    </p:spTree>
    <p:extLst>
      <p:ext uri="{BB962C8B-B14F-4D97-AF65-F5344CB8AC3E}">
        <p14:creationId xmlns:p14="http://schemas.microsoft.com/office/powerpoint/2010/main" val="726564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Architecture Model</a:t>
            </a:r>
          </a:p>
        </p:txBody>
      </p:sp>
      <p:sp>
        <p:nvSpPr>
          <p:cNvPr id="3" name="Content Placeholder 2"/>
          <p:cNvSpPr>
            <a:spLocks noGrp="1"/>
          </p:cNvSpPr>
          <p:nvPr>
            <p:ph idx="1"/>
          </p:nvPr>
        </p:nvSpPr>
        <p:spPr/>
        <p:txBody>
          <a:bodyPr>
            <a:normAutofit/>
          </a:bodyPr>
          <a:lstStyle/>
          <a:p>
            <a:r>
              <a:rPr lang="en-US" dirty="0"/>
              <a:t>The application architecture model or application template most closely approximates an event driven </a:t>
            </a:r>
            <a:r>
              <a:rPr lang="en-US" dirty="0" smtClean="0"/>
              <a:t>model</a:t>
            </a:r>
            <a:r>
              <a:rPr lang="en-US" dirty="0" smtClean="0"/>
              <a:t>.  “Event-processing systems respond to events in the system’s environment or user interface”.</a:t>
            </a:r>
          </a:p>
          <a:p>
            <a:r>
              <a:rPr lang="en-US" dirty="0" smtClean="0"/>
              <a:t>All </a:t>
            </a:r>
            <a:r>
              <a:rPr lang="en-US" dirty="0"/>
              <a:t>applications have more than one model.  This could actually been viewed as a combination of models, event driven for the </a:t>
            </a:r>
            <a:r>
              <a:rPr lang="en-US" dirty="0" smtClean="0"/>
              <a:t>activity in the </a:t>
            </a:r>
            <a:r>
              <a:rPr lang="en-US" dirty="0"/>
              <a:t>user interface (button clicking and test selection</a:t>
            </a:r>
            <a:r>
              <a:rPr lang="en-US" dirty="0" smtClean="0"/>
              <a:t>), </a:t>
            </a:r>
            <a:r>
              <a:rPr lang="en-US" dirty="0"/>
              <a:t>as well as the tests that are assigned to a thread </a:t>
            </a:r>
            <a:r>
              <a:rPr lang="en-US" dirty="0" smtClean="0"/>
              <a:t>waiting in </a:t>
            </a:r>
            <a:r>
              <a:rPr lang="en-US" dirty="0"/>
              <a:t>the </a:t>
            </a:r>
            <a:r>
              <a:rPr lang="en-US" dirty="0" smtClean="0"/>
              <a:t>thread pool </a:t>
            </a:r>
            <a:r>
              <a:rPr lang="en-US" dirty="0"/>
              <a:t>and </a:t>
            </a:r>
            <a:r>
              <a:rPr lang="en-US" dirty="0" smtClean="0"/>
              <a:t>then executed</a:t>
            </a:r>
            <a:r>
              <a:rPr lang="en-US" dirty="0"/>
              <a:t>.</a:t>
            </a:r>
          </a:p>
          <a:p>
            <a:r>
              <a:rPr lang="en-US" dirty="0"/>
              <a:t>Could also be viewed as a transaction processing system.  One transaction for each test.</a:t>
            </a:r>
          </a:p>
        </p:txBody>
      </p:sp>
    </p:spTree>
    <p:extLst>
      <p:ext uri="{BB962C8B-B14F-4D97-AF65-F5344CB8AC3E}">
        <p14:creationId xmlns:p14="http://schemas.microsoft.com/office/powerpoint/2010/main" val="4118971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normAutofit lnSpcReduction="10000"/>
          </a:bodyPr>
          <a:lstStyle/>
          <a:p>
            <a:r>
              <a:rPr lang="en-US" b="1" dirty="0"/>
              <a:t>Architectural Patterns for Remote Installation</a:t>
            </a:r>
          </a:p>
          <a:p>
            <a:r>
              <a:rPr lang="en-US" dirty="0"/>
              <a:t>The Client-Server pattern was chosen for the remote installation.</a:t>
            </a:r>
          </a:p>
          <a:p>
            <a:pPr lvl="1"/>
            <a:r>
              <a:rPr lang="en-US" dirty="0"/>
              <a:t>The web browser functions as the presentation or thin client front-end.</a:t>
            </a:r>
          </a:p>
          <a:p>
            <a:pPr lvl="1"/>
            <a:r>
              <a:rPr lang="en-US" dirty="0"/>
              <a:t>The Test Server is the web/application server in this environment.  It serves requests to the web browser client for screen updates in the way of test results, Test Engine availability, and Test Engine configuration information.</a:t>
            </a:r>
          </a:p>
          <a:p>
            <a:pPr lvl="1"/>
            <a:r>
              <a:rPr lang="en-US" dirty="0"/>
              <a:t>The Test Server Database stores test results, test cases, as well as Test Engine availability and configuration data in the Test Database</a:t>
            </a:r>
            <a:r>
              <a:rPr lang="en-US" dirty="0" smtClean="0"/>
              <a:t>.</a:t>
            </a:r>
          </a:p>
          <a:p>
            <a:pPr lvl="1"/>
            <a:r>
              <a:rPr lang="en-US" dirty="0" smtClean="0"/>
              <a:t>Test Server Databases are replicated which solves two architectural problems:</a:t>
            </a:r>
          </a:p>
          <a:p>
            <a:pPr lvl="2"/>
            <a:r>
              <a:rPr lang="en-US" dirty="0" smtClean="0"/>
              <a:t>Allows for a distributed system and multiple test engines</a:t>
            </a:r>
          </a:p>
          <a:p>
            <a:pPr lvl="2"/>
            <a:r>
              <a:rPr lang="en-US" dirty="0" smtClean="0"/>
              <a:t>Allows for HA/DR capability</a:t>
            </a:r>
            <a:endParaRPr lang="en-US" dirty="0"/>
          </a:p>
          <a:p>
            <a:r>
              <a:rPr lang="en-US" dirty="0"/>
              <a:t>The Test Engine(s) are resources consumed by the Test Framework System.</a:t>
            </a:r>
          </a:p>
          <a:p>
            <a:endParaRPr lang="en-US" dirty="0"/>
          </a:p>
        </p:txBody>
      </p:sp>
    </p:spTree>
    <p:extLst>
      <p:ext uri="{BB962C8B-B14F-4D97-AF65-F5344CB8AC3E}">
        <p14:creationId xmlns:p14="http://schemas.microsoft.com/office/powerpoint/2010/main" val="1582202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a:xfrm>
            <a:off x="677334" y="1457865"/>
            <a:ext cx="8596668" cy="4583498"/>
          </a:xfrm>
        </p:spPr>
        <p:txBody>
          <a:bodyPr>
            <a:normAutofit fontScale="92500" lnSpcReduction="10000"/>
          </a:bodyPr>
          <a:lstStyle/>
          <a:p>
            <a:r>
              <a:rPr lang="en-US" b="1" dirty="0"/>
              <a:t>Architectural Patterns for Local Installation</a:t>
            </a:r>
          </a:p>
          <a:p>
            <a:r>
              <a:rPr lang="en-US" dirty="0"/>
              <a:t>The architectural pattern that most closely approximates the local installation is the Model View Controller (MVC) pattern.</a:t>
            </a:r>
          </a:p>
          <a:p>
            <a:r>
              <a:rPr lang="en-US" dirty="0"/>
              <a:t>In this case this architecture pattern was chosen as the view is the GUI and separate from the test engine</a:t>
            </a:r>
          </a:p>
          <a:p>
            <a:r>
              <a:rPr lang="en-US" dirty="0"/>
              <a:t>The Test engine is the controller which is executing multiple threads of execution (test cases) in the background concurrently.</a:t>
            </a:r>
          </a:p>
          <a:p>
            <a:r>
              <a:rPr lang="en-US" dirty="0"/>
              <a:t>The actual test cases and test data is the data model in this architecture.</a:t>
            </a:r>
          </a:p>
          <a:p>
            <a:r>
              <a:rPr lang="en-US" dirty="0"/>
              <a:t>This particular pattern was chosen as it will:</a:t>
            </a:r>
          </a:p>
          <a:p>
            <a:pPr lvl="1"/>
            <a:r>
              <a:rPr lang="en-US" dirty="0"/>
              <a:t>Deliver sufficient performance.</a:t>
            </a:r>
          </a:p>
          <a:p>
            <a:pPr lvl="1"/>
            <a:r>
              <a:rPr lang="en-US" dirty="0"/>
              <a:t>Allow for loose coupling to make modifications and maintenance of the system easier.</a:t>
            </a:r>
          </a:p>
          <a:p>
            <a:pPr lvl="1"/>
            <a:r>
              <a:rPr lang="en-US" dirty="0"/>
              <a:t>Separate the functionality of presentation and test execution.</a:t>
            </a:r>
          </a:p>
          <a:p>
            <a:pPr lvl="1"/>
            <a:r>
              <a:rPr lang="en-US" dirty="0"/>
              <a:t>It further lends itself to a possible web GUI for a local installation as a future enhancement.</a:t>
            </a:r>
          </a:p>
          <a:p>
            <a:endParaRPr lang="en-US" dirty="0"/>
          </a:p>
        </p:txBody>
      </p:sp>
    </p:spTree>
    <p:extLst>
      <p:ext uri="{BB962C8B-B14F-4D97-AF65-F5344CB8AC3E}">
        <p14:creationId xmlns:p14="http://schemas.microsoft.com/office/powerpoint/2010/main" val="1137763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 – Local User </a:t>
            </a:r>
          </a:p>
        </p:txBody>
      </p:sp>
      <p:sp>
        <p:nvSpPr>
          <p:cNvPr id="6" name="Rectangle 4"/>
          <p:cNvSpPr>
            <a:spLocks noChangeArrowheads="1"/>
          </p:cNvSpPr>
          <p:nvPr/>
        </p:nvSpPr>
        <p:spPr bwMode="auto">
          <a:xfrm>
            <a:off x="1690777" y="2130724"/>
            <a:ext cx="15049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605625028"/>
              </p:ext>
            </p:extLst>
          </p:nvPr>
        </p:nvGraphicFramePr>
        <p:xfrm>
          <a:off x="1690776" y="2130724"/>
          <a:ext cx="5747515" cy="4101449"/>
        </p:xfrm>
        <a:graphic>
          <a:graphicData uri="http://schemas.openxmlformats.org/presentationml/2006/ole">
            <mc:AlternateContent xmlns:mc="http://schemas.openxmlformats.org/markup-compatibility/2006">
              <mc:Choice xmlns:v="urn:schemas-microsoft-com:vml" Requires="v">
                <p:oleObj spid="_x0000_s6164" name="Visio" r:id="rId3" imgW="5210104" imgH="3724541" progId="Visio.Drawing.15">
                  <p:embed/>
                </p:oleObj>
              </mc:Choice>
              <mc:Fallback>
                <p:oleObj name="Visio" r:id="rId3" imgW="5210104" imgH="3724541"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776" y="2130724"/>
                        <a:ext cx="5747515" cy="4101449"/>
                      </a:xfrm>
                      <a:prstGeom prst="rect">
                        <a:avLst/>
                      </a:prstGeom>
                      <a:noFill/>
                    </p:spPr>
                  </p:pic>
                </p:oleObj>
              </mc:Fallback>
            </mc:AlternateContent>
          </a:graphicData>
        </a:graphic>
      </p:graphicFrame>
    </p:spTree>
    <p:extLst>
      <p:ext uri="{BB962C8B-B14F-4D97-AF65-F5344CB8AC3E}">
        <p14:creationId xmlns:p14="http://schemas.microsoft.com/office/powerpoint/2010/main" val="372158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User – Run Test</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43127" y="1398971"/>
            <a:ext cx="6286500" cy="5198745"/>
          </a:xfrm>
          <a:prstGeom prst="rect">
            <a:avLst/>
          </a:prstGeom>
          <a:noFill/>
          <a:ln>
            <a:noFill/>
          </a:ln>
        </p:spPr>
      </p:pic>
    </p:spTree>
    <p:extLst>
      <p:ext uri="{BB962C8B-B14F-4D97-AF65-F5344CB8AC3E}">
        <p14:creationId xmlns:p14="http://schemas.microsoft.com/office/powerpoint/2010/main" val="650680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Local Machine as Test Engine</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98140" y="1631758"/>
            <a:ext cx="6155055" cy="4853940"/>
          </a:xfrm>
          <a:prstGeom prst="rect">
            <a:avLst/>
          </a:prstGeom>
          <a:noFill/>
          <a:ln>
            <a:noFill/>
          </a:ln>
        </p:spPr>
      </p:pic>
    </p:spTree>
    <p:extLst>
      <p:ext uri="{BB962C8B-B14F-4D97-AF65-F5344CB8AC3E}">
        <p14:creationId xmlns:p14="http://schemas.microsoft.com/office/powerpoint/2010/main" val="4133079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751338" cy="692989"/>
          </a:xfrm>
        </p:spPr>
        <p:txBody>
          <a:bodyPr/>
          <a:lstStyle/>
          <a:p>
            <a:r>
              <a:rPr lang="en-US" dirty="0"/>
              <a:t>Deregister Local Machine with Test Server</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93202" y="1430188"/>
            <a:ext cx="6462395" cy="5067300"/>
          </a:xfrm>
          <a:prstGeom prst="rect">
            <a:avLst/>
          </a:prstGeom>
          <a:noFill/>
          <a:ln>
            <a:noFill/>
          </a:ln>
        </p:spPr>
      </p:pic>
    </p:spTree>
    <p:extLst>
      <p:ext uri="{BB962C8B-B14F-4D97-AF65-F5344CB8AC3E}">
        <p14:creationId xmlns:p14="http://schemas.microsoft.com/office/powerpoint/2010/main" val="367778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User - Export </a:t>
            </a:r>
            <a:r>
              <a:rPr lang="en-US" dirty="0"/>
              <a:t>Test Results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08113" y="1429774"/>
            <a:ext cx="6225540" cy="5240655"/>
          </a:xfrm>
          <a:prstGeom prst="rect">
            <a:avLst/>
          </a:prstGeom>
          <a:noFill/>
          <a:ln>
            <a:noFill/>
          </a:ln>
        </p:spPr>
      </p:pic>
    </p:spTree>
    <p:extLst>
      <p:ext uri="{BB962C8B-B14F-4D97-AF65-F5344CB8AC3E}">
        <p14:creationId xmlns:p14="http://schemas.microsoft.com/office/powerpoint/2010/main" val="1374832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pic>
        <p:nvPicPr>
          <p:cNvPr id="6" name="Picture 5">
            <a:extLst>
              <a:ext uri="{FF2B5EF4-FFF2-40B4-BE49-F238E27FC236}">
                <a16:creationId xmlns="" xmlns:a16="http://schemas.microsoft.com/office/drawing/2014/main" id="{42F62902-0B99-45F6-8313-405C7CFCB586}"/>
              </a:ext>
            </a:extLst>
          </p:cNvPr>
          <p:cNvPicPr>
            <a:picLocks noChangeAspect="1"/>
          </p:cNvPicPr>
          <p:nvPr/>
        </p:nvPicPr>
        <p:blipFill>
          <a:blip r:embed="rId2"/>
          <a:stretch>
            <a:fillRect/>
          </a:stretch>
        </p:blipFill>
        <p:spPr>
          <a:xfrm>
            <a:off x="552741" y="1260615"/>
            <a:ext cx="9119897" cy="5463745"/>
          </a:xfrm>
          <a:prstGeom prst="rect">
            <a:avLst/>
          </a:prstGeom>
        </p:spPr>
      </p:pic>
    </p:spTree>
    <p:extLst>
      <p:ext uri="{BB962C8B-B14F-4D97-AF65-F5344CB8AC3E}">
        <p14:creationId xmlns:p14="http://schemas.microsoft.com/office/powerpoint/2010/main" val="2800236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9638"/>
          </a:xfrm>
        </p:spPr>
        <p:txBody>
          <a:bodyPr/>
          <a:lstStyle/>
          <a:p>
            <a:r>
              <a:rPr lang="en-US" dirty="0"/>
              <a:t>Activity Diagram – Local User</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66258" y="1304248"/>
            <a:ext cx="6019800" cy="5353685"/>
          </a:xfrm>
          <a:prstGeom prst="rect">
            <a:avLst/>
          </a:prstGeom>
          <a:noFill/>
          <a:ln>
            <a:noFill/>
          </a:ln>
        </p:spPr>
      </p:pic>
    </p:spTree>
    <p:extLst>
      <p:ext uri="{BB962C8B-B14F-4D97-AF65-F5344CB8AC3E}">
        <p14:creationId xmlns:p14="http://schemas.microsoft.com/office/powerpoint/2010/main" val="3436535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 Remote Use</a:t>
            </a:r>
          </a:p>
        </p:txBody>
      </p:sp>
      <p:sp>
        <p:nvSpPr>
          <p:cNvPr id="4" name="Rectangle 2"/>
          <p:cNvSpPr>
            <a:spLocks noChangeArrowheads="1"/>
          </p:cNvSpPr>
          <p:nvPr/>
        </p:nvSpPr>
        <p:spPr bwMode="auto">
          <a:xfrm>
            <a:off x="1630392" y="1768414"/>
            <a:ext cx="140820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45874930"/>
              </p:ext>
            </p:extLst>
          </p:nvPr>
        </p:nvGraphicFramePr>
        <p:xfrm>
          <a:off x="1630393" y="1768415"/>
          <a:ext cx="5823210" cy="3911416"/>
        </p:xfrm>
        <a:graphic>
          <a:graphicData uri="http://schemas.openxmlformats.org/presentationml/2006/ole">
            <mc:AlternateContent xmlns:mc="http://schemas.openxmlformats.org/markup-compatibility/2006">
              <mc:Choice xmlns:v="urn:schemas-microsoft-com:vml" Requires="v">
                <p:oleObj spid="_x0000_s7182" name="Visio" r:id="rId3" imgW="5549798" imgH="3727121" progId="Visio.Drawing.15">
                  <p:embed/>
                </p:oleObj>
              </mc:Choice>
              <mc:Fallback>
                <p:oleObj name="Visio" r:id="rId3" imgW="5549798" imgH="372712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393" y="1768415"/>
                        <a:ext cx="5823210" cy="3911416"/>
                      </a:xfrm>
                      <a:prstGeom prst="rect">
                        <a:avLst/>
                      </a:prstGeom>
                      <a:noFill/>
                    </p:spPr>
                  </p:pic>
                </p:oleObj>
              </mc:Fallback>
            </mc:AlternateContent>
          </a:graphicData>
        </a:graphic>
      </p:graphicFrame>
    </p:spTree>
    <p:extLst>
      <p:ext uri="{BB962C8B-B14F-4D97-AF65-F5344CB8AC3E}">
        <p14:creationId xmlns:p14="http://schemas.microsoft.com/office/powerpoint/2010/main" val="31889888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7058641"/>
              </p:ext>
            </p:extLst>
          </p:nvPr>
        </p:nvGraphicFramePr>
        <p:xfrm>
          <a:off x="501291" y="270367"/>
          <a:ext cx="9419949" cy="6084992"/>
        </p:xfrm>
        <a:graphic>
          <a:graphicData uri="http://schemas.openxmlformats.org/drawingml/2006/table">
            <a:tbl>
              <a:tblPr firstRow="1" firstCol="1" bandRow="1">
                <a:tableStyleId>{5C22544A-7EE6-4342-B048-85BDC9FD1C3A}</a:tableStyleId>
              </a:tblPr>
              <a:tblGrid>
                <a:gridCol w="1534570">
                  <a:extLst>
                    <a:ext uri="{9D8B030D-6E8A-4147-A177-3AD203B41FA5}">
                      <a16:colId xmlns="" xmlns:a16="http://schemas.microsoft.com/office/drawing/2014/main" val="20000"/>
                    </a:ext>
                  </a:extLst>
                </a:gridCol>
                <a:gridCol w="7885379">
                  <a:extLst>
                    <a:ext uri="{9D8B030D-6E8A-4147-A177-3AD203B41FA5}">
                      <a16:colId xmlns="" xmlns:a16="http://schemas.microsoft.com/office/drawing/2014/main" val="20001"/>
                    </a:ext>
                  </a:extLst>
                </a:gridCol>
              </a:tblGrid>
              <a:tr h="204315">
                <a:tc>
                  <a:txBody>
                    <a:bodyPr/>
                    <a:lstStyle/>
                    <a:p>
                      <a:pPr marL="0" marR="0" algn="r">
                        <a:lnSpc>
                          <a:spcPct val="107000"/>
                        </a:lnSpc>
                        <a:spcBef>
                          <a:spcPts val="0"/>
                        </a:spcBef>
                        <a:spcAft>
                          <a:spcPts val="800"/>
                        </a:spcAft>
                      </a:pPr>
                      <a:r>
                        <a:rPr lang="en-US" sz="1000" dirty="0">
                          <a:effectLst/>
                        </a:rPr>
                        <a:t>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a:effectLst/>
                        </a:rPr>
                        <a:t>Remote User Use Case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0"/>
                  </a:ext>
                </a:extLst>
              </a:tr>
              <a:tr h="827069">
                <a:tc>
                  <a:txBody>
                    <a:bodyPr/>
                    <a:lstStyle/>
                    <a:p>
                      <a:pPr marL="0" marR="0" algn="r">
                        <a:lnSpc>
                          <a:spcPct val="107000"/>
                        </a:lnSpc>
                        <a:spcBef>
                          <a:spcPts val="0"/>
                        </a:spcBef>
                        <a:spcAft>
                          <a:spcPts val="800"/>
                        </a:spcAft>
                      </a:pPr>
                      <a:r>
                        <a:rPr lang="en-US" sz="1000">
                          <a:effectLst/>
                        </a:rPr>
                        <a:t>Description: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The remote user may login to the test server via a web application to perform several actions. These can include viewing test engine configurations so to understand the test platform capabilities, configuring test engines to a selectable to of platform capabilities, run test (or tests) on selected test engines, viewing and exporting archived test for a particular test engine. Upon completion of desired test activities, the remote user may also logout of the system.</a:t>
                      </a:r>
                    </a:p>
                  </a:txBody>
                  <a:tcPr marL="36195" marR="36195" marT="0" marB="0"/>
                </a:tc>
                <a:extLst>
                  <a:ext uri="{0D108BD9-81ED-4DB2-BD59-A6C34878D82A}">
                    <a16:rowId xmlns="" xmlns:a16="http://schemas.microsoft.com/office/drawing/2014/main" val="10001"/>
                  </a:ext>
                </a:extLst>
              </a:tr>
              <a:tr h="204315">
                <a:tc>
                  <a:txBody>
                    <a:bodyPr/>
                    <a:lstStyle/>
                    <a:p>
                      <a:pPr marL="0" marR="0" algn="r">
                        <a:lnSpc>
                          <a:spcPct val="107000"/>
                        </a:lnSpc>
                        <a:spcBef>
                          <a:spcPts val="0"/>
                        </a:spcBef>
                        <a:spcAft>
                          <a:spcPts val="800"/>
                        </a:spcAft>
                      </a:pPr>
                      <a:r>
                        <a:rPr lang="en-US" sz="1000">
                          <a:effectLst/>
                        </a:rPr>
                        <a:t>Actors: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Remote User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2"/>
                  </a:ext>
                </a:extLst>
              </a:tr>
              <a:tr h="204315">
                <a:tc>
                  <a:txBody>
                    <a:bodyPr/>
                    <a:lstStyle/>
                    <a:p>
                      <a:pPr marL="0" marR="0" algn="r">
                        <a:lnSpc>
                          <a:spcPct val="107000"/>
                        </a:lnSpc>
                        <a:spcBef>
                          <a:spcPts val="0"/>
                        </a:spcBef>
                        <a:spcAft>
                          <a:spcPts val="800"/>
                        </a:spcAft>
                      </a:pPr>
                      <a:r>
                        <a:rPr lang="en-US" sz="1000">
                          <a:effectLst/>
                        </a:rPr>
                        <a:t>Stimulus (Trigger)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Remote User enters the URL of the web application and successfully logs into the test server.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3"/>
                  </a:ext>
                </a:extLst>
              </a:tr>
              <a:tr h="204315">
                <a:tc>
                  <a:txBody>
                    <a:bodyPr/>
                    <a:lstStyle/>
                    <a:p>
                      <a:pPr marL="0" marR="0" algn="r">
                        <a:lnSpc>
                          <a:spcPct val="107000"/>
                        </a:lnSpc>
                        <a:spcBef>
                          <a:spcPts val="0"/>
                        </a:spcBef>
                        <a:spcAft>
                          <a:spcPts val="800"/>
                        </a:spcAft>
                      </a:pPr>
                      <a:r>
                        <a:rPr lang="en-US" sz="1000">
                          <a:effectLst/>
                        </a:rPr>
                        <a:t>Preconditions: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Test Server URL is accessible and available to host the remote user web application.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4"/>
                  </a:ext>
                </a:extLst>
              </a:tr>
              <a:tr h="1452744">
                <a:tc>
                  <a:txBody>
                    <a:bodyPr/>
                    <a:lstStyle/>
                    <a:p>
                      <a:pPr marL="0" marR="0" algn="r">
                        <a:lnSpc>
                          <a:spcPct val="107000"/>
                        </a:lnSpc>
                        <a:spcBef>
                          <a:spcPts val="0"/>
                        </a:spcBef>
                        <a:spcAft>
                          <a:spcPts val="800"/>
                        </a:spcAft>
                      </a:pPr>
                      <a:r>
                        <a:rPr lang="en-US" sz="1000">
                          <a:effectLst/>
                        </a:rPr>
                        <a:t>Postconditions: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The desired actions are performed.</a:t>
                      </a:r>
                    </a:p>
                    <a:p>
                      <a:pPr marL="342900" marR="0" lvl="0" indent="-342900">
                        <a:lnSpc>
                          <a:spcPct val="107000"/>
                        </a:lnSpc>
                        <a:spcBef>
                          <a:spcPts val="0"/>
                        </a:spcBef>
                        <a:spcAft>
                          <a:spcPts val="0"/>
                        </a:spcAft>
                        <a:buFont typeface="+mj-lt"/>
                        <a:buAutoNum type="arabicPeriod"/>
                      </a:pPr>
                      <a:r>
                        <a:rPr lang="en-US" sz="1000" dirty="0">
                          <a:effectLst/>
                        </a:rPr>
                        <a:t>Test configuration(s) successfully viewed.</a:t>
                      </a:r>
                    </a:p>
                    <a:p>
                      <a:pPr marL="342900" marR="0" lvl="0" indent="-342900">
                        <a:lnSpc>
                          <a:spcPct val="107000"/>
                        </a:lnSpc>
                        <a:spcBef>
                          <a:spcPts val="0"/>
                        </a:spcBef>
                        <a:spcAft>
                          <a:spcPts val="0"/>
                        </a:spcAft>
                        <a:buFont typeface="+mj-lt"/>
                        <a:buAutoNum type="arabicPeriod"/>
                      </a:pPr>
                      <a:r>
                        <a:rPr lang="en-US" sz="1000" dirty="0">
                          <a:effectLst/>
                        </a:rPr>
                        <a:t>Test configuration(s) successfully configured.</a:t>
                      </a:r>
                    </a:p>
                    <a:p>
                      <a:pPr marL="342900" marR="0" lvl="0" indent="-342900">
                        <a:lnSpc>
                          <a:spcPct val="107000"/>
                        </a:lnSpc>
                        <a:spcBef>
                          <a:spcPts val="0"/>
                        </a:spcBef>
                        <a:spcAft>
                          <a:spcPts val="0"/>
                        </a:spcAft>
                        <a:buFont typeface="+mj-lt"/>
                        <a:buAutoNum type="arabicPeriod"/>
                      </a:pPr>
                      <a:r>
                        <a:rPr lang="en-US" sz="1000" dirty="0">
                          <a:effectLst/>
                        </a:rPr>
                        <a:t>Test(s) successfully executed.</a:t>
                      </a:r>
                    </a:p>
                    <a:p>
                      <a:pPr marL="342900" marR="0" lvl="0" indent="-342900">
                        <a:lnSpc>
                          <a:spcPct val="107000"/>
                        </a:lnSpc>
                        <a:spcBef>
                          <a:spcPts val="0"/>
                        </a:spcBef>
                        <a:spcAft>
                          <a:spcPts val="0"/>
                        </a:spcAft>
                        <a:buFont typeface="+mj-lt"/>
                        <a:buAutoNum type="arabicPeriod"/>
                      </a:pPr>
                      <a:r>
                        <a:rPr lang="en-US" sz="1000" dirty="0">
                          <a:effectLst/>
                        </a:rPr>
                        <a:t>Test logs successfully viewed.</a:t>
                      </a:r>
                    </a:p>
                    <a:p>
                      <a:pPr marL="342900" marR="0" lvl="0" indent="-342900">
                        <a:lnSpc>
                          <a:spcPct val="107000"/>
                        </a:lnSpc>
                        <a:spcBef>
                          <a:spcPts val="0"/>
                        </a:spcBef>
                        <a:spcAft>
                          <a:spcPts val="0"/>
                        </a:spcAft>
                        <a:buFont typeface="+mj-lt"/>
                        <a:buAutoNum type="arabicPeriod"/>
                      </a:pPr>
                      <a:r>
                        <a:rPr lang="en-US" sz="1000" dirty="0">
                          <a:effectLst/>
                        </a:rPr>
                        <a:t>Test log archives successfully exported.</a:t>
                      </a:r>
                    </a:p>
                    <a:p>
                      <a:pPr marL="342900" marR="0" lvl="0" indent="-342900">
                        <a:lnSpc>
                          <a:spcPct val="107000"/>
                        </a:lnSpc>
                        <a:spcBef>
                          <a:spcPts val="0"/>
                        </a:spcBef>
                        <a:spcAft>
                          <a:spcPts val="0"/>
                        </a:spcAft>
                        <a:buFont typeface="+mj-lt"/>
                        <a:buAutoNum type="arabicPeriod"/>
                      </a:pPr>
                      <a:r>
                        <a:rPr lang="en-US" sz="1000" dirty="0">
                          <a:effectLst/>
                        </a:rPr>
                        <a:t>Login successful.</a:t>
                      </a:r>
                    </a:p>
                    <a:p>
                      <a:pPr marL="342900" marR="0" lvl="0" indent="-342900">
                        <a:lnSpc>
                          <a:spcPct val="107000"/>
                        </a:lnSpc>
                        <a:spcBef>
                          <a:spcPts val="0"/>
                        </a:spcBef>
                        <a:spcAft>
                          <a:spcPts val="0"/>
                        </a:spcAft>
                        <a:buFont typeface="+mj-lt"/>
                        <a:buAutoNum type="arabicPeriod"/>
                      </a:pPr>
                      <a:r>
                        <a:rPr lang="en-US" sz="1000" dirty="0">
                          <a:effectLst/>
                        </a:rPr>
                        <a:t>Logout successful.</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5"/>
                  </a:ext>
                </a:extLst>
              </a:tr>
              <a:tr h="1346553">
                <a:tc>
                  <a:txBody>
                    <a:bodyPr/>
                    <a:lstStyle/>
                    <a:p>
                      <a:pPr marL="0" marR="0" algn="r">
                        <a:lnSpc>
                          <a:spcPct val="107000"/>
                        </a:lnSpc>
                        <a:spcBef>
                          <a:spcPts val="0"/>
                        </a:spcBef>
                        <a:spcAft>
                          <a:spcPts val="800"/>
                        </a:spcAft>
                      </a:pPr>
                      <a:r>
                        <a:rPr lang="en-US" sz="1000">
                          <a:effectLst/>
                        </a:rPr>
                        <a:t>Main </a:t>
                      </a:r>
                      <a:br>
                        <a:rPr lang="en-US" sz="1000">
                          <a:effectLst/>
                        </a:rPr>
                      </a:br>
                      <a:r>
                        <a:rPr lang="en-US" sz="1000">
                          <a:effectLst/>
                        </a:rPr>
                        <a:t>Success Scenario: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342900" marR="0" lvl="0" indent="-342900">
                        <a:lnSpc>
                          <a:spcPct val="107000"/>
                        </a:lnSpc>
                        <a:spcBef>
                          <a:spcPts val="0"/>
                        </a:spcBef>
                        <a:spcAft>
                          <a:spcPts val="0"/>
                        </a:spcAft>
                        <a:buFont typeface="+mj-lt"/>
                        <a:buAutoNum type="arabicPeriod"/>
                      </a:pPr>
                      <a:r>
                        <a:rPr lang="en-US" sz="1000" dirty="0">
                          <a:effectLst/>
                        </a:rPr>
                        <a:t>Remote user logs into the system.</a:t>
                      </a:r>
                    </a:p>
                    <a:p>
                      <a:pPr marL="342900" marR="0" lvl="0" indent="-342900">
                        <a:lnSpc>
                          <a:spcPct val="107000"/>
                        </a:lnSpc>
                        <a:spcBef>
                          <a:spcPts val="0"/>
                        </a:spcBef>
                        <a:spcAft>
                          <a:spcPts val="0"/>
                        </a:spcAft>
                        <a:buFont typeface="+mj-lt"/>
                        <a:buAutoNum type="arabicPeriod"/>
                      </a:pPr>
                      <a:r>
                        <a:rPr lang="en-US" sz="1000" dirty="0">
                          <a:effectLst/>
                        </a:rPr>
                        <a:t>Remote user views test engine configurations.</a:t>
                      </a:r>
                    </a:p>
                    <a:p>
                      <a:pPr marL="342900" marR="0" lvl="0" indent="-342900">
                        <a:lnSpc>
                          <a:spcPct val="107000"/>
                        </a:lnSpc>
                        <a:spcBef>
                          <a:spcPts val="0"/>
                        </a:spcBef>
                        <a:spcAft>
                          <a:spcPts val="0"/>
                        </a:spcAft>
                        <a:buFont typeface="+mj-lt"/>
                        <a:buAutoNum type="arabicPeriod"/>
                      </a:pPr>
                      <a:r>
                        <a:rPr lang="en-US" sz="1000" dirty="0">
                          <a:effectLst/>
                        </a:rPr>
                        <a:t>Remote user selects platform capabilities and configures test engines.</a:t>
                      </a:r>
                    </a:p>
                    <a:p>
                      <a:pPr marL="342900" marR="0" lvl="0" indent="-342900">
                        <a:lnSpc>
                          <a:spcPct val="107000"/>
                        </a:lnSpc>
                        <a:spcBef>
                          <a:spcPts val="0"/>
                        </a:spcBef>
                        <a:spcAft>
                          <a:spcPts val="0"/>
                        </a:spcAft>
                        <a:buFont typeface="+mj-lt"/>
                        <a:buAutoNum type="arabicPeriod"/>
                      </a:pPr>
                      <a:r>
                        <a:rPr lang="en-US" sz="1000" dirty="0">
                          <a:effectLst/>
                        </a:rPr>
                        <a:t>Remote user runs test on test engines.</a:t>
                      </a:r>
                    </a:p>
                    <a:p>
                      <a:pPr marL="342900" marR="0" lvl="0" indent="-342900">
                        <a:lnSpc>
                          <a:spcPct val="107000"/>
                        </a:lnSpc>
                        <a:spcBef>
                          <a:spcPts val="0"/>
                        </a:spcBef>
                        <a:spcAft>
                          <a:spcPts val="0"/>
                        </a:spcAft>
                        <a:buFont typeface="+mj-lt"/>
                        <a:buAutoNum type="arabicPeriod"/>
                      </a:pPr>
                      <a:r>
                        <a:rPr lang="en-US" sz="1000" dirty="0">
                          <a:effectLst/>
                        </a:rPr>
                        <a:t>Remote user logs out.</a:t>
                      </a:r>
                    </a:p>
                    <a:p>
                      <a:pPr marL="0" marR="0">
                        <a:lnSpc>
                          <a:spcPct val="107000"/>
                        </a:lnSpc>
                        <a:spcBef>
                          <a:spcPts val="0"/>
                        </a:spcBef>
                        <a:spcAft>
                          <a:spcPts val="800"/>
                        </a:spcAft>
                      </a:pPr>
                      <a:r>
                        <a:rPr lang="en-US" sz="1000" dirty="0">
                          <a:effectLst/>
                        </a:rPr>
                        <a:t> </a:t>
                      </a:r>
                    </a:p>
                    <a:p>
                      <a:pPr marL="0" marR="0">
                        <a:lnSpc>
                          <a:spcPct val="107000"/>
                        </a:lnSpc>
                        <a:spcBef>
                          <a:spcPts val="0"/>
                        </a:spcBef>
                        <a:spcAft>
                          <a:spcPts val="800"/>
                        </a:spcAft>
                      </a:pPr>
                      <a:r>
                        <a:rPr lang="en-US" sz="1000" dirty="0">
                          <a:effectLst/>
                        </a:rPr>
                        <a:t>* Other operation supported, as mentioned, such as viewing and exporting log files. The “test run” scenario, however, is the main success scenario.</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6"/>
                  </a:ext>
                </a:extLst>
              </a:tr>
              <a:tr h="989158">
                <a:tc>
                  <a:txBody>
                    <a:bodyPr/>
                    <a:lstStyle/>
                    <a:p>
                      <a:pPr marL="0" marR="0" algn="r">
                        <a:lnSpc>
                          <a:spcPct val="107000"/>
                        </a:lnSpc>
                        <a:spcBef>
                          <a:spcPts val="0"/>
                        </a:spcBef>
                        <a:spcAft>
                          <a:spcPts val="800"/>
                        </a:spcAft>
                      </a:pPr>
                      <a:r>
                        <a:rPr lang="en-US" sz="1000">
                          <a:effectLst/>
                        </a:rPr>
                        <a:t>Extensions: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342900" marR="0" lvl="0" indent="-342900">
                        <a:lnSpc>
                          <a:spcPct val="107000"/>
                        </a:lnSpc>
                        <a:spcBef>
                          <a:spcPts val="0"/>
                        </a:spcBef>
                        <a:spcAft>
                          <a:spcPts val="0"/>
                        </a:spcAft>
                        <a:buFont typeface="+mj-lt"/>
                        <a:buAutoNum type="arabicPeriod"/>
                      </a:pPr>
                      <a:r>
                        <a:rPr lang="en-US" sz="1000">
                          <a:effectLst/>
                        </a:rPr>
                        <a:t>The remote user’s login information is rejected by the web application. </a:t>
                      </a:r>
                      <a:r>
                        <a:rPr lang="en-US" sz="1000">
                          <a:effectLst/>
                          <a:sym typeface="Wingdings" panose="05000000000000000000" pitchFamily="2" charset="2"/>
                        </a:rPr>
                        <a:t></a:t>
                      </a:r>
                      <a:r>
                        <a:rPr lang="en-US" sz="1000">
                          <a:effectLst/>
                        </a:rPr>
                        <a:t> The remote user is presented with the login screen again.</a:t>
                      </a:r>
                    </a:p>
                    <a:p>
                      <a:pPr marL="342900" marR="0" lvl="0" indent="-342900">
                        <a:lnSpc>
                          <a:spcPct val="107000"/>
                        </a:lnSpc>
                        <a:spcBef>
                          <a:spcPts val="0"/>
                        </a:spcBef>
                        <a:spcAft>
                          <a:spcPts val="0"/>
                        </a:spcAft>
                        <a:buFont typeface="+mj-lt"/>
                        <a:buAutoNum type="arabicPeriod"/>
                      </a:pPr>
                      <a:r>
                        <a:rPr lang="en-US" sz="1000">
                          <a:effectLst/>
                        </a:rPr>
                        <a:t>Test engines unavailable to execute. </a:t>
                      </a:r>
                      <a:r>
                        <a:rPr lang="en-US" sz="1000">
                          <a:effectLst/>
                          <a:sym typeface="Wingdings" panose="05000000000000000000" pitchFamily="2" charset="2"/>
                        </a:rPr>
                        <a:t></a:t>
                      </a:r>
                      <a:r>
                        <a:rPr lang="en-US" sz="1000">
                          <a:effectLst/>
                        </a:rPr>
                        <a:t> The test engine returns failure back to the Test Server.</a:t>
                      </a:r>
                    </a:p>
                    <a:p>
                      <a:pPr marL="342900" marR="0" lvl="0" indent="-342900">
                        <a:lnSpc>
                          <a:spcPct val="107000"/>
                        </a:lnSpc>
                        <a:spcBef>
                          <a:spcPts val="0"/>
                        </a:spcBef>
                        <a:spcAft>
                          <a:spcPts val="0"/>
                        </a:spcAft>
                        <a:buFont typeface="+mj-lt"/>
                        <a:buAutoNum type="arabicPeriod"/>
                      </a:pPr>
                      <a:r>
                        <a:rPr lang="en-US" sz="1000">
                          <a:effectLst/>
                        </a:rPr>
                        <a:t>No test engines match the capabilities selected. </a:t>
                      </a:r>
                      <a:r>
                        <a:rPr lang="en-US" sz="1000">
                          <a:effectLst/>
                          <a:sym typeface="Wingdings" panose="05000000000000000000" pitchFamily="2" charset="2"/>
                        </a:rPr>
                        <a:t></a:t>
                      </a:r>
                      <a:r>
                        <a:rPr lang="en-US" sz="1000">
                          <a:effectLst/>
                        </a:rPr>
                        <a:t> Test engine prohibits test execute. Allows, test capabilities to be reset.</a:t>
                      </a:r>
                    </a:p>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7"/>
                  </a:ext>
                </a:extLst>
              </a:tr>
              <a:tr h="592617">
                <a:tc>
                  <a:txBody>
                    <a:bodyPr/>
                    <a:lstStyle/>
                    <a:p>
                      <a:pPr marL="0" marR="0" algn="r">
                        <a:lnSpc>
                          <a:spcPct val="107000"/>
                        </a:lnSpc>
                        <a:spcBef>
                          <a:spcPts val="0"/>
                        </a:spcBef>
                        <a:spcAft>
                          <a:spcPts val="800"/>
                        </a:spcAft>
                      </a:pPr>
                      <a:r>
                        <a:rPr lang="en-US" sz="1000">
                          <a:effectLst/>
                        </a:rPr>
                        <a:t>Priority: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0944396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User – Run Test</a:t>
            </a:r>
          </a:p>
        </p:txBody>
      </p:sp>
      <p:sp>
        <p:nvSpPr>
          <p:cNvPr id="4" name="Rectangle 2"/>
          <p:cNvSpPr>
            <a:spLocks noChangeArrowheads="1"/>
          </p:cNvSpPr>
          <p:nvPr/>
        </p:nvSpPr>
        <p:spPr bwMode="auto">
          <a:xfrm>
            <a:off x="1233576" y="1423358"/>
            <a:ext cx="134660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42622363"/>
              </p:ext>
            </p:extLst>
          </p:nvPr>
        </p:nvGraphicFramePr>
        <p:xfrm>
          <a:off x="1233576" y="1423359"/>
          <a:ext cx="6651061" cy="5210354"/>
        </p:xfrm>
        <a:graphic>
          <a:graphicData uri="http://schemas.openxmlformats.org/presentationml/2006/ole">
            <mc:AlternateContent xmlns:mc="http://schemas.openxmlformats.org/markup-compatibility/2006">
              <mc:Choice xmlns:v="urn:schemas-microsoft-com:vml" Requires="v">
                <p:oleObj spid="_x0000_s9230" name="Visio" r:id="rId3" imgW="6749898" imgH="5289535" progId="Visio.Drawing.15">
                  <p:embed/>
                </p:oleObj>
              </mc:Choice>
              <mc:Fallback>
                <p:oleObj name="Visio" r:id="rId3" imgW="6749898" imgH="528953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576" y="1423359"/>
                        <a:ext cx="6651061" cy="5210354"/>
                      </a:xfrm>
                      <a:prstGeom prst="rect">
                        <a:avLst/>
                      </a:prstGeom>
                      <a:noFill/>
                    </p:spPr>
                  </p:pic>
                </p:oleObj>
              </mc:Fallback>
            </mc:AlternateContent>
          </a:graphicData>
        </a:graphic>
      </p:graphicFrame>
    </p:spTree>
    <p:extLst>
      <p:ext uri="{BB962C8B-B14F-4D97-AF65-F5344CB8AC3E}">
        <p14:creationId xmlns:p14="http://schemas.microsoft.com/office/powerpoint/2010/main" val="834898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User - View </a:t>
            </a:r>
            <a:r>
              <a:rPr lang="en-US" dirty="0"/>
              <a:t>and Configure Tests</a:t>
            </a:r>
          </a:p>
        </p:txBody>
      </p:sp>
      <p:sp>
        <p:nvSpPr>
          <p:cNvPr id="4" name="Rectangle 2"/>
          <p:cNvSpPr>
            <a:spLocks noChangeArrowheads="1"/>
          </p:cNvSpPr>
          <p:nvPr/>
        </p:nvSpPr>
        <p:spPr bwMode="auto">
          <a:xfrm>
            <a:off x="1433976" y="1286496"/>
            <a:ext cx="133806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98637054"/>
              </p:ext>
            </p:extLst>
          </p:nvPr>
        </p:nvGraphicFramePr>
        <p:xfrm>
          <a:off x="1433976" y="1286497"/>
          <a:ext cx="6523063" cy="5662381"/>
        </p:xfrm>
        <a:graphic>
          <a:graphicData uri="http://schemas.openxmlformats.org/presentationml/2006/ole">
            <mc:AlternateContent xmlns:mc="http://schemas.openxmlformats.org/markup-compatibility/2006">
              <mc:Choice xmlns:v="urn:schemas-microsoft-com:vml" Requires="v">
                <p:oleObj spid="_x0000_s10255" name="Visio" r:id="rId3" imgW="6699098" imgH="5816391" progId="Visio.Drawing.15">
                  <p:embed/>
                </p:oleObj>
              </mc:Choice>
              <mc:Fallback>
                <p:oleObj name="Visio" r:id="rId3" imgW="6699098" imgH="581639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976" y="1286497"/>
                        <a:ext cx="6523063" cy="5662381"/>
                      </a:xfrm>
                      <a:prstGeom prst="rect">
                        <a:avLst/>
                      </a:prstGeom>
                      <a:noFill/>
                    </p:spPr>
                  </p:pic>
                </p:oleObj>
              </mc:Fallback>
            </mc:AlternateContent>
          </a:graphicData>
        </a:graphic>
      </p:graphicFrame>
    </p:spTree>
    <p:extLst>
      <p:ext uri="{BB962C8B-B14F-4D97-AF65-F5344CB8AC3E}">
        <p14:creationId xmlns:p14="http://schemas.microsoft.com/office/powerpoint/2010/main" val="1701156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User - View </a:t>
            </a:r>
            <a:r>
              <a:rPr lang="en-US" dirty="0"/>
              <a:t>Archived Results</a:t>
            </a:r>
          </a:p>
        </p:txBody>
      </p:sp>
      <p:sp>
        <p:nvSpPr>
          <p:cNvPr id="6" name="Rectangle 4"/>
          <p:cNvSpPr>
            <a:spLocks noChangeArrowheads="1"/>
          </p:cNvSpPr>
          <p:nvPr/>
        </p:nvSpPr>
        <p:spPr bwMode="auto">
          <a:xfrm>
            <a:off x="1440610" y="1500995"/>
            <a:ext cx="133068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05177576"/>
              </p:ext>
            </p:extLst>
          </p:nvPr>
        </p:nvGraphicFramePr>
        <p:xfrm>
          <a:off x="1440611" y="1500996"/>
          <a:ext cx="6707004" cy="4968815"/>
        </p:xfrm>
        <a:graphic>
          <a:graphicData uri="http://schemas.openxmlformats.org/presentationml/2006/ole">
            <mc:AlternateContent xmlns:mc="http://schemas.openxmlformats.org/markup-compatibility/2006">
              <mc:Choice xmlns:v="urn:schemas-microsoft-com:vml" Requires="v">
                <p:oleObj spid="_x0000_s11280" name="Visio" r:id="rId3" imgW="5975299" imgH="4419376" progId="Visio.Drawing.15">
                  <p:embed/>
                </p:oleObj>
              </mc:Choice>
              <mc:Fallback>
                <p:oleObj name="Visio" r:id="rId3" imgW="5975299" imgH="4419376"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611" y="1500996"/>
                        <a:ext cx="6707004" cy="4968815"/>
                      </a:xfrm>
                      <a:prstGeom prst="rect">
                        <a:avLst/>
                      </a:prstGeom>
                      <a:noFill/>
                    </p:spPr>
                  </p:pic>
                </p:oleObj>
              </mc:Fallback>
            </mc:AlternateContent>
          </a:graphicData>
        </a:graphic>
      </p:graphicFrame>
    </p:spTree>
    <p:extLst>
      <p:ext uri="{BB962C8B-B14F-4D97-AF65-F5344CB8AC3E}">
        <p14:creationId xmlns:p14="http://schemas.microsoft.com/office/powerpoint/2010/main" val="13109338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User Export Test Results</a:t>
            </a:r>
          </a:p>
        </p:txBody>
      </p:sp>
      <p:sp>
        <p:nvSpPr>
          <p:cNvPr id="4" name="Rectangle 2"/>
          <p:cNvSpPr>
            <a:spLocks noChangeArrowheads="1"/>
          </p:cNvSpPr>
          <p:nvPr/>
        </p:nvSpPr>
        <p:spPr bwMode="auto">
          <a:xfrm>
            <a:off x="1734738" y="126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81031261"/>
              </p:ext>
            </p:extLst>
          </p:nvPr>
        </p:nvGraphicFramePr>
        <p:xfrm>
          <a:off x="1734738" y="1261613"/>
          <a:ext cx="5935663" cy="5829300"/>
        </p:xfrm>
        <a:graphic>
          <a:graphicData uri="http://schemas.openxmlformats.org/presentationml/2006/ole">
            <mc:AlternateContent xmlns:mc="http://schemas.openxmlformats.org/markup-compatibility/2006">
              <mc:Choice xmlns:v="urn:schemas-microsoft-com:vml" Requires="v">
                <p:oleObj spid="_x0000_s12302" name="Visio" r:id="rId3" imgW="5975299" imgH="5860766" progId="Visio.Drawing.15">
                  <p:embed/>
                </p:oleObj>
              </mc:Choice>
              <mc:Fallback>
                <p:oleObj name="Visio" r:id="rId3" imgW="5975299" imgH="586076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4738" y="1261613"/>
                        <a:ext cx="5935663" cy="582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10946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User Login</a:t>
            </a:r>
          </a:p>
        </p:txBody>
      </p:sp>
      <p:sp>
        <p:nvSpPr>
          <p:cNvPr id="4" name="Rectangle 2"/>
          <p:cNvSpPr>
            <a:spLocks noChangeArrowheads="1"/>
          </p:cNvSpPr>
          <p:nvPr/>
        </p:nvSpPr>
        <p:spPr bwMode="auto">
          <a:xfrm>
            <a:off x="1274884" y="1485899"/>
            <a:ext cx="137614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215720085"/>
              </p:ext>
            </p:extLst>
          </p:nvPr>
        </p:nvGraphicFramePr>
        <p:xfrm>
          <a:off x="1274885" y="1485900"/>
          <a:ext cx="6699738" cy="5547576"/>
        </p:xfrm>
        <a:graphic>
          <a:graphicData uri="http://schemas.openxmlformats.org/presentationml/2006/ole">
            <mc:AlternateContent xmlns:mc="http://schemas.openxmlformats.org/markup-compatibility/2006">
              <mc:Choice xmlns:v="urn:schemas-microsoft-com:vml" Requires="v">
                <p:oleObj spid="_x0000_s13328" name="Visio" r:id="rId3" imgW="6718198" imgH="5562645" progId="Visio.Drawing.15">
                  <p:embed/>
                </p:oleObj>
              </mc:Choice>
              <mc:Fallback>
                <p:oleObj name="Visio" r:id="rId3" imgW="6718198" imgH="556264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885" y="1485900"/>
                        <a:ext cx="6699738" cy="5547576"/>
                      </a:xfrm>
                      <a:prstGeom prst="rect">
                        <a:avLst/>
                      </a:prstGeom>
                      <a:noFill/>
                    </p:spPr>
                  </p:pic>
                </p:oleObj>
              </mc:Fallback>
            </mc:AlternateContent>
          </a:graphicData>
        </a:graphic>
      </p:graphicFrame>
    </p:spTree>
    <p:extLst>
      <p:ext uri="{BB962C8B-B14F-4D97-AF65-F5344CB8AC3E}">
        <p14:creationId xmlns:p14="http://schemas.microsoft.com/office/powerpoint/2010/main" val="4390393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 Activity Diagram</a:t>
            </a:r>
          </a:p>
        </p:txBody>
      </p:sp>
      <p:sp>
        <p:nvSpPr>
          <p:cNvPr id="7" name="Rectangle 4"/>
          <p:cNvSpPr>
            <a:spLocks noChangeArrowheads="1"/>
          </p:cNvSpPr>
          <p:nvPr/>
        </p:nvSpPr>
        <p:spPr bwMode="auto">
          <a:xfrm>
            <a:off x="854014" y="1492369"/>
            <a:ext cx="155748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285127837"/>
              </p:ext>
            </p:extLst>
          </p:nvPr>
        </p:nvGraphicFramePr>
        <p:xfrm>
          <a:off x="854015" y="1492370"/>
          <a:ext cx="7771196" cy="4528868"/>
        </p:xfrm>
        <a:graphic>
          <a:graphicData uri="http://schemas.openxmlformats.org/presentationml/2006/ole">
            <mc:AlternateContent xmlns:mc="http://schemas.openxmlformats.org/markup-compatibility/2006">
              <mc:Choice xmlns:v="urn:schemas-microsoft-com:vml" Requires="v">
                <p:oleObj spid="_x0000_s14352" name="Visio" r:id="rId3" imgW="8984086" imgH="5235129" progId="Visio.Drawing.15">
                  <p:embed/>
                </p:oleObj>
              </mc:Choice>
              <mc:Fallback>
                <p:oleObj name="Visio" r:id="rId3" imgW="8984086" imgH="5235129"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015" y="1492370"/>
                        <a:ext cx="7771196" cy="4528868"/>
                      </a:xfrm>
                      <a:prstGeom prst="rect">
                        <a:avLst/>
                      </a:prstGeom>
                      <a:noFill/>
                    </p:spPr>
                  </p:pic>
                </p:oleObj>
              </mc:Fallback>
            </mc:AlternateContent>
          </a:graphicData>
        </a:graphic>
      </p:graphicFrame>
    </p:spTree>
    <p:extLst>
      <p:ext uri="{BB962C8B-B14F-4D97-AF65-F5344CB8AC3E}">
        <p14:creationId xmlns:p14="http://schemas.microsoft.com/office/powerpoint/2010/main" val="2609663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868"/>
          </a:xfrm>
        </p:spPr>
        <p:txBody>
          <a:bodyPr/>
          <a:lstStyle/>
          <a:p>
            <a:r>
              <a:rPr lang="en-US" dirty="0"/>
              <a:t>System Models: Use Case - Administrator</a:t>
            </a:r>
          </a:p>
        </p:txBody>
      </p:sp>
      <p:sp>
        <p:nvSpPr>
          <p:cNvPr id="4" name="Rectangle 2"/>
          <p:cNvSpPr>
            <a:spLocks noChangeArrowheads="1"/>
          </p:cNvSpPr>
          <p:nvPr/>
        </p:nvSpPr>
        <p:spPr bwMode="auto">
          <a:xfrm>
            <a:off x="1846052" y="13974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932204574"/>
              </p:ext>
            </p:extLst>
          </p:nvPr>
        </p:nvGraphicFramePr>
        <p:xfrm>
          <a:off x="1846052" y="1397479"/>
          <a:ext cx="4906963" cy="5287963"/>
        </p:xfrm>
        <a:graphic>
          <a:graphicData uri="http://schemas.openxmlformats.org/presentationml/2006/ole">
            <mc:AlternateContent xmlns:mc="http://schemas.openxmlformats.org/markup-compatibility/2006">
              <mc:Choice xmlns:v="urn:schemas-microsoft-com:vml" Requires="v">
                <p:oleObj spid="_x0000_s15373" name="Visio" r:id="rId3" imgW="4667213" imgH="5038832" progId="Visio.Drawing.15">
                  <p:embed/>
                </p:oleObj>
              </mc:Choice>
              <mc:Fallback>
                <p:oleObj name="Visio" r:id="rId3" imgW="4667213" imgH="503883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052" y="1397479"/>
                        <a:ext cx="4906963" cy="528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6069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a:xfrm>
            <a:off x="677334" y="1397479"/>
            <a:ext cx="8596668" cy="4942936"/>
          </a:xfrm>
        </p:spPr>
        <p:txBody>
          <a:bodyPr>
            <a:normAutofit fontScale="85000" lnSpcReduction="20000"/>
          </a:bodyPr>
          <a:lstStyle/>
          <a:p>
            <a:pPr marL="0" indent="0">
              <a:buNone/>
            </a:pPr>
            <a:r>
              <a:rPr lang="en-US" dirty="0"/>
              <a:t>The key components are:</a:t>
            </a:r>
          </a:p>
          <a:p>
            <a:r>
              <a:rPr lang="en-US" dirty="0"/>
              <a:t>Users</a:t>
            </a:r>
          </a:p>
          <a:p>
            <a:pPr lvl="1"/>
            <a:r>
              <a:rPr lang="en-US" dirty="0"/>
              <a:t>Local User</a:t>
            </a:r>
          </a:p>
          <a:p>
            <a:pPr lvl="1"/>
            <a:r>
              <a:rPr lang="en-US" dirty="0"/>
              <a:t>Remote User</a:t>
            </a:r>
          </a:p>
          <a:p>
            <a:pPr marL="457200" lvl="1" indent="0">
              <a:buNone/>
            </a:pPr>
            <a:endParaRPr lang="en-US" dirty="0"/>
          </a:p>
          <a:p>
            <a:r>
              <a:rPr lang="en-US" dirty="0"/>
              <a:t>Web User Interface</a:t>
            </a:r>
          </a:p>
          <a:p>
            <a:pPr marL="0" indent="0">
              <a:buNone/>
            </a:pPr>
            <a:endParaRPr lang="en-US" dirty="0"/>
          </a:p>
          <a:p>
            <a:r>
              <a:rPr lang="en-US" dirty="0"/>
              <a:t>Test Server</a:t>
            </a:r>
          </a:p>
          <a:p>
            <a:pPr lvl="1"/>
            <a:r>
              <a:rPr lang="en-US" dirty="0"/>
              <a:t>Test Server</a:t>
            </a:r>
          </a:p>
          <a:p>
            <a:pPr lvl="1"/>
            <a:r>
              <a:rPr lang="en-US" dirty="0"/>
              <a:t>Database</a:t>
            </a:r>
          </a:p>
          <a:p>
            <a:pPr marL="457200" lvl="1" indent="0">
              <a:buNone/>
            </a:pPr>
            <a:endParaRPr lang="en-US" dirty="0"/>
          </a:p>
          <a:p>
            <a:r>
              <a:rPr lang="en-US" dirty="0"/>
              <a:t>Test System</a:t>
            </a:r>
          </a:p>
          <a:p>
            <a:pPr lvl="1"/>
            <a:r>
              <a:rPr lang="en-US" dirty="0"/>
              <a:t>Test Engine</a:t>
            </a:r>
          </a:p>
          <a:p>
            <a:pPr lvl="1"/>
            <a:r>
              <a:rPr lang="en-US" dirty="0"/>
              <a:t>Test Cases</a:t>
            </a:r>
          </a:p>
          <a:p>
            <a:pPr lvl="1"/>
            <a:r>
              <a:rPr lang="en-US" dirty="0"/>
              <a:t>Desktop User Interface</a:t>
            </a:r>
          </a:p>
          <a:p>
            <a:pPr lvl="1"/>
            <a:r>
              <a:rPr lang="en-US" dirty="0"/>
              <a:t>Test Results</a:t>
            </a:r>
          </a:p>
          <a:p>
            <a:endParaRPr lang="en-US" dirty="0"/>
          </a:p>
        </p:txBody>
      </p:sp>
    </p:spTree>
    <p:extLst>
      <p:ext uri="{BB962C8B-B14F-4D97-AF65-F5344CB8AC3E}">
        <p14:creationId xmlns:p14="http://schemas.microsoft.com/office/powerpoint/2010/main" val="19063267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Remove Users</a:t>
            </a:r>
          </a:p>
        </p:txBody>
      </p:sp>
      <p:sp>
        <p:nvSpPr>
          <p:cNvPr id="4" name="Rectangle 2"/>
          <p:cNvSpPr>
            <a:spLocks noChangeArrowheads="1"/>
          </p:cNvSpPr>
          <p:nvPr/>
        </p:nvSpPr>
        <p:spPr bwMode="auto">
          <a:xfrm>
            <a:off x="1656272" y="13888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1"/>
          <p:cNvSpPr>
            <a:spLocks noChangeArrowheads="1"/>
          </p:cNvSpPr>
          <p:nvPr/>
        </p:nvSpPr>
        <p:spPr bwMode="auto">
          <a:xfrm>
            <a:off x="1763487" y="1248699"/>
            <a:ext cx="127491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826387855"/>
              </p:ext>
            </p:extLst>
          </p:nvPr>
        </p:nvGraphicFramePr>
        <p:xfrm>
          <a:off x="1763487" y="1248700"/>
          <a:ext cx="6223518" cy="5609300"/>
        </p:xfrm>
        <a:graphic>
          <a:graphicData uri="http://schemas.openxmlformats.org/presentationml/2006/ole">
            <mc:AlternateContent xmlns:mc="http://schemas.openxmlformats.org/markup-compatibility/2006">
              <mc:Choice xmlns:v="urn:schemas-microsoft-com:vml" Requires="v">
                <p:oleObj spid="_x0000_s16399" name="Visio" r:id="rId3" imgW="6172290" imgH="5562533" progId="Visio.Drawing.15">
                  <p:embed/>
                </p:oleObj>
              </mc:Choice>
              <mc:Fallback>
                <p:oleObj name="Visio" r:id="rId3" imgW="6172290" imgH="5562533" progId="Visio.Drawing.15">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487" y="1248700"/>
                        <a:ext cx="6223518" cy="5609300"/>
                      </a:xfrm>
                      <a:prstGeom prst="rect">
                        <a:avLst/>
                      </a:prstGeom>
                      <a:noFill/>
                    </p:spPr>
                  </p:pic>
                </p:oleObj>
              </mc:Fallback>
            </mc:AlternateContent>
          </a:graphicData>
        </a:graphic>
      </p:graphicFrame>
    </p:spTree>
    <p:extLst>
      <p:ext uri="{BB962C8B-B14F-4D97-AF65-F5344CB8AC3E}">
        <p14:creationId xmlns:p14="http://schemas.microsoft.com/office/powerpoint/2010/main" val="36081528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 Deregister </a:t>
            </a:r>
            <a:r>
              <a:rPr lang="en-US" dirty="0"/>
              <a:t>a Test Engine</a:t>
            </a:r>
          </a:p>
        </p:txBody>
      </p:sp>
      <p:sp>
        <p:nvSpPr>
          <p:cNvPr id="4" name="Rectangle 2"/>
          <p:cNvSpPr>
            <a:spLocks noChangeArrowheads="1"/>
          </p:cNvSpPr>
          <p:nvPr/>
        </p:nvSpPr>
        <p:spPr bwMode="auto">
          <a:xfrm>
            <a:off x="1768415" y="13888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0"/>
          <p:cNvSpPr>
            <a:spLocks noChangeArrowheads="1"/>
          </p:cNvSpPr>
          <p:nvPr/>
        </p:nvSpPr>
        <p:spPr bwMode="auto">
          <a:xfrm>
            <a:off x="1698170" y="1181420"/>
            <a:ext cx="129020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163739983"/>
              </p:ext>
            </p:extLst>
          </p:nvPr>
        </p:nvGraphicFramePr>
        <p:xfrm>
          <a:off x="1698171" y="1181421"/>
          <a:ext cx="6298164" cy="5676579"/>
        </p:xfrm>
        <a:graphic>
          <a:graphicData uri="http://schemas.openxmlformats.org/presentationml/2006/ole">
            <mc:AlternateContent xmlns:mc="http://schemas.openxmlformats.org/markup-compatibility/2006">
              <mc:Choice xmlns:v="urn:schemas-microsoft-com:vml" Requires="v">
                <p:oleObj spid="_x0000_s18447" name="Visio" r:id="rId3" imgW="6172290" imgH="5562533" progId="Visio.Drawing.15">
                  <p:embed/>
                </p:oleObj>
              </mc:Choice>
              <mc:Fallback>
                <p:oleObj name="Visio" r:id="rId3" imgW="6172290" imgH="5562533" progId="Visio.Drawing.15">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171" y="1181421"/>
                        <a:ext cx="6298164" cy="5676579"/>
                      </a:xfrm>
                      <a:prstGeom prst="rect">
                        <a:avLst/>
                      </a:prstGeom>
                      <a:noFill/>
                    </p:spPr>
                  </p:pic>
                </p:oleObj>
              </mc:Fallback>
            </mc:AlternateContent>
          </a:graphicData>
        </a:graphic>
      </p:graphicFrame>
    </p:spTree>
    <p:extLst>
      <p:ext uri="{BB962C8B-B14F-4D97-AF65-F5344CB8AC3E}">
        <p14:creationId xmlns:p14="http://schemas.microsoft.com/office/powerpoint/2010/main" val="2531665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Run Test</a:t>
            </a:r>
          </a:p>
        </p:txBody>
      </p:sp>
      <p:sp>
        <p:nvSpPr>
          <p:cNvPr id="4" name="Rectangle 2"/>
          <p:cNvSpPr>
            <a:spLocks noChangeArrowheads="1"/>
          </p:cNvSpPr>
          <p:nvPr/>
        </p:nvSpPr>
        <p:spPr bwMode="auto">
          <a:xfrm>
            <a:off x="1820174" y="17252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188236132"/>
              </p:ext>
            </p:extLst>
          </p:nvPr>
        </p:nvGraphicFramePr>
        <p:xfrm>
          <a:off x="1190036" y="1231641"/>
          <a:ext cx="6765224" cy="5299788"/>
        </p:xfrm>
        <a:graphic>
          <a:graphicData uri="http://schemas.openxmlformats.org/presentationml/2006/ole">
            <mc:AlternateContent xmlns:mc="http://schemas.openxmlformats.org/markup-compatibility/2006">
              <mc:Choice xmlns:v="urn:schemas-microsoft-com:vml" Requires="v">
                <p:oleObj spid="_x0000_s20493" name="Visio" r:id="rId3" imgW="6735938" imgH="5280519" progId="Visio.Drawing.15">
                  <p:embed/>
                </p:oleObj>
              </mc:Choice>
              <mc:Fallback>
                <p:oleObj name="Visio" r:id="rId3" imgW="6735938" imgH="528051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0036" y="1231641"/>
                        <a:ext cx="6765224" cy="5299788"/>
                      </a:xfrm>
                      <a:prstGeom prst="rect">
                        <a:avLst/>
                      </a:prstGeom>
                      <a:noFill/>
                      <a:extLst/>
                    </p:spPr>
                  </p:pic>
                </p:oleObj>
              </mc:Fallback>
            </mc:AlternateContent>
          </a:graphicData>
        </a:graphic>
      </p:graphicFrame>
    </p:spTree>
    <p:extLst>
      <p:ext uri="{BB962C8B-B14F-4D97-AF65-F5344CB8AC3E}">
        <p14:creationId xmlns:p14="http://schemas.microsoft.com/office/powerpoint/2010/main" val="28526845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View Archived Results</a:t>
            </a:r>
          </a:p>
        </p:txBody>
      </p:sp>
      <p:sp>
        <p:nvSpPr>
          <p:cNvPr id="4" name="Rectangle 2"/>
          <p:cNvSpPr>
            <a:spLocks noChangeArrowheads="1"/>
          </p:cNvSpPr>
          <p:nvPr/>
        </p:nvSpPr>
        <p:spPr bwMode="auto">
          <a:xfrm>
            <a:off x="1987061" y="1930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2"/>
          <p:cNvSpPr>
            <a:spLocks noChangeArrowheads="1"/>
          </p:cNvSpPr>
          <p:nvPr/>
        </p:nvSpPr>
        <p:spPr bwMode="auto">
          <a:xfrm>
            <a:off x="1265162" y="1586203"/>
            <a:ext cx="141329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865324362"/>
              </p:ext>
            </p:extLst>
          </p:nvPr>
        </p:nvGraphicFramePr>
        <p:xfrm>
          <a:off x="1265163" y="1586204"/>
          <a:ext cx="7251140" cy="5271796"/>
        </p:xfrm>
        <a:graphic>
          <a:graphicData uri="http://schemas.openxmlformats.org/presentationml/2006/ole">
            <mc:AlternateContent xmlns:mc="http://schemas.openxmlformats.org/markup-compatibility/2006">
              <mc:Choice xmlns:v="urn:schemas-microsoft-com:vml" Requires="v">
                <p:oleObj spid="_x0000_s21521" name="Visio" r:id="rId3" imgW="6086419" imgH="4419813" progId="Visio.Drawing.15">
                  <p:embed/>
                </p:oleObj>
              </mc:Choice>
              <mc:Fallback>
                <p:oleObj name="Visio" r:id="rId3" imgW="6086419" imgH="4419813" progId="Visio.Drawing.15">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163" y="1586204"/>
                        <a:ext cx="7251140" cy="5271796"/>
                      </a:xfrm>
                      <a:prstGeom prst="rect">
                        <a:avLst/>
                      </a:prstGeom>
                      <a:noFill/>
                    </p:spPr>
                  </p:pic>
                </p:oleObj>
              </mc:Fallback>
            </mc:AlternateContent>
          </a:graphicData>
        </a:graphic>
      </p:graphicFrame>
    </p:spTree>
    <p:extLst>
      <p:ext uri="{BB962C8B-B14F-4D97-AF65-F5344CB8AC3E}">
        <p14:creationId xmlns:p14="http://schemas.microsoft.com/office/powerpoint/2010/main" val="30289052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Login</a:t>
            </a:r>
          </a:p>
        </p:txBody>
      </p:sp>
      <p:sp>
        <p:nvSpPr>
          <p:cNvPr id="4" name="Rectangle 2"/>
          <p:cNvSpPr>
            <a:spLocks noChangeArrowheads="1"/>
          </p:cNvSpPr>
          <p:nvPr/>
        </p:nvSpPr>
        <p:spPr bwMode="auto">
          <a:xfrm>
            <a:off x="1768415" y="1742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2"/>
          <p:cNvSpPr>
            <a:spLocks noChangeArrowheads="1"/>
          </p:cNvSpPr>
          <p:nvPr/>
        </p:nvSpPr>
        <p:spPr bwMode="auto">
          <a:xfrm>
            <a:off x="1511560" y="1371599"/>
            <a:ext cx="131298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839018449"/>
              </p:ext>
            </p:extLst>
          </p:nvPr>
        </p:nvGraphicFramePr>
        <p:xfrm>
          <a:off x="1511559" y="1371599"/>
          <a:ext cx="6400799" cy="5301517"/>
        </p:xfrm>
        <a:graphic>
          <a:graphicData uri="http://schemas.openxmlformats.org/presentationml/2006/ole">
            <mc:AlternateContent xmlns:mc="http://schemas.openxmlformats.org/markup-compatibility/2006">
              <mc:Choice xmlns:v="urn:schemas-microsoft-com:vml" Requires="v">
                <p:oleObj spid="_x0000_s22545" name="Visio" r:id="rId3" imgW="6715181" imgH="5562533" progId="Visio.Drawing.15">
                  <p:embed/>
                </p:oleObj>
              </mc:Choice>
              <mc:Fallback>
                <p:oleObj name="Visio" r:id="rId3" imgW="6715181" imgH="5562533" progId="Visio.Drawing.15">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559" y="1371599"/>
                        <a:ext cx="6400799" cy="5301517"/>
                      </a:xfrm>
                      <a:prstGeom prst="rect">
                        <a:avLst/>
                      </a:prstGeom>
                      <a:noFill/>
                    </p:spPr>
                  </p:pic>
                </p:oleObj>
              </mc:Fallback>
            </mc:AlternateContent>
          </a:graphicData>
        </a:graphic>
      </p:graphicFrame>
    </p:spTree>
    <p:extLst>
      <p:ext uri="{BB962C8B-B14F-4D97-AF65-F5344CB8AC3E}">
        <p14:creationId xmlns:p14="http://schemas.microsoft.com/office/powerpoint/2010/main" val="42751358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View and Configure Tests</a:t>
            </a:r>
          </a:p>
        </p:txBody>
      </p:sp>
      <p:sp>
        <p:nvSpPr>
          <p:cNvPr id="4" name="Rectangle 2"/>
          <p:cNvSpPr>
            <a:spLocks noChangeArrowheads="1"/>
          </p:cNvSpPr>
          <p:nvPr/>
        </p:nvSpPr>
        <p:spPr bwMode="auto">
          <a:xfrm>
            <a:off x="1916723" y="13628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0"/>
          <p:cNvSpPr>
            <a:spLocks noChangeArrowheads="1"/>
          </p:cNvSpPr>
          <p:nvPr/>
        </p:nvSpPr>
        <p:spPr bwMode="auto">
          <a:xfrm>
            <a:off x="1595533" y="1423241"/>
            <a:ext cx="128427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268099960"/>
              </p:ext>
            </p:extLst>
          </p:nvPr>
        </p:nvGraphicFramePr>
        <p:xfrm>
          <a:off x="1595533" y="1423242"/>
          <a:ext cx="6260841" cy="5434758"/>
        </p:xfrm>
        <a:graphic>
          <a:graphicData uri="http://schemas.openxmlformats.org/presentationml/2006/ole">
            <mc:AlternateContent xmlns:mc="http://schemas.openxmlformats.org/markup-compatibility/2006">
              <mc:Choice xmlns:v="urn:schemas-microsoft-com:vml" Requires="v">
                <p:oleObj spid="_x0000_s23567" name="Visio" r:id="rId3" imgW="6696139" imgH="5819708" progId="Visio.Drawing.15">
                  <p:embed/>
                </p:oleObj>
              </mc:Choice>
              <mc:Fallback>
                <p:oleObj name="Visio" r:id="rId3" imgW="6696139" imgH="5819708" progId="Visio.Drawing.15">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5533" y="1423242"/>
                        <a:ext cx="6260841" cy="5434758"/>
                      </a:xfrm>
                      <a:prstGeom prst="rect">
                        <a:avLst/>
                      </a:prstGeom>
                      <a:noFill/>
                    </p:spPr>
                  </p:pic>
                </p:oleObj>
              </mc:Fallback>
            </mc:AlternateContent>
          </a:graphicData>
        </a:graphic>
      </p:graphicFrame>
    </p:spTree>
    <p:extLst>
      <p:ext uri="{BB962C8B-B14F-4D97-AF65-F5344CB8AC3E}">
        <p14:creationId xmlns:p14="http://schemas.microsoft.com/office/powerpoint/2010/main" val="20638466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Activity Diagram</a:t>
            </a:r>
          </a:p>
        </p:txBody>
      </p:sp>
      <p:sp>
        <p:nvSpPr>
          <p:cNvPr id="4" name="Rectangle 2"/>
          <p:cNvSpPr>
            <a:spLocks noChangeArrowheads="1"/>
          </p:cNvSpPr>
          <p:nvPr/>
        </p:nvSpPr>
        <p:spPr bwMode="auto">
          <a:xfrm>
            <a:off x="2087592" y="18460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66566502"/>
              </p:ext>
            </p:extLst>
          </p:nvPr>
        </p:nvGraphicFramePr>
        <p:xfrm>
          <a:off x="755780" y="1446245"/>
          <a:ext cx="7870980" cy="5214340"/>
        </p:xfrm>
        <a:graphic>
          <a:graphicData uri="http://schemas.openxmlformats.org/presentationml/2006/ole">
            <mc:AlternateContent xmlns:mc="http://schemas.openxmlformats.org/markup-compatibility/2006">
              <mc:Choice xmlns:v="urn:schemas-microsoft-com:vml" Requires="v">
                <p:oleObj spid="_x0000_s24589" name="Visio" r:id="rId3" imgW="8984086" imgH="5943553" progId="Visio.Drawing.15">
                  <p:embed/>
                </p:oleObj>
              </mc:Choice>
              <mc:Fallback>
                <p:oleObj name="Visio" r:id="rId3" imgW="8984086" imgH="594355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780" y="1446245"/>
                        <a:ext cx="7870980" cy="5214340"/>
                      </a:xfrm>
                      <a:prstGeom prst="rect">
                        <a:avLst/>
                      </a:prstGeom>
                      <a:noFill/>
                      <a:extLst/>
                    </p:spPr>
                  </p:pic>
                </p:oleObj>
              </mc:Fallback>
            </mc:AlternateContent>
          </a:graphicData>
        </a:graphic>
      </p:graphicFrame>
    </p:spTree>
    <p:extLst>
      <p:ext uri="{BB962C8B-B14F-4D97-AF65-F5344CB8AC3E}">
        <p14:creationId xmlns:p14="http://schemas.microsoft.com/office/powerpoint/2010/main" val="39209237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Specification</a:t>
            </a:r>
            <a:endParaRPr lang="en-US" dirty="0"/>
          </a:p>
        </p:txBody>
      </p:sp>
      <p:sp>
        <p:nvSpPr>
          <p:cNvPr id="3" name="Content Placeholder 2"/>
          <p:cNvSpPr>
            <a:spLocks noGrp="1"/>
          </p:cNvSpPr>
          <p:nvPr>
            <p:ph idx="1"/>
          </p:nvPr>
        </p:nvSpPr>
        <p:spPr/>
        <p:txBody>
          <a:bodyPr/>
          <a:lstStyle/>
          <a:p>
            <a:r>
              <a:rPr lang="en-US" dirty="0"/>
              <a:t>The Test Framework will rely on a relational database system (RDBMS) for a number of purposes and functions as summarized in the following table</a:t>
            </a:r>
            <a:r>
              <a:rPr lang="en-US" dirty="0" smtClean="0"/>
              <a:t>:</a:t>
            </a:r>
          </a:p>
          <a:p>
            <a:pPr marL="0" indent="0">
              <a:buNone/>
            </a:pPr>
            <a:endParaRPr lang="en-US" dirty="0"/>
          </a:p>
          <a:p>
            <a:endParaRPr lang="en-US" dirty="0"/>
          </a:p>
        </p:txBody>
      </p:sp>
      <p:graphicFrame>
        <p:nvGraphicFramePr>
          <p:cNvPr id="7" name="Table 6"/>
          <p:cNvGraphicFramePr>
            <a:graphicFrameLocks noGrp="1"/>
          </p:cNvGraphicFramePr>
          <p:nvPr/>
        </p:nvGraphicFramePr>
        <p:xfrm>
          <a:off x="677863" y="3329146"/>
          <a:ext cx="8596311" cy="1544320"/>
        </p:xfrm>
        <a:graphic>
          <a:graphicData uri="http://schemas.openxmlformats.org/drawingml/2006/table">
            <a:tbl>
              <a:tblPr firstRow="1" firstCol="1" bandRow="1"/>
              <a:tblGrid>
                <a:gridCol w="2865437"/>
                <a:gridCol w="2865437"/>
                <a:gridCol w="2865437"/>
              </a:tblGrid>
              <a:tr h="0">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Function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Visibility</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System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Persistent system data, logs and meta information, e.g. tracking users registering machines, storing user permissions, storing historical test metadata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Not user visible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Content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 run content and results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 visible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Privileged Identify Management (PIM)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 profile information, permission levels and location data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 visible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bl>
          </a:graphicData>
        </a:graphic>
      </p:graphicFrame>
    </p:spTree>
    <p:extLst>
      <p:ext uri="{BB962C8B-B14F-4D97-AF65-F5344CB8AC3E}">
        <p14:creationId xmlns:p14="http://schemas.microsoft.com/office/powerpoint/2010/main" val="27084486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Schema</a:t>
            </a:r>
            <a:endParaRPr lang="en-US" dirty="0"/>
          </a:p>
        </p:txBody>
      </p:sp>
      <p:pic>
        <p:nvPicPr>
          <p:cNvPr id="4" name="Picture 3" descr="A screenshot of a cell phone&#10;&#10;Description automatically generated"/>
          <p:cNvPicPr/>
          <p:nvPr/>
        </p:nvPicPr>
        <p:blipFill>
          <a:blip r:embed="rId2"/>
          <a:stretch>
            <a:fillRect/>
          </a:stretch>
        </p:blipFill>
        <p:spPr>
          <a:xfrm>
            <a:off x="1164772" y="1429748"/>
            <a:ext cx="6999514" cy="5362938"/>
          </a:xfrm>
          <a:prstGeom prst="rect">
            <a:avLst/>
          </a:prstGeom>
        </p:spPr>
      </p:pic>
    </p:spTree>
    <p:extLst>
      <p:ext uri="{BB962C8B-B14F-4D97-AF65-F5344CB8AC3E}">
        <p14:creationId xmlns:p14="http://schemas.microsoft.com/office/powerpoint/2010/main" val="27657769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Schema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4350103"/>
              </p:ext>
            </p:extLst>
          </p:nvPr>
        </p:nvGraphicFramePr>
        <p:xfrm>
          <a:off x="677334" y="1472354"/>
          <a:ext cx="8596312" cy="3373120"/>
        </p:xfrm>
        <a:graphic>
          <a:graphicData uri="http://schemas.openxmlformats.org/drawingml/2006/table">
            <a:tbl>
              <a:tblPr firstRow="1" firstCol="1" bandRow="1"/>
              <a:tblGrid>
                <a:gridCol w="4298156"/>
                <a:gridCol w="4298156"/>
              </a:tblGrid>
              <a:tr h="0">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Table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c>
                  <a:txBody>
                    <a:bodyPr/>
                    <a:lstStyle/>
                    <a:p>
                      <a:pPr marL="0" marR="0" algn="ctr">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Content Functions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endParaRPr lang="en-US" sz="1200">
                        <a:effectLst/>
                        <a:latin typeface="Calibri" panose="020F0502020204030204" pitchFamily="34" charset="0"/>
                        <a:cs typeface="Times New Roman" panose="02020603050405020304" pitchFamily="18" charset="0"/>
                      </a:endParaRPr>
                    </a:p>
                  </a:txBody>
                  <a:tcPr marL="25400" marR="25400" marT="25400" marB="25400" anchor="ctr">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TestRun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Primary fact table that contains transactional data associated with each test run available to the system. It contains foreign keys to allow for lookups to the dimensional tables.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TestEngine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Contains data related to the test engine and whether is registered for remote use.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TestEngineConfig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configuration meta-data associated with registered test engines.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TestCase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Paths for file-based test case content associated to a particular user and test engine.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TestResult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Paths for file-based test case content associated to a particular user and test engine.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UserConfig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role information for users registered with the test server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DesktopUI</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information about local users’ test engines which have been registered for remote use.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WebUI</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information about remote users’ login status and test engines which have been selected for remote use.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bl>
          </a:graphicData>
        </a:graphic>
      </p:graphicFrame>
      <p:sp>
        <p:nvSpPr>
          <p:cNvPr id="5" name="Rectangle 4"/>
          <p:cNvSpPr/>
          <p:nvPr/>
        </p:nvSpPr>
        <p:spPr>
          <a:xfrm>
            <a:off x="677334" y="5048061"/>
            <a:ext cx="8252062" cy="430887"/>
          </a:xfrm>
          <a:prstGeom prst="rect">
            <a:avLst/>
          </a:prstGeom>
        </p:spPr>
        <p:txBody>
          <a:bodyPr wrap="square">
            <a:spAutoFit/>
          </a:bodyPr>
          <a:lstStyle/>
          <a:p>
            <a:r>
              <a:rPr lang="en-US" sz="1100" dirty="0">
                <a:latin typeface="Calibri" panose="020F0502020204030204" pitchFamily="34" charset="0"/>
                <a:ea typeface="Times New Roman" panose="02020603050405020304" pitchFamily="18" charset="0"/>
              </a:rPr>
              <a:t>*This is not an exhaustive list of all possible tables in the system; additional temporary tables may be added as needed to process data and perform certain functions. </a:t>
            </a:r>
            <a:endParaRPr lang="en-US"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0823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Users</a:t>
            </a:r>
          </a:p>
        </p:txBody>
      </p:sp>
      <p:sp>
        <p:nvSpPr>
          <p:cNvPr id="3" name="Content Placeholder 2"/>
          <p:cNvSpPr>
            <a:spLocks noGrp="1"/>
          </p:cNvSpPr>
          <p:nvPr>
            <p:ph idx="1"/>
          </p:nvPr>
        </p:nvSpPr>
        <p:spPr>
          <a:xfrm>
            <a:off x="677334" y="1449239"/>
            <a:ext cx="8596668" cy="5020572"/>
          </a:xfrm>
        </p:spPr>
        <p:txBody>
          <a:bodyPr>
            <a:normAutofit fontScale="85000" lnSpcReduction="20000"/>
          </a:bodyPr>
          <a:lstStyle/>
          <a:p>
            <a:pPr marL="0" indent="0">
              <a:buNone/>
            </a:pPr>
            <a:r>
              <a:rPr lang="en-US" dirty="0"/>
              <a:t>There are nine types of users of this system.  They are:</a:t>
            </a:r>
          </a:p>
          <a:p>
            <a:pPr lvl="0"/>
            <a:r>
              <a:rPr lang="en-US" dirty="0"/>
              <a:t>Software Developers.  These users are the developers of the software.  They create designs for new features, build and run tests for each new feature.</a:t>
            </a:r>
          </a:p>
          <a:p>
            <a:pPr lvl="0"/>
            <a:r>
              <a:rPr lang="en-US" dirty="0"/>
              <a:t>Programmer Analysts.  These users are also developers of the software, but usually working from a design document with strict guidance as to what is produced and tested.</a:t>
            </a:r>
          </a:p>
          <a:p>
            <a:pPr lvl="0"/>
            <a:r>
              <a:rPr lang="en-US" dirty="0"/>
              <a:t>Software Architects.  These users are the designers of the overall application software, the structure of the application code (modules), the classes, dynamic behavior, and help elicit and define requirements.</a:t>
            </a:r>
          </a:p>
          <a:p>
            <a:pPr lvl="0"/>
            <a:r>
              <a:rPr lang="en-US" dirty="0"/>
              <a:t>Software Engineers. These users are the technical leads.  In some organizations they are considered the software developers and in others they are the architects of the system.</a:t>
            </a:r>
          </a:p>
          <a:p>
            <a:pPr lvl="0"/>
            <a:r>
              <a:rPr lang="en-US" dirty="0"/>
              <a:t>System Architects.  These users are responsible for the architecture and structure of the entire system, including the software, the hardware it runs on, the infrastructure it uses, the processes it follows, and the other systems the solution interfaces with.</a:t>
            </a:r>
          </a:p>
          <a:p>
            <a:pPr lvl="0"/>
            <a:r>
              <a:rPr lang="en-US" dirty="0"/>
              <a:t>System Engineers.  These users are the technical leads.  In some organizations they are considered the architects of the system.</a:t>
            </a:r>
          </a:p>
          <a:p>
            <a:pPr lvl="0"/>
            <a:r>
              <a:rPr lang="en-US" dirty="0"/>
              <a:t>Test Engineers (or QA personnel).  These users develop detailed test cases from the requirements specifications, run the tests, and document the results in the test cases.</a:t>
            </a:r>
          </a:p>
          <a:p>
            <a:r>
              <a:rPr lang="en-US" dirty="0"/>
              <a:t>IT Managers (Mostly line level managers).</a:t>
            </a:r>
          </a:p>
          <a:p>
            <a:r>
              <a:rPr lang="en-US" dirty="0"/>
              <a:t>System Administrators.  These users manage and maintain the system, accessibility, and perform system maintenance upgrades. </a:t>
            </a:r>
          </a:p>
        </p:txBody>
      </p:sp>
    </p:spTree>
    <p:extLst>
      <p:ext uri="{BB962C8B-B14F-4D97-AF65-F5344CB8AC3E}">
        <p14:creationId xmlns:p14="http://schemas.microsoft.com/office/powerpoint/2010/main" val="2249919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Demo</a:t>
            </a:r>
          </a:p>
          <a:p>
            <a:r>
              <a:rPr lang="en-US" dirty="0"/>
              <a:t>Questions?</a:t>
            </a:r>
          </a:p>
          <a:p>
            <a:pPr marL="0" indent="0">
              <a:buNone/>
            </a:pPr>
            <a:endParaRPr lang="en-US" dirty="0"/>
          </a:p>
        </p:txBody>
      </p:sp>
    </p:spTree>
    <p:extLst>
      <p:ext uri="{BB962C8B-B14F-4D97-AF65-F5344CB8AC3E}">
        <p14:creationId xmlns:p14="http://schemas.microsoft.com/office/powerpoint/2010/main" val="39904661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13228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595886"/>
            <a:ext cx="8596668" cy="4848045"/>
          </a:xfrm>
        </p:spPr>
        <p:txBody>
          <a:bodyPr>
            <a:normAutofit fontScale="70000" lnSpcReduction="20000"/>
          </a:bodyPr>
          <a:lstStyle/>
          <a:p>
            <a:r>
              <a:rPr lang="en-US" b="1" dirty="0"/>
              <a:t>3.1 	Availability Requirement 1: Continuous System Uptime</a:t>
            </a:r>
          </a:p>
          <a:p>
            <a:r>
              <a:rPr lang="en-US" dirty="0"/>
              <a:t>	The system shall support 24/7 availability. Routine downtime in a particular region necessary for 	maintenance or enhancement to the system shall take place after 21:00 EST on Saturday 	and shall end before 23:00 EST on Sunday. [1]</a:t>
            </a:r>
          </a:p>
          <a:p>
            <a:r>
              <a:rPr lang="en-US" dirty="0"/>
              <a:t>3.1.1     Any scheduled downtime which takes place outside of the designated hours shall be reported to 	users no less than 48 hours in advance. In the case of emergency system outage, the notice 	period shall be waived but users shall be informed as soon as possible of any unplanned system 	outages. [1]</a:t>
            </a:r>
          </a:p>
          <a:p>
            <a:r>
              <a:rPr lang="en-US" b="1" dirty="0"/>
              <a:t>3.2 	Availability Requirement 2: Recovery Time</a:t>
            </a:r>
          </a:p>
          <a:p>
            <a:r>
              <a:rPr lang="en-US" dirty="0"/>
              <a:t>	The system shall be able to quickly recover from outages due to unforeseen circumstances while 	minimizing downtime. The system shall support the ability to create and issue automated alerts 	when downtime is encountered for any of the reasons stated below. [1]</a:t>
            </a:r>
          </a:p>
          <a:p>
            <a:r>
              <a:rPr lang="en-US" dirty="0"/>
              <a:t>3.2.1     In the event of an unplanned outage due to the loss of a particular region or availability zone, 	the system shall immediately fail over to another region or availability zone as determined by 	the cloud provider. [1]</a:t>
            </a:r>
          </a:p>
          <a:p>
            <a:r>
              <a:rPr lang="en-US" dirty="0"/>
              <a:t>3.2.2      In the event of an unplanned outage due to the failure of an instance on which the system is          	hosted, the system shall immediately fail over to a backup instance. In the event a backup 	instance does not exist, the system shall have the ability to immediately spin up a new instance 	and fail over to it using automated deployment. [1]</a:t>
            </a:r>
          </a:p>
          <a:p>
            <a:r>
              <a:rPr lang="en-US" dirty="0"/>
              <a:t>3.2.3.    In the event of an unplanned outage in any or all regions due to a software error, the system 	shall support the ability to quickly identify and create a restore point from the last known 	working backup. This process shall take no more than 1 hour to complete from the time the 	software malfunction is identified. [1]</a:t>
            </a:r>
          </a:p>
          <a:p>
            <a:endParaRPr lang="en-US" dirty="0"/>
          </a:p>
        </p:txBody>
      </p:sp>
    </p:spTree>
    <p:extLst>
      <p:ext uri="{BB962C8B-B14F-4D97-AF65-F5344CB8AC3E}">
        <p14:creationId xmlns:p14="http://schemas.microsoft.com/office/powerpoint/2010/main" val="16765006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fontScale="92500" lnSpcReduction="10000"/>
          </a:bodyPr>
          <a:lstStyle/>
          <a:p>
            <a:r>
              <a:rPr lang="en-US" b="1" dirty="0"/>
              <a:t>3.3 	Availability Requirement 3: High Availability</a:t>
            </a:r>
          </a:p>
          <a:p>
            <a:r>
              <a:rPr lang="en-US" dirty="0"/>
              <a:t>	The system shall support high availability by being quickly accessible to users attempting to 	access it from any geographic region. [1]</a:t>
            </a:r>
          </a:p>
          <a:p>
            <a:r>
              <a:rPr lang="en-US" dirty="0"/>
              <a:t>3.3.1    The system homepage shall take no more than an average of five (5) seconds to load from the time the URL is input from a web browser in any geographic region. This average shall be taken 	from 10 consecutive attempts to access the homepage. [1]</a:t>
            </a:r>
          </a:p>
          <a:p>
            <a:r>
              <a:rPr lang="en-US" dirty="0"/>
              <a:t>3.3.2    Navigation actions (paging, links, etc.) should take no more than an average of three (3) seconds to load from the time the action is triggered. This average shall be taken from 10 consecutive attempts to perform the action. [1]</a:t>
            </a:r>
          </a:p>
          <a:p>
            <a:r>
              <a:rPr lang="en-US" dirty="0"/>
              <a:t>3.3.3	The system shall maintain all program code in scripts that can be deployed to the cloud platform. [1]</a:t>
            </a:r>
          </a:p>
          <a:p>
            <a:r>
              <a:rPr lang="en-US" dirty="0"/>
              <a:t>	3.3.3.1	Backup copies of all scripts shall be located in a separate region. [2]</a:t>
            </a:r>
          </a:p>
          <a:p>
            <a:endParaRPr lang="en-US" dirty="0"/>
          </a:p>
        </p:txBody>
      </p:sp>
    </p:spTree>
    <p:extLst>
      <p:ext uri="{BB962C8B-B14F-4D97-AF65-F5344CB8AC3E}">
        <p14:creationId xmlns:p14="http://schemas.microsoft.com/office/powerpoint/2010/main" val="23442959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HA/DR Tests</a:t>
            </a:r>
          </a:p>
        </p:txBody>
      </p:sp>
      <p:sp>
        <p:nvSpPr>
          <p:cNvPr id="4" name="Rectangle 2"/>
          <p:cNvSpPr>
            <a:spLocks noChangeArrowheads="1"/>
          </p:cNvSpPr>
          <p:nvPr/>
        </p:nvSpPr>
        <p:spPr bwMode="auto">
          <a:xfrm>
            <a:off x="1978270" y="13012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06840620"/>
              </p:ext>
            </p:extLst>
          </p:nvPr>
        </p:nvGraphicFramePr>
        <p:xfrm>
          <a:off x="1978270" y="1301261"/>
          <a:ext cx="5943600" cy="5159375"/>
        </p:xfrm>
        <a:graphic>
          <a:graphicData uri="http://schemas.openxmlformats.org/presentationml/2006/ole">
            <mc:AlternateContent xmlns:mc="http://schemas.openxmlformats.org/markup-compatibility/2006">
              <mc:Choice xmlns:v="urn:schemas-microsoft-com:vml" Requires="v">
                <p:oleObj spid="_x0000_s17421" name="Visio" r:id="rId3" imgW="6393145" imgH="5554980" progId="Visio.Drawing.15">
                  <p:embed/>
                </p:oleObj>
              </mc:Choice>
              <mc:Fallback>
                <p:oleObj name="Visio" r:id="rId3" imgW="6393145" imgH="55549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8270" y="1301261"/>
                        <a:ext cx="5943600" cy="515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570670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985412" cy="1320800"/>
          </a:xfrm>
        </p:spPr>
        <p:txBody>
          <a:bodyPr/>
          <a:lstStyle/>
          <a:p>
            <a:r>
              <a:rPr lang="en-US" dirty="0"/>
              <a:t>Administrator – Configure/Update Settings</a:t>
            </a:r>
          </a:p>
        </p:txBody>
      </p:sp>
      <p:sp>
        <p:nvSpPr>
          <p:cNvPr id="4" name="Rectangle 2"/>
          <p:cNvSpPr>
            <a:spLocks noChangeArrowheads="1"/>
          </p:cNvSpPr>
          <p:nvPr/>
        </p:nvSpPr>
        <p:spPr bwMode="auto">
          <a:xfrm>
            <a:off x="2154116" y="13100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031950144"/>
              </p:ext>
            </p:extLst>
          </p:nvPr>
        </p:nvGraphicFramePr>
        <p:xfrm>
          <a:off x="2154116" y="1310054"/>
          <a:ext cx="5943600" cy="5356225"/>
        </p:xfrm>
        <a:graphic>
          <a:graphicData uri="http://schemas.openxmlformats.org/presentationml/2006/ole">
            <mc:AlternateContent xmlns:mc="http://schemas.openxmlformats.org/markup-compatibility/2006">
              <mc:Choice xmlns:v="urn:schemas-microsoft-com:vml" Requires="v">
                <p:oleObj spid="_x0000_s19469" name="Visio" r:id="rId3" imgW="6164757" imgH="5554980" progId="Visio.Drawing.15">
                  <p:embed/>
                </p:oleObj>
              </mc:Choice>
              <mc:Fallback>
                <p:oleObj name="Visio" r:id="rId3" imgW="6164757" imgH="55549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116" y="1310054"/>
                        <a:ext cx="5943600" cy="535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38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Roles and Accessibility</a:t>
            </a:r>
          </a:p>
        </p:txBody>
      </p:sp>
      <p:sp>
        <p:nvSpPr>
          <p:cNvPr id="3" name="Content Placeholder 2"/>
          <p:cNvSpPr>
            <a:spLocks noGrp="1"/>
          </p:cNvSpPr>
          <p:nvPr>
            <p:ph idx="1"/>
          </p:nvPr>
        </p:nvSpPr>
        <p:spPr>
          <a:xfrm>
            <a:off x="677334" y="1488613"/>
            <a:ext cx="8596668" cy="3880773"/>
          </a:xfrm>
        </p:spPr>
        <p:txBody>
          <a:bodyPr/>
          <a:lstStyle/>
          <a:p>
            <a:r>
              <a:rPr lang="en-US" b="1" dirty="0"/>
              <a:t>Local User </a:t>
            </a:r>
            <a:r>
              <a:rPr lang="en-US" dirty="0"/>
              <a:t>– user with locally installed test engine on PC/laptop.  Able to register with Test Server to register test engine in database.  Able to run tests locally.  Uses UI with internal engine.</a:t>
            </a:r>
          </a:p>
          <a:p>
            <a:r>
              <a:rPr lang="en-US" b="1" dirty="0"/>
              <a:t>Remote User </a:t>
            </a:r>
            <a:r>
              <a:rPr lang="en-US" dirty="0"/>
              <a:t>– user with same capability as local user, but has ability to view available test engines across the web and to use other hardware, servers,  infrastructure for test purposes as well as capability to view archived results.</a:t>
            </a:r>
          </a:p>
          <a:p>
            <a:r>
              <a:rPr lang="en-US" b="1" dirty="0"/>
              <a:t>Administrator</a:t>
            </a:r>
            <a:r>
              <a:rPr lang="en-US" dirty="0"/>
              <a:t> – user with the ability to install application remotely, update application services, add remote users, de-register test engines, perform HA/DR testing.  </a:t>
            </a:r>
          </a:p>
        </p:txBody>
      </p:sp>
    </p:spTree>
    <p:extLst>
      <p:ext uri="{BB962C8B-B14F-4D97-AF65-F5344CB8AC3E}">
        <p14:creationId xmlns:p14="http://schemas.microsoft.com/office/powerpoint/2010/main" val="360892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Usability</a:t>
            </a:r>
          </a:p>
        </p:txBody>
      </p:sp>
      <p:sp>
        <p:nvSpPr>
          <p:cNvPr id="3" name="Content Placeholder 2"/>
          <p:cNvSpPr>
            <a:spLocks noGrp="1"/>
          </p:cNvSpPr>
          <p:nvPr>
            <p:ph idx="1"/>
          </p:nvPr>
        </p:nvSpPr>
        <p:spPr>
          <a:xfrm>
            <a:off x="677334" y="1486017"/>
            <a:ext cx="8596668" cy="4618004"/>
          </a:xfrm>
        </p:spPr>
        <p:txBody>
          <a:bodyPr>
            <a:normAutofit/>
          </a:bodyPr>
          <a:lstStyle/>
          <a:p>
            <a:pPr marL="0" indent="0">
              <a:buNone/>
            </a:pPr>
            <a:r>
              <a:rPr lang="en-US" dirty="0"/>
              <a:t>The system will be used by a range of professional IT development staff.  This is a system that the developers, architects, engineers, and others should be able to learn to use quickly, enable quick testing of program code, get results back and view logs or other test output.  The system shall have:</a:t>
            </a:r>
          </a:p>
          <a:p>
            <a:pPr lvl="0"/>
            <a:r>
              <a:rPr lang="en-US" dirty="0"/>
              <a:t>Graphic User Interface (GUI). </a:t>
            </a:r>
          </a:p>
          <a:p>
            <a:pPr lvl="0"/>
            <a:r>
              <a:rPr lang="en-US" dirty="0"/>
              <a:t>Web enabled front end.</a:t>
            </a:r>
          </a:p>
          <a:p>
            <a:pPr lvl="0"/>
            <a:r>
              <a:rPr lang="en-US" dirty="0"/>
              <a:t>Capability to run multiple tests simultaneously.</a:t>
            </a:r>
          </a:p>
          <a:p>
            <a:pPr lvl="0"/>
            <a:r>
              <a:rPr lang="en-US" dirty="0"/>
              <a:t>Capability to ensure that no one test can tie up system resources.</a:t>
            </a:r>
          </a:p>
          <a:p>
            <a:pPr lvl="0"/>
            <a:r>
              <a:rPr lang="en-US" dirty="0"/>
              <a:t>Ability to allow multiple users to use the system at the same time.</a:t>
            </a:r>
          </a:p>
          <a:p>
            <a:r>
              <a:rPr lang="en-US" dirty="0"/>
              <a:t>System is highly available, disaster recoverable, and located in multiple regions of a cloud platform that allow for excellent performance, local scalability, and reduction in network latency.</a:t>
            </a:r>
          </a:p>
        </p:txBody>
      </p:sp>
    </p:spTree>
    <p:extLst>
      <p:ext uri="{BB962C8B-B14F-4D97-AF65-F5344CB8AC3E}">
        <p14:creationId xmlns:p14="http://schemas.microsoft.com/office/powerpoint/2010/main" val="341366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3" y="1561381"/>
            <a:ext cx="9060225" cy="5149970"/>
          </a:xfrm>
        </p:spPr>
        <p:txBody>
          <a:bodyPr>
            <a:normAutofit fontScale="92500" lnSpcReduction="20000"/>
          </a:bodyPr>
          <a:lstStyle/>
          <a:p>
            <a:r>
              <a:rPr lang="en-US" dirty="0"/>
              <a:t>2.1  The users of this Test Framework system shall have the ability to setup and run individual unit tests of program code, hardware, and infrastructure, as well as run multiple tests simultaneously. They need to be able to stress performance, ensure scalability, and diagnose system interface issues.  Test results shall be saved for future recall, and configuration of the system maintained and stored.</a:t>
            </a:r>
          </a:p>
          <a:p>
            <a:endParaRPr lang="en-US" dirty="0"/>
          </a:p>
          <a:p>
            <a:r>
              <a:rPr lang="en-US" dirty="0"/>
              <a:t>2.1.1 	The test engine shall not require changing and recompiling the program each time a test is run. [0]</a:t>
            </a:r>
          </a:p>
          <a:p>
            <a:r>
              <a:rPr lang="en-US" dirty="0"/>
              <a:t>2.1.2	The system shall be implemented as a client-server system wherein the Web User Interface (</a:t>
            </a:r>
            <a:r>
              <a:rPr lang="en-US" dirty="0" err="1"/>
              <a:t>WebUI</a:t>
            </a:r>
            <a:r>
              <a:rPr lang="en-US" dirty="0"/>
              <a:t>) communicates with the test engine and test server over the internet. [1]</a:t>
            </a:r>
          </a:p>
          <a:p>
            <a:r>
              <a:rPr lang="en-US" dirty="0"/>
              <a:t>2.1.3	The system shall employ a database in which to store all test data, including configuration data, 	test cases, and test results. [1]</a:t>
            </a:r>
          </a:p>
          <a:p>
            <a:r>
              <a:rPr lang="en-US" dirty="0"/>
              <a:t>2.2.4	The system shall employ a test server, which will provide the business logic and serve as the API between the database and the </a:t>
            </a:r>
            <a:r>
              <a:rPr lang="en-US" dirty="0" err="1"/>
              <a:t>WebUI</a:t>
            </a:r>
            <a:r>
              <a:rPr lang="en-US" dirty="0"/>
              <a:t>. [1]</a:t>
            </a:r>
          </a:p>
          <a:p>
            <a:r>
              <a:rPr lang="en-US" dirty="0"/>
              <a:t>2.1.5	The system shall be hosted on a cloud platform to support ease of resource acquisition and hosting, automatic scaling of system resources, built-in network infrastructure, managed services	where needed. [2]</a:t>
            </a:r>
          </a:p>
          <a:p>
            <a:r>
              <a:rPr lang="en-US" dirty="0"/>
              <a:t>2.1.6	The system shall allow the ability to create additional environments for specialized testing upon demand. [2]</a:t>
            </a:r>
          </a:p>
          <a:p>
            <a:endParaRPr lang="en-US" dirty="0"/>
          </a:p>
        </p:txBody>
      </p:sp>
    </p:spTree>
    <p:extLst>
      <p:ext uri="{BB962C8B-B14F-4D97-AF65-F5344CB8AC3E}">
        <p14:creationId xmlns:p14="http://schemas.microsoft.com/office/powerpoint/2010/main" val="2567776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606</TotalTime>
  <Words>3153</Words>
  <Application>Microsoft Office PowerPoint</Application>
  <PresentationFormat>Widescreen</PresentationFormat>
  <Paragraphs>339</Paragraphs>
  <Slides>65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3" baseType="lpstr">
      <vt:lpstr>Arial</vt:lpstr>
      <vt:lpstr>Calibri</vt:lpstr>
      <vt:lpstr>Times New Roman</vt:lpstr>
      <vt:lpstr>Trebuchet MS</vt:lpstr>
      <vt:lpstr>Wingdings</vt:lpstr>
      <vt:lpstr>Wingdings 3</vt:lpstr>
      <vt:lpstr>Facet</vt:lpstr>
      <vt:lpstr>Visio</vt:lpstr>
      <vt:lpstr>Test Framework</vt:lpstr>
      <vt:lpstr>Preface</vt:lpstr>
      <vt:lpstr>Introduction</vt:lpstr>
      <vt:lpstr>System Overview</vt:lpstr>
      <vt:lpstr>System Overview</vt:lpstr>
      <vt:lpstr>System Users</vt:lpstr>
      <vt:lpstr>User Roles and Accessibility</vt:lpstr>
      <vt:lpstr>System Usability</vt:lpstr>
      <vt:lpstr>Requirements (User and System Level)</vt:lpstr>
      <vt:lpstr>Requirements (User and System Level)</vt:lpstr>
      <vt:lpstr>Requirements (User and System Level)</vt:lpstr>
      <vt:lpstr>Requirements (User and System Level)</vt:lpstr>
      <vt:lpstr>Requirements (User and System Level)</vt:lpstr>
      <vt:lpstr>Requirements (User and System Level)</vt:lpstr>
      <vt:lpstr>Requirements (User and System Level) 2.6 Continued</vt:lpstr>
      <vt:lpstr>Requirements (User and System Level)</vt:lpstr>
      <vt:lpstr>Requirements (User and System Level)</vt:lpstr>
      <vt:lpstr>Availability and Business Continuity</vt:lpstr>
      <vt:lpstr>Technical Constraints</vt:lpstr>
      <vt:lpstr>Operational Constraints</vt:lpstr>
      <vt:lpstr>Business Constraints</vt:lpstr>
      <vt:lpstr>Architectural Design</vt:lpstr>
      <vt:lpstr>Architectural Design – Locally Installed</vt:lpstr>
      <vt:lpstr>Architectural Design – Local Install</vt:lpstr>
      <vt:lpstr>Architectural Design – Remote System</vt:lpstr>
      <vt:lpstr>Architectural Design – Remote System</vt:lpstr>
      <vt:lpstr>Key Architectural Components of the System</vt:lpstr>
      <vt:lpstr>Architectural View Perspectives: Use Cases</vt:lpstr>
      <vt:lpstr>Architectural View Perspectives: Sequence</vt:lpstr>
      <vt:lpstr>Architectural View Perspectives: Sequence</vt:lpstr>
      <vt:lpstr>Architectural View Perspectives: Class Diagram</vt:lpstr>
      <vt:lpstr>Application Architecture Model</vt:lpstr>
      <vt:lpstr>Architectural Patterns</vt:lpstr>
      <vt:lpstr>Architectural Patterns</vt:lpstr>
      <vt:lpstr>System Models:  Use Case – Local User </vt:lpstr>
      <vt:lpstr>Local User – Run Test</vt:lpstr>
      <vt:lpstr>Register Local Machine as Test Engine</vt:lpstr>
      <vt:lpstr>Deregister Local Machine with Test Server</vt:lpstr>
      <vt:lpstr>Local User - Export Test Results</vt:lpstr>
      <vt:lpstr>Activity Diagram – Local User</vt:lpstr>
      <vt:lpstr>System Models: Use Case Remote Use</vt:lpstr>
      <vt:lpstr>PowerPoint Presentation</vt:lpstr>
      <vt:lpstr>Remote User – Run Test</vt:lpstr>
      <vt:lpstr>Remote User - View and Configure Tests</vt:lpstr>
      <vt:lpstr>Remote User - View Archived Results</vt:lpstr>
      <vt:lpstr>Remote User Export Test Results</vt:lpstr>
      <vt:lpstr>Remote User Login</vt:lpstr>
      <vt:lpstr>Remote Use: Activity Diagram</vt:lpstr>
      <vt:lpstr>System Models: Use Case - Administrator</vt:lpstr>
      <vt:lpstr>Administrator – Remove Users</vt:lpstr>
      <vt:lpstr>Administrator - Deregister a Test Engine</vt:lpstr>
      <vt:lpstr>Administrator – Run Test</vt:lpstr>
      <vt:lpstr>Administrator – View Archived Results</vt:lpstr>
      <vt:lpstr>Administrator - Login</vt:lpstr>
      <vt:lpstr>Administrator – View and Configure Tests</vt:lpstr>
      <vt:lpstr>Administrator – Activity Diagram</vt:lpstr>
      <vt:lpstr>Database Specification</vt:lpstr>
      <vt:lpstr>Database Schema</vt:lpstr>
      <vt:lpstr>Database Schema</vt:lpstr>
      <vt:lpstr>Thank You</vt:lpstr>
      <vt:lpstr>Backup</vt:lpstr>
      <vt:lpstr>Availability and Business Continuity</vt:lpstr>
      <vt:lpstr>Availability and Business Continuity</vt:lpstr>
      <vt:lpstr>Administrator – HA/DR Tests</vt:lpstr>
      <vt:lpstr>Administrator – Configure/Update Settings</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Framework</dc:title>
  <dc:creator>Howick (US), David L</dc:creator>
  <cp:lastModifiedBy>Howick (US), David L</cp:lastModifiedBy>
  <cp:revision>66</cp:revision>
  <dcterms:created xsi:type="dcterms:W3CDTF">2020-07-28T23:10:35Z</dcterms:created>
  <dcterms:modified xsi:type="dcterms:W3CDTF">2020-09-09T22:42:15Z</dcterms:modified>
</cp:coreProperties>
</file>