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63" r:id="rId14"/>
    <p:sldId id="265" r:id="rId15"/>
    <p:sldId id="270" r:id="rId16"/>
    <p:sldId id="271" r:id="rId17"/>
    <p:sldId id="266" r:id="rId18"/>
    <p:sldId id="272" r:id="rId19"/>
    <p:sldId id="267" r:id="rId20"/>
    <p:sldId id="273" r:id="rId21"/>
    <p:sldId id="274" r:id="rId22"/>
    <p:sldId id="276" r:id="rId23"/>
    <p:sldId id="277" r:id="rId24"/>
    <p:sldId id="278" r:id="rId25"/>
    <p:sldId id="279" r:id="rId26"/>
    <p:sldId id="282"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463767"/>
            <a:ext cx="8596668" cy="4908429"/>
          </a:xfrm>
        </p:spPr>
        <p:txBody>
          <a:bodyPr>
            <a:normAutofit/>
          </a:bodyPr>
          <a:lstStyle/>
          <a:p>
            <a:r>
              <a:rPr lang="en-US" dirty="0"/>
              <a:t>2.7	The system shall have a test environment to allow other users to test changes and impact before committing them to production. [2]</a:t>
            </a:r>
          </a:p>
          <a:p>
            <a:pPr lvl="1"/>
            <a:r>
              <a:rPr lang="en-US" dirty="0"/>
              <a:t>2.7.1	The test environment shall be implemented in multiple zones and multiple regions to enable testing of HA/DR requirements rather than taking production down. [3]</a:t>
            </a:r>
          </a:p>
          <a:p>
            <a:r>
              <a:rPr lang="en-US" dirty="0"/>
              <a:t>2.8	The system shall have a production environment that is used by multiple users implemented in multiple regions and multiple availability zones. [2]</a:t>
            </a:r>
          </a:p>
          <a:p>
            <a:r>
              <a:rPr lang="en-US" dirty="0"/>
              <a:t>2.9	The application will allow the tests to run asynchronously so that no one test will hold up the 	other tests by tying up resources and starving the other processes (threads). [0]</a:t>
            </a:r>
          </a:p>
          <a:p>
            <a:pPr lvl="1"/>
            <a:r>
              <a:rPr lang="en-US" dirty="0"/>
              <a:t>2.9.1	The system shall allow specification of the thread pool size. [1]</a:t>
            </a:r>
          </a:p>
          <a:p>
            <a:pPr lvl="1"/>
            <a:r>
              <a:rPr lang="en-US" dirty="0"/>
              <a:t>2.9.2	The starting default minimum thread count shall be 5. [1]</a:t>
            </a:r>
          </a:p>
          <a:p>
            <a:pPr lvl="1"/>
            <a:r>
              <a:rPr lang="en-US" dirty="0"/>
              <a:t>2.9.3	The starting default maximum thread count shall be 15 (this keeps the application from spawning too many threads).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A5BA-F72A-4CD9-AF4C-68ADAC202004}"/>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xmlns="" id="{BAC61804-0702-4E9C-9632-1F546949E17F}"/>
              </a:ext>
            </a:extLst>
          </p:cNvPr>
          <p:cNvSpPr>
            <a:spLocks noGrp="1"/>
          </p:cNvSpPr>
          <p:nvPr>
            <p:ph idx="1"/>
          </p:nvPr>
        </p:nvSpPr>
        <p:spPr>
          <a:xfrm>
            <a:off x="677334" y="1488613"/>
            <a:ext cx="8596668" cy="3880773"/>
          </a:xfrm>
        </p:spPr>
        <p:txBody>
          <a:bodyPr/>
          <a:lstStyle/>
          <a:p>
            <a:r>
              <a:rPr lang="en-US" dirty="0"/>
              <a:t>2.10	The system shall allow the ability to create additional environments for specialized testing upon demand. [2]</a:t>
            </a:r>
          </a:p>
          <a:p>
            <a:r>
              <a:rPr lang="en-US" dirty="0"/>
              <a:t>2.11  System source code and data shall be stored in a fault-tolerant, distributed file system such as Amazon S3 or HDFS where it can be accessible and deployed to support disaster recovery and availability requirements. [2]</a:t>
            </a:r>
          </a:p>
          <a:p>
            <a:r>
              <a:rPr lang="en-US" dirty="0"/>
              <a:t>2.12  System source code shall be deployed to cloud instances hosted in several regions and availability zones. [2]</a:t>
            </a:r>
          </a:p>
          <a:p>
            <a:r>
              <a:rPr lang="en-US" dirty="0"/>
              <a:t>2.13	Access to the system shall be controlled using defined, cloud managed IAM roles, which will allow for configurable levels of access to and control over the system and its resources.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545389"/>
            <a:ext cx="8596668" cy="4238441"/>
          </a:xfrm>
        </p:spPr>
        <p:txBody>
          <a:bodyPr>
            <a:normAutofit lnSpcReduction="10000"/>
          </a:bodyPr>
          <a:lstStyle/>
          <a:p>
            <a:r>
              <a:rPr lang="en-US" b="1" dirty="0"/>
              <a:t>4.1 	User Requirement 1: Unit Test Execution [0]</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 [0]</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 [0]</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5.1.1	The system shall be developed using the C++ programming language and the C++ Standard Template Library (STL). [0]</a:t>
            </a:r>
          </a:p>
          <a:p>
            <a:r>
              <a:rPr lang="en-US" sz="2000" dirty="0"/>
              <a:t>5.1.2	The system shall be developed using a publicly available source code editor which supports the C++ language. [0]</a:t>
            </a:r>
          </a:p>
          <a:p>
            <a:r>
              <a:rPr lang="en-US" sz="2000" dirty="0"/>
              <a:t>5.1.3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5.2.1     Granting access to a new user of the system shall take no more than 1 business day to complete. [0]</a:t>
            </a:r>
          </a:p>
          <a:p>
            <a:r>
              <a:rPr lang="en-US" sz="2000" dirty="0"/>
              <a:t>5.2.2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5.3.1	Disaster recovery shall be cost-effective and managed through the fault tolerance and high availability features of the cloud-based system architecture. [1]</a:t>
            </a:r>
          </a:p>
          <a:p>
            <a:r>
              <a:rPr lang="en-US" sz="2000" dirty="0"/>
              <a:t>5.3.2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9" name="Picture 8">
            <a:extLst>
              <a:ext uri="{FF2B5EF4-FFF2-40B4-BE49-F238E27FC236}">
                <a16:creationId xmlns:a16="http://schemas.microsoft.com/office/drawing/2014/main" xmlns="" id="{3AA46D10-FDAD-4FDF-879C-3D7BDBD38A0C}"/>
              </a:ext>
            </a:extLst>
          </p:cNvPr>
          <p:cNvPicPr>
            <a:picLocks noChangeAspect="1"/>
          </p:cNvPicPr>
          <p:nvPr/>
        </p:nvPicPr>
        <p:blipFill>
          <a:blip r:embed="rId2"/>
          <a:stretch>
            <a:fillRect/>
          </a:stretch>
        </p:blipFill>
        <p:spPr>
          <a:xfrm>
            <a:off x="677334" y="1672359"/>
            <a:ext cx="4767334" cy="2057400"/>
          </a:xfrm>
          <a:prstGeom prst="rect">
            <a:avLst/>
          </a:prstGeom>
        </p:spPr>
      </p:pic>
      <p:pic>
        <p:nvPicPr>
          <p:cNvPr id="11" name="Picture 10">
            <a:extLst>
              <a:ext uri="{FF2B5EF4-FFF2-40B4-BE49-F238E27FC236}">
                <a16:creationId xmlns:a16="http://schemas.microsoft.com/office/drawing/2014/main" xmlns="" id="{199F2A54-2DBF-4AD1-89D0-FCBED4D40BAD}"/>
              </a:ext>
            </a:extLst>
          </p:cNvPr>
          <p:cNvPicPr>
            <a:picLocks noChangeAspect="1"/>
          </p:cNvPicPr>
          <p:nvPr/>
        </p:nvPicPr>
        <p:blipFill>
          <a:blip r:embed="rId3"/>
          <a:stretch>
            <a:fillRect/>
          </a:stretch>
        </p:blipFill>
        <p:spPr>
          <a:xfrm>
            <a:off x="677334" y="4156941"/>
            <a:ext cx="4698242" cy="2057400"/>
          </a:xfrm>
          <a:prstGeom prst="rect">
            <a:avLst/>
          </a:prstGeom>
        </p:spPr>
      </p:pic>
      <p:pic>
        <p:nvPicPr>
          <p:cNvPr id="13" name="Picture 12">
            <a:extLst>
              <a:ext uri="{FF2B5EF4-FFF2-40B4-BE49-F238E27FC236}">
                <a16:creationId xmlns:a16="http://schemas.microsoft.com/office/drawing/2014/main" xmlns="" id="{1F923096-7DC3-4570-86BE-53B9C19BBBCC}"/>
              </a:ext>
            </a:extLst>
          </p:cNvPr>
          <p:cNvPicPr>
            <a:picLocks noChangeAspect="1"/>
          </p:cNvPicPr>
          <p:nvPr/>
        </p:nvPicPr>
        <p:blipFill>
          <a:blip r:embed="rId4"/>
          <a:stretch>
            <a:fillRect/>
          </a:stretch>
        </p:blipFill>
        <p:spPr>
          <a:xfrm>
            <a:off x="5695343" y="2870201"/>
            <a:ext cx="4606119" cy="2057400"/>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xmlns=""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5" name="Picture 4">
            <a:extLst>
              <a:ext uri="{FF2B5EF4-FFF2-40B4-BE49-F238E27FC236}">
                <a16:creationId xmlns:a16="http://schemas.microsoft.com/office/drawing/2014/main" xmlns="" id="{C9AEC1BA-FA4A-4D68-9D25-D43E9CFFC02C}"/>
              </a:ext>
            </a:extLst>
          </p:cNvPr>
          <p:cNvPicPr>
            <a:picLocks noChangeAspect="1"/>
          </p:cNvPicPr>
          <p:nvPr/>
        </p:nvPicPr>
        <p:blipFill>
          <a:blip r:embed="rId2"/>
          <a:stretch>
            <a:fillRect/>
          </a:stretch>
        </p:blipFill>
        <p:spPr>
          <a:xfrm>
            <a:off x="6479310" y="1565564"/>
            <a:ext cx="2308222" cy="3237923"/>
          </a:xfrm>
          <a:prstGeom prst="rect">
            <a:avLst/>
          </a:prstGeom>
        </p:spPr>
      </p:pic>
      <p:pic>
        <p:nvPicPr>
          <p:cNvPr id="9" name="Picture 8">
            <a:extLst>
              <a:ext uri="{FF2B5EF4-FFF2-40B4-BE49-F238E27FC236}">
                <a16:creationId xmlns:a16="http://schemas.microsoft.com/office/drawing/2014/main" xmlns="" id="{B50AD3E8-FD4C-4543-9C8F-D6BCED40866F}"/>
              </a:ext>
            </a:extLst>
          </p:cNvPr>
          <p:cNvPicPr>
            <a:picLocks noChangeAspect="1"/>
          </p:cNvPicPr>
          <p:nvPr/>
        </p:nvPicPr>
        <p:blipFill>
          <a:blip r:embed="rId3"/>
          <a:stretch>
            <a:fillRect/>
          </a:stretch>
        </p:blipFill>
        <p:spPr>
          <a:xfrm>
            <a:off x="888886" y="1422398"/>
            <a:ext cx="6076894" cy="503670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 [0]</a:t>
            </a:r>
          </a:p>
          <a:p>
            <a:r>
              <a:rPr lang="en-US" dirty="0"/>
              <a:t>4.1.1	The test engine shall be an application that can run on the Windows platform. [0]</a:t>
            </a:r>
          </a:p>
          <a:p>
            <a:r>
              <a:rPr lang="en-US" dirty="0"/>
              <a:t>4.1.2	The test engine should run on Linux and Mac platforms. [1]</a:t>
            </a:r>
          </a:p>
          <a:p>
            <a:r>
              <a:rPr lang="en-US" dirty="0"/>
              <a:t>4.1.3	The user shall have the ability to install the test engine on multiple machines (redundancy, performance, latency). [0]</a:t>
            </a:r>
          </a:p>
          <a:p>
            <a:r>
              <a:rPr lang="en-US" dirty="0"/>
              <a:t>4.1.4	The test engine shall not require changing and recompiling the program each time a test is run. 	[0]</a:t>
            </a:r>
          </a:p>
          <a:p>
            <a:r>
              <a:rPr lang="en-US" dirty="0"/>
              <a:t>4.1.5	The system shall have a desktop interface for locally installed users. [0]</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lnSpcReduction="10000"/>
          </a:bodyPr>
          <a:lstStyle/>
          <a:p>
            <a:r>
              <a:rPr lang="en-US" dirty="0"/>
              <a:t>4.1.6	The system shall have a </a:t>
            </a:r>
            <a:r>
              <a:rPr lang="en-US" dirty="0" err="1"/>
              <a:t>WebUI</a:t>
            </a:r>
            <a:r>
              <a:rPr lang="en-US" dirty="0"/>
              <a:t> for remote users. [1]</a:t>
            </a:r>
          </a:p>
          <a:p>
            <a:r>
              <a:rPr lang="en-US" dirty="0"/>
              <a:t>4.1.7	The system shall be available on demand remotely via the </a:t>
            </a:r>
            <a:r>
              <a:rPr lang="en-US" dirty="0" err="1"/>
              <a:t>WebUI</a:t>
            </a:r>
            <a:r>
              <a:rPr lang="en-US" dirty="0"/>
              <a:t>. [1]</a:t>
            </a:r>
          </a:p>
          <a:p>
            <a:r>
              <a:rPr lang="en-US" dirty="0"/>
              <a:t>4.1.8	The desktop interface shall:</a:t>
            </a:r>
          </a:p>
          <a:p>
            <a:r>
              <a:rPr lang="en-US" dirty="0"/>
              <a:t>4.1.8.1	Display all possible tests and allow the user to select all tests they wish to run. 			[0]</a:t>
            </a:r>
          </a:p>
          <a:p>
            <a:r>
              <a:rPr lang="en-US" dirty="0"/>
              <a:t>4.1.8.2	Display the selected list of all tests to be run (container object on GUI). [0]</a:t>
            </a:r>
          </a:p>
          <a:p>
            <a:r>
              <a:rPr lang="en-US" dirty="0"/>
              <a:t>4.1.8.3	Show test progress and status on the GUI. [0]</a:t>
            </a:r>
          </a:p>
          <a:p>
            <a:r>
              <a:rPr lang="en-US" dirty="0"/>
              <a:t>4.1.8.4	Display the results of each test in real-time. [1]</a:t>
            </a:r>
          </a:p>
          <a:p>
            <a:r>
              <a:rPr lang="en-US" dirty="0"/>
              <a:t>4.1.8.5	Allow the user to specify an output file in which to log the test results. [1]</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3" y="2160589"/>
            <a:ext cx="9204603" cy="3880773"/>
          </a:xfrm>
        </p:spPr>
        <p:txBody>
          <a:bodyPr>
            <a:normAutofit fontScale="92500" lnSpcReduction="10000"/>
          </a:bodyPr>
          <a:lstStyle/>
          <a:p>
            <a:r>
              <a:rPr lang="en-US" dirty="0"/>
              <a:t>4.1.9	The </a:t>
            </a:r>
            <a:r>
              <a:rPr lang="en-US" dirty="0" err="1"/>
              <a:t>WebUI</a:t>
            </a:r>
            <a:r>
              <a:rPr lang="en-US" dirty="0"/>
              <a:t> shall:</a:t>
            </a:r>
          </a:p>
          <a:p>
            <a:r>
              <a:rPr lang="en-US" dirty="0"/>
              <a:t>4.1.9.1	Display all possible tests and allow the user to select all tests they wish to 				run.	[1]</a:t>
            </a:r>
          </a:p>
          <a:p>
            <a:r>
              <a:rPr lang="en-US" dirty="0"/>
              <a:t>4.1.9.2	Display the selected list of all tests to be run (container object on GUI). [1]</a:t>
            </a:r>
          </a:p>
          <a:p>
            <a:r>
              <a:rPr lang="en-US" dirty="0"/>
              <a:t>4.1.9.3	Show test progress and status on the GUI. [1]</a:t>
            </a:r>
          </a:p>
          <a:p>
            <a:r>
              <a:rPr lang="en-US" dirty="0"/>
              <a:t>4.1.9.4	Display the results of each test in real-time. [2]</a:t>
            </a:r>
          </a:p>
          <a:p>
            <a:r>
              <a:rPr lang="en-US" dirty="0"/>
              <a:t>4.1.9.5	Allow the user to specify an output file in which to log the test results. [2]</a:t>
            </a:r>
          </a:p>
          <a:p>
            <a:r>
              <a:rPr lang="en-US" dirty="0"/>
              <a:t>                4.1.9.1	 Execute tests on available clients. [1]</a:t>
            </a:r>
          </a:p>
          <a:p>
            <a:r>
              <a:rPr lang="en-US" dirty="0"/>
              <a:t>	       		4.1.9.2	 Export current and prior test results for specific clients. [2]</a:t>
            </a:r>
          </a:p>
          <a:p>
            <a:r>
              <a:rPr lang="en-US" dirty="0"/>
              <a:t>4.1.10	The application shall log all test results to the output file specified in the GUI. 			[0]</a:t>
            </a:r>
          </a:p>
          <a:p>
            <a:endParaRPr lang="en-US" dirty="0"/>
          </a:p>
        </p:txBody>
      </p:sp>
    </p:spTree>
    <p:extLst>
      <p:ext uri="{BB962C8B-B14F-4D97-AF65-F5344CB8AC3E}">
        <p14:creationId xmlns:p14="http://schemas.microsoft.com/office/powerpoint/2010/main" val="86268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 [0]</a:t>
            </a:r>
          </a:p>
          <a:p>
            <a:r>
              <a:rPr lang="en-US" dirty="0"/>
              <a:t>4.2.1	The system shall handle exceptions thrown by the application during testing with clear user output. [0]</a:t>
            </a:r>
          </a:p>
          <a:p>
            <a:r>
              <a:rPr lang="en-US" dirty="0"/>
              <a:t>4.2.2	The system shall display whether each test failed or succeeded. [0]</a:t>
            </a:r>
          </a:p>
          <a:p>
            <a:r>
              <a:rPr lang="en-US" dirty="0"/>
              <a:t>4.2.3	The log component shall show different levels of logging (INFO, DEBUG, ERROR). [1]</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 [1]</a:t>
            </a:r>
          </a:p>
          <a:p>
            <a:r>
              <a:rPr lang="en-US" dirty="0"/>
              <a:t>4.2.5	The log shall display the duration of each test. [1]</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 [0]</a:t>
            </a:r>
          </a:p>
          <a:p>
            <a:r>
              <a:rPr lang="en-US" dirty="0"/>
              <a:t>4.3.1	The test case shall consist of several tests of varying duration that can run simultaneously. [0]</a:t>
            </a:r>
          </a:p>
          <a:p>
            <a:r>
              <a:rPr lang="en-US" dirty="0"/>
              <a:t>4.3.2	Upon completion, the system shall post a ready status message and await the next test. [0]</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xmlns=""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3" y="1548114"/>
            <a:ext cx="9060225"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 [1]</a:t>
            </a:r>
          </a:p>
          <a:p>
            <a:r>
              <a:rPr lang="en-US" dirty="0"/>
              <a:t>2.2	Client access to the system shall be provided through a </a:t>
            </a:r>
            <a:r>
              <a:rPr lang="en-US" dirty="0" err="1"/>
              <a:t>WebUI</a:t>
            </a:r>
            <a:r>
              <a:rPr lang="en-US" dirty="0"/>
              <a:t> to be accessed via a standard web 	browser. [1]</a:t>
            </a:r>
          </a:p>
          <a:p>
            <a:pPr lvl="1"/>
            <a:r>
              <a:rPr lang="en-US" dirty="0"/>
              <a:t>2.2.1	The system shall support the Firefox web browser. [1]</a:t>
            </a:r>
          </a:p>
          <a:p>
            <a:pPr lvl="1"/>
            <a:r>
              <a:rPr lang="en-US" dirty="0"/>
              <a:t>2.2.2	The system should support the Microsoft Edge and Google Chrome web browsers. [2]</a:t>
            </a:r>
          </a:p>
          <a:p>
            <a:r>
              <a:rPr lang="en-US" dirty="0"/>
              <a:t>2.3	The system shall employ a database in which to store all test data, including configuration data, 	test cases, and test results. [1]</a:t>
            </a:r>
          </a:p>
          <a:p>
            <a:r>
              <a:rPr lang="en-US" dirty="0"/>
              <a:t>2.4	The system shall employ a test server, which will provide the business logic and serve as the API between the database and the </a:t>
            </a:r>
            <a:r>
              <a:rPr lang="en-US" dirty="0" err="1"/>
              <a:t>WebUI</a:t>
            </a:r>
            <a:r>
              <a:rPr lang="en-US" dirty="0"/>
              <a:t>. [1]</a:t>
            </a:r>
          </a:p>
          <a:p>
            <a:r>
              <a:rPr lang="en-US" dirty="0"/>
              <a:t>2.5	The system shall be hosted on a cloud platform to support ease of resource acquisition and hosting, automatic scaling of system resources, built-in network infrastructure, managed services	where needed. [2]</a:t>
            </a:r>
          </a:p>
          <a:p>
            <a:r>
              <a:rPr lang="en-US" dirty="0"/>
              <a:t>2.6	The system shall have a development environment for use by the software engineering and development teams.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415</TotalTime>
  <Words>935</Words>
  <Application>Microsoft Office PowerPoint</Application>
  <PresentationFormat>Widescreen</PresentationFormat>
  <Paragraphs>173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User Roles and Accessibility</vt:lpstr>
      <vt:lpstr>System Usability</vt:lpstr>
      <vt:lpstr>System Requirements</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40</cp:revision>
  <dcterms:created xsi:type="dcterms:W3CDTF">2020-07-28T23:10:35Z</dcterms:created>
  <dcterms:modified xsi:type="dcterms:W3CDTF">2020-08-13T22:05:33Z</dcterms:modified>
</cp:coreProperties>
</file>