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League Spartan"/>
      <p:regular r:id="rId12"/>
      <p:bold r:id="rId13"/>
    </p:embeddedFont>
    <p:embeddedFont>
      <p:font typeface="Garamond"/>
      <p:bold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6" roundtripDataSignature="AMtx7miL7yRCEQxLDAWYF5Jl3SNxf78a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agueSpartan-bold.fntdata"/><Relationship Id="rId12" Type="http://schemas.openxmlformats.org/officeDocument/2006/relationships/font" Target="fonts/LeagueSparta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aramond-boldItalic.fntdata"/><Relationship Id="rId14" Type="http://schemas.openxmlformats.org/officeDocument/2006/relationships/font" Target="fonts/Garamond-bold.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1792288" y="612775"/>
            <a:ext cx="5486400" cy="4114800"/>
          </a:xfrm>
          <a:prstGeom prst="rect">
            <a:avLst/>
          </a:prstGeom>
          <a:noFill/>
          <a:ln>
            <a:noFill/>
          </a:ln>
        </p:spPr>
      </p:sp>
      <p:sp>
        <p:nvSpPr>
          <p:cNvPr id="64" name="Google Shape;64;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83" name="Shape 83"/>
        <p:cNvGrpSpPr/>
        <p:nvPr/>
      </p:nvGrpSpPr>
      <p:grpSpPr>
        <a:xfrm>
          <a:off x="0" y="0"/>
          <a:ext cx="0" cy="0"/>
          <a:chOff x="0" y="0"/>
          <a:chExt cx="0" cy="0"/>
        </a:xfrm>
      </p:grpSpPr>
      <p:sp>
        <p:nvSpPr>
          <p:cNvPr id="84" name="Google Shape;84;p1"/>
          <p:cNvSpPr/>
          <p:nvPr/>
        </p:nvSpPr>
        <p:spPr>
          <a:xfrm>
            <a:off x="4909030" y="0"/>
            <a:ext cx="8469941" cy="11225528"/>
          </a:xfrm>
          <a:custGeom>
            <a:rect b="b" l="l" r="r" t="t"/>
            <a:pathLst>
              <a:path extrusionOk="0" h="11225528" w="8469941">
                <a:moveTo>
                  <a:pt x="0" y="0"/>
                </a:moveTo>
                <a:lnTo>
                  <a:pt x="8469940" y="0"/>
                </a:lnTo>
                <a:lnTo>
                  <a:pt x="8469940" y="11225528"/>
                </a:lnTo>
                <a:lnTo>
                  <a:pt x="0" y="11225528"/>
                </a:lnTo>
                <a:lnTo>
                  <a:pt x="0" y="0"/>
                </a:lnTo>
                <a:close/>
              </a:path>
            </a:pathLst>
          </a:custGeom>
          <a:blipFill rotWithShape="1">
            <a:blip r:embed="rId3">
              <a:alphaModFix/>
            </a:blip>
            <a:stretch>
              <a:fillRect b="0" l="0" r="-11013"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88" name="Shape 88"/>
        <p:cNvGrpSpPr/>
        <p:nvPr/>
      </p:nvGrpSpPr>
      <p:grpSpPr>
        <a:xfrm>
          <a:off x="0" y="0"/>
          <a:ext cx="0" cy="0"/>
          <a:chOff x="0" y="0"/>
          <a:chExt cx="0" cy="0"/>
        </a:xfrm>
      </p:grpSpPr>
      <p:grpSp>
        <p:nvGrpSpPr>
          <p:cNvPr id="89" name="Google Shape;89;p2"/>
          <p:cNvGrpSpPr/>
          <p:nvPr/>
        </p:nvGrpSpPr>
        <p:grpSpPr>
          <a:xfrm>
            <a:off x="1519914" y="-354435"/>
            <a:ext cx="15544800" cy="3143249"/>
            <a:chOff x="0" y="-19050"/>
            <a:chExt cx="20726400" cy="4191000"/>
          </a:xfrm>
        </p:grpSpPr>
        <p:sp>
          <p:nvSpPr>
            <p:cNvPr id="90" name="Google Shape;90;p2"/>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91" name="Google Shape;91;p2"/>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CODE VERSE HACKATHON 2025</a:t>
              </a:r>
              <a:endParaRPr/>
            </a:p>
          </p:txBody>
        </p:sp>
      </p:grpSp>
      <p:sp>
        <p:nvSpPr>
          <p:cNvPr id="92" name="Google Shape;92;p2"/>
          <p:cNvSpPr/>
          <p:nvPr/>
        </p:nvSpPr>
        <p:spPr>
          <a:xfrm>
            <a:off x="16063138" y="390103"/>
            <a:ext cx="2392299" cy="1287267"/>
          </a:xfrm>
          <a:custGeom>
            <a:rect b="b" l="l" r="r" t="t"/>
            <a:pathLst>
              <a:path extrusionOk="0" h="1716355" w="3189732">
                <a:moveTo>
                  <a:pt x="0" y="0"/>
                </a:moveTo>
                <a:lnTo>
                  <a:pt x="3189732" y="0"/>
                </a:lnTo>
                <a:lnTo>
                  <a:pt x="3189732" y="1716355"/>
                </a:lnTo>
                <a:lnTo>
                  <a:pt x="0" y="1716355"/>
                </a:lnTo>
                <a:lnTo>
                  <a:pt x="0" y="0"/>
                </a:lnTo>
                <a:close/>
              </a:path>
            </a:pathLst>
          </a:custGeom>
          <a:blipFill rotWithShape="1">
            <a:blip r:embed="rId3">
              <a:alphaModFix/>
            </a:blip>
            <a:stretch>
              <a:fillRect b="-61037" l="0" r="0" t="-61037"/>
            </a:stretch>
          </a:blipFill>
          <a:ln>
            <a:noFill/>
          </a:ln>
        </p:spPr>
      </p:sp>
      <p:sp>
        <p:nvSpPr>
          <p:cNvPr id="93" name="Google Shape;93;p2"/>
          <p:cNvSpPr/>
          <p:nvPr/>
        </p:nvSpPr>
        <p:spPr>
          <a:xfrm>
            <a:off x="561781"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4">
              <a:alphaModFix/>
            </a:blip>
            <a:stretch>
              <a:fillRect b="-24" l="0" r="0" t="-26"/>
            </a:stretch>
          </a:blipFill>
          <a:ln>
            <a:noFill/>
          </a:ln>
        </p:spPr>
      </p:sp>
      <p:sp>
        <p:nvSpPr>
          <p:cNvPr id="94" name="Google Shape;94;p2"/>
          <p:cNvSpPr txBox="1"/>
          <p:nvPr/>
        </p:nvSpPr>
        <p:spPr>
          <a:xfrm>
            <a:off x="1519924" y="2565025"/>
            <a:ext cx="15817800" cy="6243300"/>
          </a:xfrm>
          <a:prstGeom prst="rect">
            <a:avLst/>
          </a:prstGeom>
          <a:noFill/>
          <a:ln>
            <a:noFill/>
          </a:ln>
        </p:spPr>
        <p:txBody>
          <a:bodyPr anchorCtr="0" anchor="t" bIns="0" lIns="0" spcFirstLastPara="1" rIns="0" wrap="square" tIns="0">
            <a:spAutoFit/>
          </a:bodyPr>
          <a:lstStyle/>
          <a:p>
            <a:pPr indent="0" lvl="0" marL="0" marR="0" rtl="0" algn="just">
              <a:lnSpc>
                <a:spcPct val="48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914400" marR="0" rtl="0" algn="just">
              <a:lnSpc>
                <a:spcPct val="24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Problem Statement Title- </a:t>
            </a:r>
            <a:r>
              <a:rPr b="0" i="0" lang="en-US" sz="1700" u="none" cap="none" strike="noStrike">
                <a:solidFill>
                  <a:srgbClr val="FFFFFF"/>
                </a:solidFill>
                <a:latin typeface="League Spartan"/>
                <a:ea typeface="League Spartan"/>
                <a:cs typeface="League Spartan"/>
                <a:sym typeface="League Spartan"/>
              </a:rPr>
              <a:t>Problem Statement 12: Repetitive Multi-Sheet Consolidation &amp; Sharing: Daily</a:t>
            </a:r>
            <a:endParaRPr b="0" i="0" sz="1700" u="none" cap="none" strike="noStrike">
              <a:solidFill>
                <a:srgbClr val="FFFFFF"/>
              </a:solidFill>
              <a:latin typeface="League Spartan"/>
              <a:ea typeface="League Spartan"/>
              <a:cs typeface="League Spartan"/>
              <a:sym typeface="League Spartan"/>
            </a:endParaRPr>
          </a:p>
          <a:p>
            <a:pPr indent="0" lvl="0" marL="914400" rtl="0" algn="just">
              <a:lnSpc>
                <a:spcPct val="240000"/>
              </a:lnSpc>
              <a:spcBef>
                <a:spcPts val="0"/>
              </a:spcBef>
              <a:spcAft>
                <a:spcPts val="0"/>
              </a:spcAft>
              <a:buNone/>
            </a:pPr>
            <a:r>
              <a:rPr b="0" i="0" lang="en-US" sz="1700" u="none" cap="none" strike="noStrike">
                <a:solidFill>
                  <a:srgbClr val="FFFFFF"/>
                </a:solidFill>
                <a:latin typeface="League Spartan"/>
                <a:ea typeface="League Spartan"/>
                <a:cs typeface="League Spartan"/>
                <a:sym typeface="League Spartan"/>
              </a:rPr>
              <a:t>reporting involved manually combining multiple sheets into a single workbook and</a:t>
            </a:r>
            <a:endParaRPr b="0" i="0" sz="1700" u="none" cap="none" strike="noStrike">
              <a:solidFill>
                <a:srgbClr val="FFFFFF"/>
              </a:solidFill>
              <a:latin typeface="League Spartan"/>
              <a:ea typeface="League Spartan"/>
              <a:cs typeface="League Spartan"/>
              <a:sym typeface="League Spartan"/>
            </a:endParaRPr>
          </a:p>
          <a:p>
            <a:pPr indent="0" lvl="0" marL="914400" rtl="0" algn="just">
              <a:lnSpc>
                <a:spcPct val="240000"/>
              </a:lnSpc>
              <a:spcBef>
                <a:spcPts val="0"/>
              </a:spcBef>
              <a:spcAft>
                <a:spcPts val="0"/>
              </a:spcAft>
              <a:buNone/>
            </a:pPr>
            <a:r>
              <a:rPr b="0" i="0" lang="en-US" sz="1700" u="none" cap="none" strike="noStrike">
                <a:solidFill>
                  <a:srgbClr val="FFFFFF"/>
                </a:solidFill>
                <a:latin typeface="League Spartan"/>
                <a:ea typeface="League Spartan"/>
                <a:cs typeface="League Spartan"/>
                <a:sym typeface="League Spartan"/>
              </a:rPr>
              <a:t>distributing it to stakeholders, which was repetitive, error-prone, and delayed.</a:t>
            </a:r>
            <a:endParaRPr b="0" i="0" sz="1700" u="none" cap="none" strike="noStrike">
              <a:solidFill>
                <a:srgbClr val="FFFFFF"/>
              </a:solidFill>
              <a:latin typeface="League Spartan"/>
              <a:ea typeface="League Spartan"/>
              <a:cs typeface="League Spartan"/>
              <a:sym typeface="League Spartan"/>
            </a:endParaRPr>
          </a:p>
          <a:p>
            <a:pPr indent="0" lvl="0" marL="914400" marR="0" rtl="0" algn="just">
              <a:lnSpc>
                <a:spcPct val="240000"/>
              </a:lnSpc>
              <a:spcBef>
                <a:spcPts val="0"/>
              </a:spcBef>
              <a:spcAft>
                <a:spcPts val="0"/>
              </a:spcAft>
              <a:buNone/>
            </a:pPr>
            <a:r>
              <a:t/>
            </a:r>
            <a:endParaRPr sz="1200">
              <a:solidFill>
                <a:srgbClr val="FFFFFF"/>
              </a:solidFill>
              <a:latin typeface="League Spartan"/>
              <a:ea typeface="League Spartan"/>
              <a:cs typeface="League Spartan"/>
              <a:sym typeface="League Spartan"/>
            </a:endParaRPr>
          </a:p>
          <a:p>
            <a:pPr indent="-253364" lvl="2" marL="760095" marR="0" rtl="0" algn="just">
              <a:lnSpc>
                <a:spcPct val="240000"/>
              </a:lnSpc>
              <a:spcBef>
                <a:spcPts val="0"/>
              </a:spcBef>
              <a:spcAft>
                <a:spcPts val="0"/>
              </a:spcAft>
              <a:buClr>
                <a:srgbClr val="FFFFFF"/>
              </a:buClr>
              <a:buSzPts val="3600"/>
              <a:buFont typeface="Arial"/>
              <a:buChar char="⚬"/>
            </a:pPr>
            <a:r>
              <a:rPr b="0" i="0" lang="en-US" sz="3600" u="none" cap="none" strike="noStrike">
                <a:solidFill>
                  <a:srgbClr val="FFFFFF"/>
                </a:solidFill>
                <a:latin typeface="League Spartan"/>
                <a:ea typeface="League Spartan"/>
                <a:cs typeface="League Spartan"/>
                <a:sym typeface="League Spartan"/>
              </a:rPr>
              <a:t>Team Name- Managing Partners</a:t>
            </a:r>
            <a:endParaRPr/>
          </a:p>
          <a:p>
            <a:pPr indent="-253364" lvl="2" marL="760095" marR="0" rtl="0" algn="just">
              <a:lnSpc>
                <a:spcPct val="240000"/>
              </a:lnSpc>
              <a:spcBef>
                <a:spcPts val="0"/>
              </a:spcBef>
              <a:spcAft>
                <a:spcPts val="0"/>
              </a:spcAft>
              <a:buClr>
                <a:srgbClr val="FFFFFF"/>
              </a:buClr>
              <a:buSzPts val="3600"/>
              <a:buFont typeface="Arial"/>
              <a:buChar char="⚬"/>
            </a:pPr>
            <a:r>
              <a:rPr b="0" i="0" lang="en-US" sz="3600" u="none" cap="none" strike="noStrike">
                <a:solidFill>
                  <a:srgbClr val="FFFFFF"/>
                </a:solidFill>
                <a:latin typeface="League Spartan"/>
                <a:ea typeface="League Spartan"/>
                <a:cs typeface="League Spartan"/>
                <a:sym typeface="League Spartan"/>
              </a:rPr>
              <a:t>Team Members- Nayan Goje, Pratham Kode</a:t>
            </a:r>
            <a:endParaRPr/>
          </a:p>
        </p:txBody>
      </p:sp>
      <p:sp>
        <p:nvSpPr>
          <p:cNvPr id="95" name="Google Shape;95;p2"/>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5">
              <a:alphaModFix amt="46000"/>
            </a:blip>
            <a:stretch>
              <a:fillRect b="0" l="0" r="0" t="0"/>
            </a:stretch>
          </a:blipFill>
          <a:ln>
            <a:noFill/>
          </a:ln>
        </p:spPr>
      </p:sp>
      <p:sp>
        <p:nvSpPr>
          <p:cNvPr id="96" name="Google Shape;96;p2"/>
          <p:cNvSpPr/>
          <p:nvPr/>
        </p:nvSpPr>
        <p:spPr>
          <a:xfrm>
            <a:off x="10689142" y="278881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5">
              <a:alphaModFix amt="46000"/>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00" name="Shape 100"/>
        <p:cNvGrpSpPr/>
        <p:nvPr/>
      </p:nvGrpSpPr>
      <p:grpSpPr>
        <a:xfrm>
          <a:off x="0" y="0"/>
          <a:ext cx="0" cy="0"/>
          <a:chOff x="0" y="0"/>
          <a:chExt cx="0" cy="0"/>
        </a:xfrm>
      </p:grpSpPr>
      <p:grpSp>
        <p:nvGrpSpPr>
          <p:cNvPr id="101" name="Google Shape;101;p3"/>
          <p:cNvGrpSpPr/>
          <p:nvPr/>
        </p:nvGrpSpPr>
        <p:grpSpPr>
          <a:xfrm>
            <a:off x="1874163" y="-550068"/>
            <a:ext cx="15544800" cy="3143249"/>
            <a:chOff x="0" y="-19050"/>
            <a:chExt cx="20726400" cy="4191000"/>
          </a:xfrm>
        </p:grpSpPr>
        <p:sp>
          <p:nvSpPr>
            <p:cNvPr id="102" name="Google Shape;102;p3"/>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03" name="Google Shape;103;p3"/>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IDEA TITLE</a:t>
              </a:r>
              <a:endParaRPr/>
            </a:p>
          </p:txBody>
        </p:sp>
      </p:grpSp>
      <p:sp>
        <p:nvSpPr>
          <p:cNvPr id="104" name="Google Shape;104;p3"/>
          <p:cNvSpPr txBox="1"/>
          <p:nvPr/>
        </p:nvSpPr>
        <p:spPr>
          <a:xfrm>
            <a:off x="1507576" y="1667288"/>
            <a:ext cx="15911400" cy="8919600"/>
          </a:xfrm>
          <a:prstGeom prst="rect">
            <a:avLst/>
          </a:prstGeom>
          <a:noFill/>
          <a:ln>
            <a:noFill/>
          </a:ln>
        </p:spPr>
        <p:txBody>
          <a:bodyPr anchorCtr="0" anchor="t" bIns="0" lIns="0" spcFirstLastPara="1" rIns="0" wrap="square" tIns="0">
            <a:spAutoFit/>
          </a:bodyPr>
          <a:lstStyle/>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Proposed Solution:</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We propose a **web application** that allows users to log in, create or join teams (via room codes), and upload files (Excel, CSV, text, Word, etc.). The system will automatically consolidate these files into a single report using rule-based logic or AI, reducing manual effort and errors. Reports can then be shared instantly with stakeholders through downloads, links, or email.</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How it addresses the problem:</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 Eliminates repetitive manual merging of sheets.</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 Ensures accuracy by automating consolidation.</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 Speeds up reporting and reduces delays.</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 Provides centralized access for all team members.</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Innovation and uniqueness:</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 Team-based collaboration with role-based distribution of tasks.</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 Multi-format file support, not just Excel.</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 AI-assisted consolidation to detect duplicates, summarize insights, and assign tasks automatically.</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100">
                <a:solidFill>
                  <a:srgbClr val="FFFFFF"/>
                </a:solidFill>
                <a:latin typeface="League Spartan"/>
                <a:ea typeface="League Spartan"/>
                <a:cs typeface="League Spartan"/>
                <a:sym typeface="League Spartan"/>
              </a:rPr>
              <a:t>* Seamless sharing through integrated distribution channels (email, shareable links, scheduled auto-reports).</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t/>
            </a:r>
            <a:endParaRPr sz="21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t/>
            </a:r>
            <a:endParaRPr b="0" i="0" sz="2100" u="none" cap="none" strike="noStrike">
              <a:solidFill>
                <a:srgbClr val="FFFFFF"/>
              </a:solidFill>
              <a:latin typeface="League Spartan"/>
              <a:ea typeface="League Spartan"/>
              <a:cs typeface="League Spartan"/>
              <a:sym typeface="League Spartan"/>
            </a:endParaRPr>
          </a:p>
        </p:txBody>
      </p:sp>
      <p:sp>
        <p:nvSpPr>
          <p:cNvPr id="105" name="Google Shape;105;p3"/>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06" name="Google Shape;106;p3"/>
          <p:cNvSpPr/>
          <p:nvPr/>
        </p:nvSpPr>
        <p:spPr>
          <a:xfrm>
            <a:off x="10689142" y="2788815"/>
            <a:ext cx="9149905"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07" name="Google Shape;107;p3"/>
          <p:cNvSpPr/>
          <p:nvPr/>
        </p:nvSpPr>
        <p:spPr>
          <a:xfrm>
            <a:off x="-3899591" y="701500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08" name="Google Shape;108;p3"/>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11" l="0" r="0" t="-61911"/>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12" name="Shape 112"/>
        <p:cNvGrpSpPr/>
        <p:nvPr/>
      </p:nvGrpSpPr>
      <p:grpSpPr>
        <a:xfrm>
          <a:off x="0" y="0"/>
          <a:ext cx="0" cy="0"/>
          <a:chOff x="0" y="0"/>
          <a:chExt cx="0" cy="0"/>
        </a:xfrm>
      </p:grpSpPr>
      <p:grpSp>
        <p:nvGrpSpPr>
          <p:cNvPr id="113" name="Google Shape;113;p4"/>
          <p:cNvGrpSpPr/>
          <p:nvPr/>
        </p:nvGrpSpPr>
        <p:grpSpPr>
          <a:xfrm>
            <a:off x="1371600" y="-292418"/>
            <a:ext cx="15544800" cy="3143249"/>
            <a:chOff x="0" y="-19050"/>
            <a:chExt cx="20726400" cy="4191000"/>
          </a:xfrm>
        </p:grpSpPr>
        <p:sp>
          <p:nvSpPr>
            <p:cNvPr id="114" name="Google Shape;114;p4"/>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15" name="Google Shape;115;p4"/>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TECHNICAL APPROACH</a:t>
              </a:r>
              <a:endParaRPr/>
            </a:p>
          </p:txBody>
        </p:sp>
      </p:grpSp>
      <p:sp>
        <p:nvSpPr>
          <p:cNvPr id="116" name="Google Shape;116;p4"/>
          <p:cNvSpPr txBox="1"/>
          <p:nvPr/>
        </p:nvSpPr>
        <p:spPr>
          <a:xfrm>
            <a:off x="1037775" y="2689775"/>
            <a:ext cx="16591500" cy="5596800"/>
          </a:xfrm>
          <a:prstGeom prst="rect">
            <a:avLst/>
          </a:prstGeom>
          <a:noFill/>
          <a:ln>
            <a:noFill/>
          </a:ln>
        </p:spPr>
        <p:txBody>
          <a:bodyPr anchorCtr="0" anchor="t" bIns="0" lIns="0" spcFirstLastPara="1" rIns="0" wrap="square" tIns="0">
            <a:spAutoFit/>
          </a:bodyPr>
          <a:lstStyle/>
          <a:p>
            <a:pPr indent="0" lvl="0" marL="0" marR="0" rtl="0" algn="l">
              <a:lnSpc>
                <a:spcPct val="240000"/>
              </a:lnSpc>
              <a:spcBef>
                <a:spcPts val="0"/>
              </a:spcBef>
              <a:spcAft>
                <a:spcPts val="0"/>
              </a:spcAft>
              <a:buNone/>
            </a:pPr>
            <a:r>
              <a:rPr lang="en-US" sz="1800">
                <a:solidFill>
                  <a:srgbClr val="FFFFFF"/>
                </a:solidFill>
                <a:latin typeface="League Spartan"/>
                <a:ea typeface="League Spartan"/>
                <a:cs typeface="League Spartan"/>
                <a:sym typeface="League Spartan"/>
              </a:rPr>
              <a:t>Technologies to be used:</a:t>
            </a:r>
            <a:endParaRPr sz="1800">
              <a:solidFill>
                <a:srgbClr val="FFFFFF"/>
              </a:solidFill>
              <a:latin typeface="League Spartan"/>
              <a:ea typeface="League Spartan"/>
              <a:cs typeface="League Spartan"/>
              <a:sym typeface="League Spartan"/>
            </a:endParaRPr>
          </a:p>
          <a:p>
            <a:pPr indent="0" lvl="0" marL="0" marR="0" rtl="0" algn="l">
              <a:lnSpc>
                <a:spcPct val="240000"/>
              </a:lnSpc>
              <a:spcBef>
                <a:spcPts val="0"/>
              </a:spcBef>
              <a:spcAft>
                <a:spcPts val="0"/>
              </a:spcAft>
              <a:buNone/>
            </a:pPr>
            <a:r>
              <a:rPr lang="en-US" sz="1800">
                <a:solidFill>
                  <a:srgbClr val="FFFFFF"/>
                </a:solidFill>
                <a:latin typeface="League Spartan"/>
                <a:ea typeface="League Spartan"/>
                <a:cs typeface="League Spartan"/>
                <a:sym typeface="League Spartan"/>
              </a:rPr>
              <a:t>We will use Next.js for building a fast, scalable frontend, Tailwind CSS for modern, responsive UI design, and Supabase as the backend for authentication, database management, and file storage.</a:t>
            </a:r>
            <a:endParaRPr sz="1800">
              <a:solidFill>
                <a:srgbClr val="FFFFFF"/>
              </a:solidFill>
              <a:latin typeface="League Spartan"/>
              <a:ea typeface="League Spartan"/>
              <a:cs typeface="League Spartan"/>
              <a:sym typeface="League Spartan"/>
            </a:endParaRPr>
          </a:p>
          <a:p>
            <a:pPr indent="0" lvl="0" marL="0" marR="0" rtl="0" algn="l">
              <a:lnSpc>
                <a:spcPct val="240000"/>
              </a:lnSpc>
              <a:spcBef>
                <a:spcPts val="0"/>
              </a:spcBef>
              <a:spcAft>
                <a:spcPts val="0"/>
              </a:spcAft>
              <a:buNone/>
            </a:pPr>
            <a:r>
              <a:rPr lang="en-US" sz="1800">
                <a:solidFill>
                  <a:srgbClr val="FFFFFF"/>
                </a:solidFill>
                <a:latin typeface="League Spartan"/>
                <a:ea typeface="League Spartan"/>
                <a:cs typeface="League Spartan"/>
                <a:sym typeface="League Spartan"/>
              </a:rPr>
              <a:t>Methodology and process for implementation:</a:t>
            </a:r>
            <a:endParaRPr sz="1800">
              <a:solidFill>
                <a:srgbClr val="FFFFFF"/>
              </a:solidFill>
              <a:latin typeface="League Spartan"/>
              <a:ea typeface="League Spartan"/>
              <a:cs typeface="League Spartan"/>
              <a:sym typeface="League Spartan"/>
            </a:endParaRPr>
          </a:p>
          <a:p>
            <a:pPr indent="0" lvl="0" marL="0" marR="0" rtl="0" algn="l">
              <a:lnSpc>
                <a:spcPct val="240000"/>
              </a:lnSpc>
              <a:spcBef>
                <a:spcPts val="0"/>
              </a:spcBef>
              <a:spcAft>
                <a:spcPts val="0"/>
              </a:spcAft>
              <a:buNone/>
            </a:pPr>
            <a:r>
              <a:rPr lang="en-US" sz="1800">
                <a:solidFill>
                  <a:srgbClr val="FFFFFF"/>
                </a:solidFill>
                <a:latin typeface="League Spartan"/>
                <a:ea typeface="League Spartan"/>
                <a:cs typeface="League Spartan"/>
                <a:sym typeface="League Spartan"/>
              </a:rPr>
              <a:t>Step 1: Set up authentication and team management in Supabase (login, signup, room codes).</a:t>
            </a:r>
            <a:endParaRPr sz="1800">
              <a:solidFill>
                <a:srgbClr val="FFFFFF"/>
              </a:solidFill>
              <a:latin typeface="League Spartan"/>
              <a:ea typeface="League Spartan"/>
              <a:cs typeface="League Spartan"/>
              <a:sym typeface="League Spartan"/>
            </a:endParaRPr>
          </a:p>
          <a:p>
            <a:pPr indent="0" lvl="0" marL="0" marR="0" rtl="0" algn="l">
              <a:lnSpc>
                <a:spcPct val="240000"/>
              </a:lnSpc>
              <a:spcBef>
                <a:spcPts val="0"/>
              </a:spcBef>
              <a:spcAft>
                <a:spcPts val="0"/>
              </a:spcAft>
              <a:buNone/>
            </a:pPr>
            <a:r>
              <a:rPr lang="en-US" sz="1800">
                <a:solidFill>
                  <a:srgbClr val="FFFFFF"/>
                </a:solidFill>
                <a:latin typeface="League Spartan"/>
                <a:ea typeface="League Spartan"/>
                <a:cs typeface="League Spartan"/>
                <a:sym typeface="League Spartan"/>
              </a:rPr>
              <a:t>Step 2: Build the frontend in Next.js with Tailwind CSS for dashboards, file uploads, and report views.</a:t>
            </a:r>
            <a:endParaRPr sz="1800">
              <a:solidFill>
                <a:srgbClr val="FFFFFF"/>
              </a:solidFill>
              <a:latin typeface="League Spartan"/>
              <a:ea typeface="League Spartan"/>
              <a:cs typeface="League Spartan"/>
              <a:sym typeface="League Spartan"/>
            </a:endParaRPr>
          </a:p>
          <a:p>
            <a:pPr indent="0" lvl="0" marL="0" marR="0" rtl="0" algn="l">
              <a:lnSpc>
                <a:spcPct val="240000"/>
              </a:lnSpc>
              <a:spcBef>
                <a:spcPts val="0"/>
              </a:spcBef>
              <a:spcAft>
                <a:spcPts val="0"/>
              </a:spcAft>
              <a:buNone/>
            </a:pPr>
            <a:r>
              <a:rPr lang="en-US" sz="1800">
                <a:solidFill>
                  <a:srgbClr val="FFFFFF"/>
                </a:solidFill>
                <a:latin typeface="League Spartan"/>
                <a:ea typeface="League Spartan"/>
                <a:cs typeface="League Spartan"/>
                <a:sym typeface="League Spartan"/>
              </a:rPr>
              <a:t>Step 3: Store uploaded files in Supabase storage and process them through server-side functions for consolidation.</a:t>
            </a:r>
            <a:endParaRPr sz="1800">
              <a:solidFill>
                <a:srgbClr val="FFFFFF"/>
              </a:solidFill>
              <a:latin typeface="League Spartan"/>
              <a:ea typeface="League Spartan"/>
              <a:cs typeface="League Spartan"/>
              <a:sym typeface="League Spartan"/>
            </a:endParaRPr>
          </a:p>
          <a:p>
            <a:pPr indent="0" lvl="0" marL="0" marR="0" rtl="0" algn="l">
              <a:lnSpc>
                <a:spcPct val="240000"/>
              </a:lnSpc>
              <a:spcBef>
                <a:spcPts val="0"/>
              </a:spcBef>
              <a:spcAft>
                <a:spcPts val="0"/>
              </a:spcAft>
              <a:buNone/>
            </a:pPr>
            <a:r>
              <a:rPr lang="en-US" sz="1800">
                <a:solidFill>
                  <a:srgbClr val="FFFFFF"/>
                </a:solidFill>
                <a:latin typeface="League Spartan"/>
                <a:ea typeface="League Spartan"/>
                <a:cs typeface="League Spartan"/>
                <a:sym typeface="League Spartan"/>
              </a:rPr>
              <a:t>Step 4: Generate consolidated reports and make them accessible via download links or direct sharing.</a:t>
            </a:r>
            <a:endParaRPr sz="1800">
              <a:solidFill>
                <a:srgbClr val="FFFFFF"/>
              </a:solidFill>
              <a:latin typeface="League Spartan"/>
              <a:ea typeface="League Spartan"/>
              <a:cs typeface="League Spartan"/>
              <a:sym typeface="League Spartan"/>
            </a:endParaRPr>
          </a:p>
          <a:p>
            <a:pPr indent="0" lvl="0" marL="0" marR="0" rtl="0" algn="l">
              <a:lnSpc>
                <a:spcPct val="240000"/>
              </a:lnSpc>
              <a:spcBef>
                <a:spcPts val="0"/>
              </a:spcBef>
              <a:spcAft>
                <a:spcPts val="0"/>
              </a:spcAft>
              <a:buNone/>
            </a:pPr>
            <a:r>
              <a:rPr lang="en-US" sz="1800">
                <a:solidFill>
                  <a:srgbClr val="FFFFFF"/>
                </a:solidFill>
                <a:latin typeface="League Spartan"/>
                <a:ea typeface="League Spartan"/>
                <a:cs typeface="League Spartan"/>
                <a:sym typeface="League Spartan"/>
              </a:rPr>
              <a:t>Step 5: Iteratively add AI-based enhancements and role-based task distribution.</a:t>
            </a:r>
            <a:endParaRPr sz="1800">
              <a:solidFill>
                <a:srgbClr val="FFFFFF"/>
              </a:solidFill>
              <a:latin typeface="League Spartan"/>
              <a:ea typeface="League Spartan"/>
              <a:cs typeface="League Spartan"/>
              <a:sym typeface="League Spartan"/>
            </a:endParaRPr>
          </a:p>
        </p:txBody>
      </p:sp>
      <p:sp>
        <p:nvSpPr>
          <p:cNvPr id="117" name="Google Shape;117;p4"/>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18" name="Google Shape;118;p4"/>
          <p:cNvSpPr/>
          <p:nvPr/>
        </p:nvSpPr>
        <p:spPr>
          <a:xfrm>
            <a:off x="10689142" y="2788815"/>
            <a:ext cx="9149905"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19" name="Google Shape;119;p4"/>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20" name="Google Shape;120;p4"/>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11" l="0" r="0" t="-61911"/>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24" name="Shape 124"/>
        <p:cNvGrpSpPr/>
        <p:nvPr/>
      </p:nvGrpSpPr>
      <p:grpSpPr>
        <a:xfrm>
          <a:off x="0" y="0"/>
          <a:ext cx="0" cy="0"/>
          <a:chOff x="0" y="0"/>
          <a:chExt cx="0" cy="0"/>
        </a:xfrm>
      </p:grpSpPr>
      <p:grpSp>
        <p:nvGrpSpPr>
          <p:cNvPr id="125" name="Google Shape;125;p5"/>
          <p:cNvGrpSpPr/>
          <p:nvPr/>
        </p:nvGrpSpPr>
        <p:grpSpPr>
          <a:xfrm>
            <a:off x="1371600" y="-354435"/>
            <a:ext cx="15544800" cy="3143249"/>
            <a:chOff x="0" y="-19050"/>
            <a:chExt cx="20726400" cy="4191000"/>
          </a:xfrm>
        </p:grpSpPr>
        <p:sp>
          <p:nvSpPr>
            <p:cNvPr id="126" name="Google Shape;126;p5"/>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27" name="Google Shape;127;p5"/>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FEASIBILITY AND VIABILITY</a:t>
              </a:r>
              <a:endParaRPr/>
            </a:p>
          </p:txBody>
        </p:sp>
      </p:grpSp>
      <p:sp>
        <p:nvSpPr>
          <p:cNvPr id="128" name="Google Shape;128;p5"/>
          <p:cNvSpPr txBox="1"/>
          <p:nvPr/>
        </p:nvSpPr>
        <p:spPr>
          <a:xfrm>
            <a:off x="1473898" y="2393000"/>
            <a:ext cx="15340200" cy="6880500"/>
          </a:xfrm>
          <a:prstGeom prst="rect">
            <a:avLst/>
          </a:prstGeom>
          <a:noFill/>
          <a:ln>
            <a:noFill/>
          </a:ln>
        </p:spPr>
        <p:txBody>
          <a:bodyPr anchorCtr="0" anchor="t" bIns="0" lIns="0" spcFirstLastPara="1" rIns="0" wrap="square" tIns="0">
            <a:spAutoFit/>
          </a:bodyPr>
          <a:lstStyle/>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Analysis of the feasibility of the idea:</a:t>
            </a:r>
            <a:endParaRPr sz="15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The solution is technically feasible with modern web technologies like Next.js, Tailwind CSS, and Supabase. Consolidating files and automating report generation is achievable through existing libraries and APIs. The approach reduces manual errors and streamlines reporting, making it practical for real-world adoption.</a:t>
            </a:r>
            <a:endParaRPr sz="15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Potential challenges and risks:</a:t>
            </a:r>
            <a:endParaRPr sz="15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Handling multiple file formats (Excel, Word, txt, CSV) consistently.</a:t>
            </a:r>
            <a:endParaRPr sz="15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Ensuring data security and access control within teams.</a:t>
            </a:r>
            <a:endParaRPr sz="15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Scaling the system for larger teams and heavy file uploads.</a:t>
            </a:r>
            <a:endParaRPr sz="15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AI consolidation may initially lack accuracy or require fine-tuning.</a:t>
            </a:r>
            <a:endParaRPr sz="15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Strategies for overcoming these challenges:</a:t>
            </a:r>
            <a:endParaRPr sz="15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Start with Excel/CSV support for MVP, then expand to other formats.</a:t>
            </a:r>
            <a:endParaRPr sz="15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Use Supabase’s authentication and role-based access to secure data</a:t>
            </a:r>
            <a:endParaRPr sz="15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Optimize file storage and processing with Supabase functions and server-side processing.</a:t>
            </a:r>
            <a:endParaRPr sz="15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1500">
                <a:solidFill>
                  <a:srgbClr val="FFFFFF"/>
                </a:solidFill>
                <a:latin typeface="League Spartan"/>
                <a:ea typeface="League Spartan"/>
                <a:cs typeface="League Spartan"/>
                <a:sym typeface="League Spartan"/>
              </a:rPr>
              <a:t>Implement rule-based consolidation first, then gradually integrate AI for smarter automation.</a:t>
            </a:r>
            <a:endParaRPr sz="1500">
              <a:solidFill>
                <a:srgbClr val="FFFFFF"/>
              </a:solidFill>
              <a:latin typeface="League Spartan"/>
              <a:ea typeface="League Spartan"/>
              <a:cs typeface="League Spartan"/>
              <a:sym typeface="League Spartan"/>
            </a:endParaRPr>
          </a:p>
        </p:txBody>
      </p:sp>
      <p:sp>
        <p:nvSpPr>
          <p:cNvPr id="129" name="Google Shape;129;p5"/>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30" name="Google Shape;130;p5"/>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31" name="Google Shape;131;p5"/>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11" l="0" r="0" t="-61911"/>
            </a:stretch>
          </a:blipFill>
          <a:ln>
            <a:noFill/>
          </a:ln>
        </p:spPr>
      </p:sp>
      <p:sp>
        <p:nvSpPr>
          <p:cNvPr id="132" name="Google Shape;132;p5"/>
          <p:cNvSpPr/>
          <p:nvPr/>
        </p:nvSpPr>
        <p:spPr>
          <a:xfrm>
            <a:off x="10275917" y="2788815"/>
            <a:ext cx="9149905"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36" name="Shape 136"/>
        <p:cNvGrpSpPr/>
        <p:nvPr/>
      </p:nvGrpSpPr>
      <p:grpSpPr>
        <a:xfrm>
          <a:off x="0" y="0"/>
          <a:ext cx="0" cy="0"/>
          <a:chOff x="0" y="0"/>
          <a:chExt cx="0" cy="0"/>
        </a:xfrm>
      </p:grpSpPr>
      <p:grpSp>
        <p:nvGrpSpPr>
          <p:cNvPr id="137" name="Google Shape;137;p6"/>
          <p:cNvGrpSpPr/>
          <p:nvPr/>
        </p:nvGrpSpPr>
        <p:grpSpPr>
          <a:xfrm>
            <a:off x="1714500" y="-354435"/>
            <a:ext cx="15544800" cy="3143249"/>
            <a:chOff x="0" y="-19050"/>
            <a:chExt cx="20726400" cy="4191000"/>
          </a:xfrm>
        </p:grpSpPr>
        <p:sp>
          <p:nvSpPr>
            <p:cNvPr id="138" name="Google Shape;138;p6"/>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39" name="Google Shape;139;p6"/>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IMPACT AND BENEFITS</a:t>
              </a:r>
              <a:endParaRPr/>
            </a:p>
          </p:txBody>
        </p:sp>
      </p:grpSp>
      <p:sp>
        <p:nvSpPr>
          <p:cNvPr id="140" name="Google Shape;140;p6"/>
          <p:cNvSpPr txBox="1"/>
          <p:nvPr/>
        </p:nvSpPr>
        <p:spPr>
          <a:xfrm>
            <a:off x="1279529" y="2637805"/>
            <a:ext cx="16069800" cy="5061000"/>
          </a:xfrm>
          <a:prstGeom prst="rect">
            <a:avLst/>
          </a:prstGeom>
          <a:noFill/>
          <a:ln>
            <a:noFill/>
          </a:ln>
        </p:spPr>
        <p:txBody>
          <a:bodyPr anchorCtr="0" anchor="t" bIns="0" lIns="0" spcFirstLastPara="1" rIns="0" wrap="square" tIns="0">
            <a:spAutoFit/>
          </a:bodyPr>
          <a:lstStyle/>
          <a:p>
            <a:pPr indent="0" lvl="0" marL="0" marR="0" rtl="0" algn="just">
              <a:lnSpc>
                <a:spcPct val="240000"/>
              </a:lnSpc>
              <a:spcBef>
                <a:spcPts val="0"/>
              </a:spcBef>
              <a:spcAft>
                <a:spcPts val="0"/>
              </a:spcAft>
              <a:buNone/>
            </a:pPr>
            <a:r>
              <a:t/>
            </a:r>
            <a:endParaRPr/>
          </a:p>
          <a:p>
            <a:pPr indent="0" lvl="0" marL="0" marR="0" rtl="0" algn="just">
              <a:lnSpc>
                <a:spcPct val="240000"/>
              </a:lnSpc>
              <a:spcBef>
                <a:spcPts val="0"/>
              </a:spcBef>
              <a:spcAft>
                <a:spcPts val="0"/>
              </a:spcAft>
              <a:buNone/>
            </a:pPr>
            <a:r>
              <a:rPr lang="en-US" sz="3600">
                <a:solidFill>
                  <a:srgbClr val="FFFFFF"/>
                </a:solidFill>
                <a:latin typeface="League Spartan"/>
                <a:ea typeface="League Spartan"/>
                <a:cs typeface="League Spartan"/>
                <a:sym typeface="League Spartan"/>
              </a:rPr>
              <a:t>Potential Impact: The solution streamlines daily reporting, reduces errors, and saves significant time, improving team productivity and decision-making speed.</a:t>
            </a:r>
            <a:endParaRPr sz="3600">
              <a:solidFill>
                <a:srgbClr val="FFFFFF"/>
              </a:solidFill>
              <a:latin typeface="League Spartan"/>
              <a:ea typeface="League Spartan"/>
              <a:cs typeface="League Spartan"/>
              <a:sym typeface="League Spartan"/>
            </a:endParaRPr>
          </a:p>
          <a:p>
            <a:pPr indent="0" lvl="0" marL="0" marR="0" rtl="0" algn="just">
              <a:lnSpc>
                <a:spcPct val="240000"/>
              </a:lnSpc>
              <a:spcBef>
                <a:spcPts val="0"/>
              </a:spcBef>
              <a:spcAft>
                <a:spcPts val="0"/>
              </a:spcAft>
              <a:buNone/>
            </a:pPr>
            <a:r>
              <a:rPr lang="en-US" sz="3600">
                <a:solidFill>
                  <a:srgbClr val="FFFFFF"/>
                </a:solidFill>
                <a:latin typeface="League Spartan"/>
                <a:ea typeface="League Spartan"/>
                <a:cs typeface="League Spartan"/>
                <a:sym typeface="League Spartan"/>
              </a:rPr>
              <a:t>Benefits: Automated consolidation, secure team collaboration, multi-format support, faster sharing, and AI-driven efficiency.</a:t>
            </a:r>
            <a:endParaRPr sz="3600">
              <a:solidFill>
                <a:srgbClr val="FFFFFF"/>
              </a:solidFill>
              <a:latin typeface="League Spartan"/>
              <a:ea typeface="League Spartan"/>
              <a:cs typeface="League Spartan"/>
              <a:sym typeface="League Spartan"/>
            </a:endParaRPr>
          </a:p>
        </p:txBody>
      </p:sp>
      <p:sp>
        <p:nvSpPr>
          <p:cNvPr id="141" name="Google Shape;141;p6"/>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42" name="Google Shape;142;p6"/>
          <p:cNvSpPr/>
          <p:nvPr/>
        </p:nvSpPr>
        <p:spPr>
          <a:xfrm>
            <a:off x="10689142" y="278881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43" name="Google Shape;143;p6"/>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44" name="Google Shape;144;p6"/>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11" l="0" r="0" t="-61911"/>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