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6" autoAdjust="0"/>
    <p:restoredTop sz="93792" autoAdjust="0"/>
  </p:normalViewPr>
  <p:slideViewPr>
    <p:cSldViewPr snapToGrid="0" snapToObjects="1" showGuides="1">
      <p:cViewPr varScale="1">
        <p:scale>
          <a:sx n="61" d="100"/>
          <a:sy n="61" d="100"/>
        </p:scale>
        <p:origin x="192" y="124"/>
      </p:cViewPr>
      <p:guideLst/>
    </p:cSldViewPr>
  </p:slideViewPr>
  <p:outlineViewPr>
    <p:cViewPr>
      <p:scale>
        <a:sx n="33" d="100"/>
        <a:sy n="33" d="100"/>
      </p:scale>
      <p:origin x="0" y="-56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831E47-4C4C-E904-8A78-51CE26C2175F}"/>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CE53751-E711-D80A-BA52-ADF9ED9B835B}"/>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555FFFAF-BE25-43D9-8D2D-AAB526382342}" type="datetimeFigureOut">
              <a:rPr lang="en-CA" smtClean="0"/>
              <a:t>8/18/24</a:t>
            </a:fld>
            <a:endParaRPr lang="en-CA"/>
          </a:p>
        </p:txBody>
      </p:sp>
      <p:sp>
        <p:nvSpPr>
          <p:cNvPr id="4" name="Footer Placeholder 3">
            <a:extLst>
              <a:ext uri="{FF2B5EF4-FFF2-40B4-BE49-F238E27FC236}">
                <a16:creationId xmlns:a16="http://schemas.microsoft.com/office/drawing/2014/main" id="{2C857797-89F0-533A-67F7-554972EC5021}"/>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D663C88-41F3-F09C-774C-231475962682}"/>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0E6E766C-C59F-4EDB-B769-F6C4D3A7AE31}" type="slidenum">
              <a:rPr lang="en-CA" smtClean="0"/>
              <a:t>‹#›</a:t>
            </a:fld>
            <a:endParaRPr lang="en-CA"/>
          </a:p>
        </p:txBody>
      </p:sp>
    </p:spTree>
    <p:extLst>
      <p:ext uri="{BB962C8B-B14F-4D97-AF65-F5344CB8AC3E}">
        <p14:creationId xmlns:p14="http://schemas.microsoft.com/office/powerpoint/2010/main" val="8089548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1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9.xml"/><Relationship Id="rId34" Type="http://schemas.openxmlformats.org/officeDocument/2006/relationships/customXml" Target="../ink/ink13.xml"/><Relationship Id="rId21" Type="http://schemas.openxmlformats.org/officeDocument/2006/relationships/image" Target="../media/image4.png"/><Relationship Id="rId17" Type="http://schemas.openxmlformats.org/officeDocument/2006/relationships/customXml" Target="../ink/ink10.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1" Type="http://schemas.openxmlformats.org/officeDocument/2006/relationships/slideLayout" Target="../slideLayouts/slideLayout4.xml"/><Relationship Id="rId37" Type="http://schemas.openxmlformats.org/officeDocument/2006/relationships/image" Target="../media/image6.png"/><Relationship Id="rId36" Type="http://schemas.openxmlformats.org/officeDocument/2006/relationships/image" Target="../media/image7.png"/><Relationship Id="rId19" Type="http://schemas.openxmlformats.org/officeDocument/2006/relationships/customXml" Target="../ink/ink11.xml"/><Relationship Id="rId35" Type="http://schemas.openxmlformats.org/officeDocument/2006/relationships/customXml" Target="../ink/ink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deXL/Cognos-Dashboard/blob/main/DataAnalystPresentation.pdf" TargetMode="External"/><Relationship Id="rId2" Type="http://schemas.openxmlformats.org/officeDocument/2006/relationships/hyperlink" Target="https://github.com/KodeXL/Cognos-Dashboard/blob/main/New_dashboard_Cognos.pdf" TargetMode="Externa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hyperlink" Target="https://us3.ca.analytics.ibm.com/bi/?perspective=dashboard&amp;pathRef=.my_folders%2FNew%2Bdashboard&amp;action=view&amp;mode=dashboard&amp;subView=model000001913c1c3a1e_0000000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51440" cy="1325563"/>
          </a:xfrm>
        </p:spPr>
        <p:txBody>
          <a:bodyPr anchor="ctr">
            <a:normAutofit fontScale="90000"/>
          </a:bodyPr>
          <a:lstStyle/>
          <a:p>
            <a:r>
              <a:rPr lang="en-US">
                <a:solidFill>
                  <a:srgbClr val="0E659B"/>
                </a:solidFill>
              </a:rPr>
              <a:t>Current Technologies adoption and prevalence</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23613"/>
            <a:ext cx="5181600" cy="1580774"/>
          </a:xfrm>
        </p:spPr>
        <p:txBody>
          <a:bodyPr>
            <a:normAutofit/>
          </a:bodyPr>
          <a:lstStyle/>
          <a:p>
            <a:pPr marL="0" indent="0">
              <a:buNone/>
            </a:pPr>
            <a:r>
              <a:rPr lang="en-US"/>
              <a:t>Olamide Olayinka</a:t>
            </a:r>
          </a:p>
          <a:p>
            <a:pPr marL="0" indent="0">
              <a:buNone/>
            </a:pPr>
            <a:r>
              <a:rPr lang="en-US"/>
              <a:t>August 11</a:t>
            </a:r>
            <a:r>
              <a:rPr lang="en-US" baseline="30000"/>
              <a:t>th</a:t>
            </a:r>
            <a:r>
              <a:rPr lang="en-US"/>
              <a:t> 2024</a:t>
            </a:r>
            <a:endParaRPr lang="en-US" dirty="0"/>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4">
            <a:extLst>
              <a:ext uri="{FF2B5EF4-FFF2-40B4-BE49-F238E27FC236}">
                <a16:creationId xmlns:a16="http://schemas.microsoft.com/office/drawing/2014/main" id="{5BB2C2BD-1D75-A33A-71E0-B44218C3E73F}"/>
              </a:ext>
            </a:extLst>
          </p:cNvPr>
          <p:cNvPicPr>
            <a:picLocks noChangeAspect="1"/>
          </p:cNvPicPr>
          <p:nvPr/>
        </p:nvPicPr>
        <p:blipFill>
          <a:blip r:embed="rId37"/>
          <a:stretch>
            <a:fillRect/>
          </a:stretch>
        </p:blipFill>
        <p:spPr>
          <a:xfrm>
            <a:off x="1031569" y="1825625"/>
            <a:ext cx="4794861" cy="4081759"/>
          </a:xfrm>
          <a:prstGeom prst="rect">
            <a:avLst/>
          </a:prstGeom>
          <a:noFill/>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04076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3911498"/>
          </a:xfrm>
        </p:spPr>
        <p:txBody>
          <a:bodyPr>
            <a:normAutofit fontScale="85000" lnSpcReduction="20000"/>
          </a:bodyPr>
          <a:lstStyle/>
          <a:p>
            <a:pPr marL="0" indent="0">
              <a:buNone/>
            </a:pPr>
            <a:r>
              <a:rPr lang="en-US" dirty="0"/>
              <a:t>Findings</a:t>
            </a:r>
          </a:p>
          <a:p>
            <a:pPr marL="0" indent="0">
              <a:buNone/>
            </a:pPr>
            <a:endParaRPr lang="en-US" dirty="0"/>
          </a:p>
          <a:p>
            <a:r>
              <a:rPr lang="en-US" dirty="0"/>
              <a:t>Top current databases in use are MySQL, PostgreSQL and Microsoft SQL Server </a:t>
            </a:r>
          </a:p>
          <a:p>
            <a:r>
              <a:rPr lang="en-US" dirty="0"/>
              <a:t>Oracle and Firebase are the least worked with currently</a:t>
            </a:r>
          </a:p>
          <a:p>
            <a:r>
              <a:rPr lang="en-US" dirty="0"/>
              <a:t>PostgreSQL and MongoDB are the most desired databases for next year. </a:t>
            </a:r>
          </a:p>
          <a:p>
            <a:r>
              <a:rPr lang="en-US" dirty="0"/>
              <a:t>DynamoDB appears to be increasing in popularity.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182562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t>There is an increase in popularity for PostgreSQL which could mean more adoption of the database</a:t>
            </a:r>
          </a:p>
          <a:p>
            <a:r>
              <a:rPr lang="en-US" dirty="0"/>
              <a:t>A bump in the adoption of Firebase and MongoDB for next year relative to current year</a:t>
            </a:r>
          </a:p>
          <a:p>
            <a:r>
              <a:rPr lang="en-US" dirty="0" err="1"/>
              <a:t>Sqlite</a:t>
            </a:r>
            <a:r>
              <a:rPr lang="en-US" dirty="0"/>
              <a:t> appears less important for programmers in coming years </a:t>
            </a:r>
          </a:p>
          <a:p>
            <a:r>
              <a:rPr lang="en-US" dirty="0"/>
              <a:t>Oracle drops off the top 10 desired database for next year which would been less adoption by programmers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fontScale="92500" lnSpcReduction="10000"/>
          </a:bodyPr>
          <a:lstStyle/>
          <a:p>
            <a:pPr marL="0" indent="0">
              <a:buNone/>
            </a:pPr>
            <a:r>
              <a:rPr lang="en-US" sz="2200" dirty="0">
                <a:hlinkClick r:id="rId2"/>
              </a:rPr>
              <a:t>PDF- </a:t>
            </a:r>
          </a:p>
          <a:p>
            <a:pPr marL="0" indent="0">
              <a:buNone/>
            </a:pPr>
            <a:r>
              <a:rPr lang="en-US" sz="2200" dirty="0">
                <a:hlinkClick r:id="rId3"/>
              </a:rPr>
              <a:t>https://github.com/KodeXL/Cognos-Dashboard/blob/main/DataAnalystPresentation.pdf</a:t>
            </a:r>
            <a:endParaRPr lang="en-US" sz="2200" dirty="0"/>
          </a:p>
          <a:p>
            <a:pPr marL="0" indent="0">
              <a:buNone/>
            </a:pPr>
            <a:endParaRPr lang="en-US" sz="2200" dirty="0"/>
          </a:p>
          <a:p>
            <a:pPr marL="0" indent="0">
              <a:buNone/>
            </a:pPr>
            <a:r>
              <a:rPr lang="en-US" sz="2200" dirty="0"/>
              <a:t>Cognos link to Dashboard - </a:t>
            </a:r>
            <a:r>
              <a:rPr lang="en-US" sz="2200" dirty="0">
                <a:hlinkClick r:id="rId4"/>
              </a:rPr>
              <a:t>https://us3.ca.analytics.ibm.com/bi/?perspective=dashboard&amp;pathRef=.my_folders%2FNew%2Bdashboard&amp;action=view&amp;mode=dashboard&amp;subView=model000001913c1c3a1e_00000000</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5"/>
          <a:stretch>
            <a:fillRect/>
          </a:stretch>
        </p:blipFill>
        <p:spPr>
          <a:xfrm>
            <a:off x="1077475" y="1901819"/>
            <a:ext cx="3054361" cy="3054361"/>
          </a:xfrm>
          <a:prstGeom prst="rect">
            <a:avLst/>
          </a:prstGeom>
        </p:spPr>
      </p:pic>
      <p:sp>
        <p:nvSpPr>
          <p:cNvPr id="4" name="Content Placeholder 2">
            <a:extLst>
              <a:ext uri="{FF2B5EF4-FFF2-40B4-BE49-F238E27FC236}">
                <a16:creationId xmlns:a16="http://schemas.microsoft.com/office/drawing/2014/main" id="{7A340A39-57A5-3638-B8C3-89D84A62345B}"/>
              </a:ext>
            </a:extLst>
          </p:cNvPr>
          <p:cNvSpPr txBox="1">
            <a:spLocks/>
          </p:cNvSpPr>
          <p:nvPr/>
        </p:nvSpPr>
        <p:spPr>
          <a:xfrm>
            <a:off x="4285075" y="2334489"/>
            <a:ext cx="2195735" cy="454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Dashboard Link</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1500" y="365125"/>
            <a:ext cx="11395710" cy="1325563"/>
          </a:xfrm>
        </p:spPr>
        <p:txBody>
          <a:bodyPr anchor="ctr">
            <a:normAutofit/>
          </a:bodyPr>
          <a:lstStyle/>
          <a:p>
            <a:pPr algn="ctr"/>
            <a:r>
              <a:rPr lang="en-US" dirty="0"/>
              <a:t>DASHBOARD TAB 1 – Current Technology</a:t>
            </a:r>
          </a:p>
        </p:txBody>
      </p:sp>
      <p:pic>
        <p:nvPicPr>
          <p:cNvPr id="7" name="Content Placeholder 6">
            <a:extLst>
              <a:ext uri="{FF2B5EF4-FFF2-40B4-BE49-F238E27FC236}">
                <a16:creationId xmlns:a16="http://schemas.microsoft.com/office/drawing/2014/main" id="{C06556D8-73F5-B412-B6A3-56B7A5DB7648}"/>
              </a:ext>
            </a:extLst>
          </p:cNvPr>
          <p:cNvPicPr>
            <a:picLocks noGrp="1" noChangeAspect="1"/>
          </p:cNvPicPr>
          <p:nvPr>
            <p:ph idx="1"/>
          </p:nvPr>
        </p:nvPicPr>
        <p:blipFill>
          <a:blip r:embed="rId2"/>
          <a:stretch>
            <a:fillRect/>
          </a:stretch>
        </p:blipFill>
        <p:spPr>
          <a:xfrm>
            <a:off x="1552576" y="1407164"/>
            <a:ext cx="8972549" cy="4846151"/>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0010" y="365125"/>
            <a:ext cx="12218670" cy="1325563"/>
          </a:xfrm>
        </p:spPr>
        <p:txBody>
          <a:bodyPr anchor="ctr">
            <a:normAutofit/>
          </a:bodyPr>
          <a:lstStyle/>
          <a:p>
            <a:pPr algn="ctr"/>
            <a:r>
              <a:rPr lang="en-US" dirty="0"/>
              <a:t>DASHBOARD TAB 2 – Future Technology</a:t>
            </a:r>
          </a:p>
        </p:txBody>
      </p:sp>
      <p:pic>
        <p:nvPicPr>
          <p:cNvPr id="5" name="Picture 4">
            <a:extLst>
              <a:ext uri="{FF2B5EF4-FFF2-40B4-BE49-F238E27FC236}">
                <a16:creationId xmlns:a16="http://schemas.microsoft.com/office/drawing/2014/main" id="{8214396C-3407-8276-498D-106FC43A6FAA}"/>
              </a:ext>
            </a:extLst>
          </p:cNvPr>
          <p:cNvPicPr>
            <a:picLocks noChangeAspect="1"/>
          </p:cNvPicPr>
          <p:nvPr/>
        </p:nvPicPr>
        <p:blipFill>
          <a:blip r:embed="rId2"/>
          <a:stretch>
            <a:fillRect/>
          </a:stretch>
        </p:blipFill>
        <p:spPr>
          <a:xfrm>
            <a:off x="1384460" y="1470151"/>
            <a:ext cx="9016839" cy="493971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 – Demographics</a:t>
            </a:r>
          </a:p>
        </p:txBody>
      </p:sp>
      <p:pic>
        <p:nvPicPr>
          <p:cNvPr id="5" name="Picture 4">
            <a:extLst>
              <a:ext uri="{FF2B5EF4-FFF2-40B4-BE49-F238E27FC236}">
                <a16:creationId xmlns:a16="http://schemas.microsoft.com/office/drawing/2014/main" id="{B6563DA9-33B8-00D6-9645-1DEB49DFF1ED}"/>
              </a:ext>
            </a:extLst>
          </p:cNvPr>
          <p:cNvPicPr>
            <a:picLocks noChangeAspect="1"/>
          </p:cNvPicPr>
          <p:nvPr/>
        </p:nvPicPr>
        <p:blipFill>
          <a:blip r:embed="rId2"/>
          <a:stretch>
            <a:fillRect/>
          </a:stretch>
        </p:blipFill>
        <p:spPr>
          <a:xfrm>
            <a:off x="1241771" y="1304925"/>
            <a:ext cx="9235729" cy="506048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There are more men programmers than women at all education levels which is something that could be addressed.</a:t>
            </a:r>
          </a:p>
          <a:p>
            <a:r>
              <a:rPr lang="en-US" dirty="0"/>
              <a:t>Respondents are from 6 out of 7 visible continents on the map chart – This is excluding Antarctica.</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The vast majority of programmers have some type of degree(post secondary education)</a:t>
            </a:r>
          </a:p>
          <a:p>
            <a:r>
              <a:rPr lang="en-CA" dirty="0"/>
              <a:t>Most people in the tech field have a Bachelors' degree.</a:t>
            </a:r>
            <a:endParaRPr lang="en-US" dirty="0"/>
          </a:p>
          <a:p>
            <a:r>
              <a:rPr lang="en-CA" dirty="0"/>
              <a:t>Web development languages are the most popular tools in the tech field currently.</a:t>
            </a:r>
            <a:endParaRPr lang="en-US" dirty="0"/>
          </a:p>
          <a:p>
            <a:r>
              <a:rPr lang="en-US" dirty="0"/>
              <a:t>Majority of programmers are between the ages of 21 to 40</a:t>
            </a:r>
          </a:p>
          <a:p>
            <a:r>
              <a:rPr lang="en-US" dirty="0"/>
              <a:t>Being able to code with the swift language is very profitable. Apple seems to be paying their people well.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NoSQL databases are increasingly as important SQL databases. </a:t>
            </a:r>
          </a:p>
          <a:p>
            <a:r>
              <a:rPr lang="en-US" dirty="0"/>
              <a:t>Web development tools are very lucrative. </a:t>
            </a:r>
          </a:p>
          <a:p>
            <a:r>
              <a:rPr lang="en-US" dirty="0"/>
              <a:t>Less developed countries have a negligible share of the programmers contributing to the greater tech talents of world</a:t>
            </a:r>
          </a:p>
          <a:p>
            <a:r>
              <a:rPr lang="en-US" dirty="0"/>
              <a:t>Less developed countries are likely to need more access to tech trainings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t>JavaScript is the most sort after language to learn. </a:t>
            </a:r>
          </a:p>
          <a:p>
            <a:r>
              <a:rPr lang="en-US" dirty="0"/>
              <a:t>Closely followed by HTML/CSS then Python.</a:t>
            </a:r>
          </a:p>
          <a:p>
            <a:r>
              <a:rPr lang="en-US" dirty="0"/>
              <a:t>Web development languages such as JavaScript and HTML/CSS is also a very important and prevalent language. </a:t>
            </a:r>
          </a:p>
          <a:p>
            <a:r>
              <a:rPr lang="en-US" dirty="0"/>
              <a:t>Python, Swift, C++ and JavaScript offer the most returns for individuals that are proficient in them. </a:t>
            </a:r>
          </a:p>
          <a:p>
            <a:r>
              <a:rPr lang="en-US" dirty="0"/>
              <a:t>It would benefit a tech professionals to continually upskill and learn more tools that could bolster capabilities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2">
            <a:extLst>
              <a:ext uri="{FF2B5EF4-FFF2-40B4-BE49-F238E27FC236}">
                <a16:creationId xmlns:a16="http://schemas.microsoft.com/office/drawing/2014/main" id="{8A709AC9-D6F7-8866-ACF9-75A3FAFC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210" y="1690688"/>
            <a:ext cx="6239933" cy="459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1026" name="Picture 2">
            <a:extLst>
              <a:ext uri="{FF2B5EF4-FFF2-40B4-BE49-F238E27FC236}">
                <a16:creationId xmlns:a16="http://schemas.microsoft.com/office/drawing/2014/main" id="{6906ECE4-4B82-9812-23C3-6C3EADA6A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170" y="1566863"/>
            <a:ext cx="6237397" cy="475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presentation includes charts and graphs of various metrics used to understand the current technology trends </a:t>
            </a:r>
          </a:p>
          <a:p>
            <a:r>
              <a:rPr lang="en-US" sz="2200" dirty="0"/>
              <a:t>Salary averages for programmers that adopt specific language's for their everyday task is explored with Swift winning out on the average annual salary metric, followed closely by python.  </a:t>
            </a:r>
          </a:p>
          <a:p>
            <a:r>
              <a:rPr lang="en-US" sz="2200" dirty="0"/>
              <a:t>We explore the relationship between the respondents their gender and formal education and find that there are more men then women programmers at all levels of formal education.</a:t>
            </a:r>
          </a:p>
          <a:p>
            <a:r>
              <a:rPr lang="en-US" sz="2200" dirty="0"/>
              <a:t>We also visualize the geo location of respondents on a chart map and have respondents from 6 out of 7 continents on the map chart.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As there are many languages in computer science of which different languages can perform similar task with some difference, it becomes a game of “what language to you code in”. </a:t>
            </a:r>
          </a:p>
          <a:p>
            <a:r>
              <a:rPr lang="en-US" sz="2200" dirty="0"/>
              <a:t>This reports presents current technologies and their current level of adoption by programmers and other emerging technologies that seem to be permeating the sector and becoming more sort after by programmers</a:t>
            </a:r>
          </a:p>
          <a:p>
            <a:r>
              <a:rPr lang="en-US" sz="2200" dirty="0"/>
              <a:t>In addition, the language adopted by programmers has some correlation to how much their potential earning will be. The more languages one is fluent in, the more potential opportunities.  </a:t>
            </a:r>
          </a:p>
          <a:p>
            <a:r>
              <a:rPr lang="en-US" sz="2200" dirty="0"/>
              <a:t>This report can be useful for Programmer or technology experts following the current/upcoming trends, HR managers looking to understand what skill they need to be searching for when head hunting talent.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Standard data science tools and statistical analysis were employed to graph various datasets. </a:t>
            </a:r>
          </a:p>
          <a:p>
            <a:r>
              <a:rPr lang="en-US" sz="2200" dirty="0"/>
              <a:t>Python and IBM cognos analytics were employed to dash boards for this presentation. </a:t>
            </a:r>
          </a:p>
          <a:p>
            <a:r>
              <a:rPr lang="en-US" sz="2200" dirty="0"/>
              <a:t>Null values were removed from the dataset. </a:t>
            </a:r>
          </a:p>
          <a:p>
            <a:r>
              <a:rPr lang="en-US" sz="2200" dirty="0"/>
              <a:t>It uses the Kaggle programmers survey 2023 to understand the current technologies being used and the future technologies being sort after. </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FA3E4C56-F49C-243E-AD99-6B5260C5D2E4}"/>
              </a:ext>
            </a:extLst>
          </p:cNvPr>
          <p:cNvSpPr txBox="1">
            <a:spLocks/>
          </p:cNvSpPr>
          <p:nvPr/>
        </p:nvSpPr>
        <p:spPr>
          <a:xfrm>
            <a:off x="1439005" y="1690688"/>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Able to determine the most sort after languages programmers are currently using and future adoption of other languages that appear to be gaining popularity </a:t>
            </a:r>
          </a:p>
          <a:p>
            <a:endParaRPr lang="en-US" sz="2200" dirty="0"/>
          </a:p>
          <a:p>
            <a:r>
              <a:rPr lang="en-US" sz="2200" dirty="0"/>
              <a:t>Able to determine the databases being used the most and future adoption of other popular databases. </a:t>
            </a:r>
          </a:p>
          <a:p>
            <a:endParaRPr lang="en-US" sz="2200" dirty="0"/>
          </a:p>
          <a:p>
            <a:r>
              <a:rPr lang="en-US" sz="2200" dirty="0"/>
              <a:t>Linux platform appears to be the most desired platform next year.  </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672A8702-28F7-5284-A00A-0C9BF131E09A}"/>
              </a:ext>
            </a:extLst>
          </p:cNvPr>
          <p:cNvPicPr>
            <a:picLocks noChangeAspect="1"/>
          </p:cNvPicPr>
          <p:nvPr/>
        </p:nvPicPr>
        <p:blipFill>
          <a:blip r:embed="rId3"/>
          <a:stretch>
            <a:fillRect/>
          </a:stretch>
        </p:blipFill>
        <p:spPr>
          <a:xfrm>
            <a:off x="6019799" y="2327565"/>
            <a:ext cx="5991225" cy="3673156"/>
          </a:xfrm>
          <a:prstGeom prst="rect">
            <a:avLst/>
          </a:prstGeom>
        </p:spPr>
      </p:pic>
      <p:pic>
        <p:nvPicPr>
          <p:cNvPr id="12" name="Picture 11">
            <a:extLst>
              <a:ext uri="{FF2B5EF4-FFF2-40B4-BE49-F238E27FC236}">
                <a16:creationId xmlns:a16="http://schemas.microsoft.com/office/drawing/2014/main" id="{D3AB4C06-74A7-2BEE-4D58-A8696CD9CDC9}"/>
              </a:ext>
            </a:extLst>
          </p:cNvPr>
          <p:cNvPicPr>
            <a:picLocks noChangeAspect="1"/>
          </p:cNvPicPr>
          <p:nvPr/>
        </p:nvPicPr>
        <p:blipFill>
          <a:blip r:embed="rId4"/>
          <a:stretch>
            <a:fillRect/>
          </a:stretch>
        </p:blipFill>
        <p:spPr>
          <a:xfrm>
            <a:off x="302716" y="2327565"/>
            <a:ext cx="5656115" cy="353031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CA" dirty="0"/>
              <a:t>JavaScript has the highest total Respondent for current users and future learners</a:t>
            </a:r>
          </a:p>
          <a:p>
            <a:r>
              <a:rPr lang="en-CA" dirty="0"/>
              <a:t>Kotlin and GO don’t appear in top 10 Languages for this year </a:t>
            </a:r>
          </a:p>
          <a:p>
            <a:r>
              <a:rPr lang="en-CA" dirty="0"/>
              <a:t>JavaScript is the most sort after language for next year</a:t>
            </a:r>
          </a:p>
          <a:p>
            <a:r>
              <a:rPr lang="en-CA" dirty="0"/>
              <a:t>HTML/CSS and python are next most sort after for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JavaScript is as important this year as it is for future years</a:t>
            </a:r>
          </a:p>
          <a:p>
            <a:r>
              <a:rPr lang="en-US" dirty="0"/>
              <a:t>Kotlin and GO are emerging languages being sort after amongst programmers for next year. </a:t>
            </a:r>
          </a:p>
          <a:p>
            <a:r>
              <a:rPr lang="en-US" dirty="0"/>
              <a:t>Python is increasingly an important skill to have. </a:t>
            </a:r>
          </a:p>
          <a:p>
            <a:r>
              <a:rPr lang="en-US" dirty="0"/>
              <a:t>Kotlin and C++ appear to be the least sort after skills for future years - but Kotlin might likely see a bum in usage next year according to respondents.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D9EEC049-4153-3A34-D4C2-306371E75596}"/>
              </a:ext>
            </a:extLst>
          </p:cNvPr>
          <p:cNvPicPr>
            <a:picLocks noChangeAspect="1"/>
          </p:cNvPicPr>
          <p:nvPr/>
        </p:nvPicPr>
        <p:blipFill>
          <a:blip r:embed="rId2"/>
          <a:stretch>
            <a:fillRect/>
          </a:stretch>
        </p:blipFill>
        <p:spPr>
          <a:xfrm>
            <a:off x="323076" y="2475892"/>
            <a:ext cx="5696725" cy="3127360"/>
          </a:xfrm>
          <a:prstGeom prst="rect">
            <a:avLst/>
          </a:prstGeom>
        </p:spPr>
      </p:pic>
      <p:pic>
        <p:nvPicPr>
          <p:cNvPr id="12" name="Picture 11">
            <a:extLst>
              <a:ext uri="{FF2B5EF4-FFF2-40B4-BE49-F238E27FC236}">
                <a16:creationId xmlns:a16="http://schemas.microsoft.com/office/drawing/2014/main" id="{86A4D220-7A1F-316E-BA90-04307F84F2C5}"/>
              </a:ext>
            </a:extLst>
          </p:cNvPr>
          <p:cNvPicPr>
            <a:picLocks noChangeAspect="1"/>
          </p:cNvPicPr>
          <p:nvPr/>
        </p:nvPicPr>
        <p:blipFill>
          <a:blip r:embed="rId3"/>
          <a:stretch>
            <a:fillRect/>
          </a:stretch>
        </p:blipFill>
        <p:spPr>
          <a:xfrm>
            <a:off x="6143625" y="2456008"/>
            <a:ext cx="5840587" cy="320439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purl.org/dc/elements/1.1/"/>
    <ds:schemaRef ds:uri="http://schemas.microsoft.com/office/2006/metadata/properties"/>
    <ds:schemaRef ds:uri="http://schemas.microsoft.com/office/infopath/2007/PartnerControls"/>
    <ds:schemaRef ds:uri="http://purl.org/dc/terms/"/>
    <ds:schemaRef ds:uri="f80a141d-92ca-4d3d-9308-f7e7b1d44ce8"/>
    <ds:schemaRef ds:uri="http://purl.org/dc/dcmitype/"/>
    <ds:schemaRef ds:uri="http://schemas.microsoft.com/office/2006/documentManagement/types"/>
    <ds:schemaRef ds:uri="155be751-a274-42e8-93fb-f39d3b9bccc8"/>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2708</TotalTime>
  <Words>947</Words>
  <Application>Microsoft Office PowerPoint</Application>
  <PresentationFormat>Widescreen</PresentationFormat>
  <Paragraphs>101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Current Technologies adoption and prevalence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Technology</vt:lpstr>
      <vt:lpstr>DASHBOARD TAB 2 – Future Technology</vt:lpstr>
      <vt:lpstr>DASHBOARD TAB 3 – Demographics</vt:lpstr>
      <vt:lpstr>DISCUSSION</vt:lpstr>
      <vt:lpstr>OVERALL FINDINGS &amp; IMPLICATIONS</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Olamide Olayinka</cp:lastModifiedBy>
  <cp:revision>42</cp:revision>
  <dcterms:created xsi:type="dcterms:W3CDTF">2020-10-28T18:29:43Z</dcterms:created>
  <dcterms:modified xsi:type="dcterms:W3CDTF">2024-08-18T15:56:47Z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SLIDE_TEMPLATE_skill_network:6</vt:lpwstr>
  </property>
  <property fmtid="{D5CDD505-2E9C-101B-9397-08002B2CF9AE}" pid="3" name="ClassificationContentMarkingHeaderText">
    <vt:lpwstr>Classification - PUBLIC</vt:lpwstr>
  </property>
  <property fmtid="{D5CDD505-2E9C-101B-9397-08002B2CF9AE}" pid="4" name="MSIP_Label_74c5608e-3929-467e-bfcd-19caec4d7edc_Enabled">
    <vt:lpwstr>true</vt:lpwstr>
  </property>
  <property fmtid="{D5CDD505-2E9C-101B-9397-08002B2CF9AE}" pid="5" name="MSIP_Label_74c5608e-3929-467e-bfcd-19caec4d7edc_SetDate">
    <vt:lpwstr>2024-08-15T17:14:51Z</vt:lpwstr>
  </property>
  <property fmtid="{D5CDD505-2E9C-101B-9397-08002B2CF9AE}" pid="6" name="MSIP_Label_74c5608e-3929-467e-bfcd-19caec4d7edc_Method">
    <vt:lpwstr>Privileged</vt:lpwstr>
  </property>
  <property fmtid="{D5CDD505-2E9C-101B-9397-08002B2CF9AE}" pid="7" name="MSIP_Label_74c5608e-3929-467e-bfcd-19caec4d7edc_Name">
    <vt:lpwstr>74c5608e-3929-467e-bfcd-19caec4d7edc</vt:lpwstr>
  </property>
  <property fmtid="{D5CDD505-2E9C-101B-9397-08002B2CF9AE}" pid="8" name="MSIP_Label_74c5608e-3929-467e-bfcd-19caec4d7edc_SiteId">
    <vt:lpwstr>c40ee2b0-9e6a-497c-ab4d-62dd37163961</vt:lpwstr>
  </property>
  <property fmtid="{D5CDD505-2E9C-101B-9397-08002B2CF9AE}" pid="9" name="MSIP_Label_74c5608e-3929-467e-bfcd-19caec4d7edc_ActionId">
    <vt:lpwstr>fb7ec271-00e1-43b0-9538-1ce3bb61acef</vt:lpwstr>
  </property>
  <property fmtid="{D5CDD505-2E9C-101B-9397-08002B2CF9AE}" pid="10" name="MSIP_Label_74c5608e-3929-467e-bfcd-19caec4d7edc_ContentBits">
    <vt:lpwstr>0</vt:lpwstr>
  </property>
</Properties>
</file>