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aleway"/>
      <p:regular r:id="rId40"/>
      <p:bold r:id="rId41"/>
      <p:italic r:id="rId42"/>
      <p:boldItalic r:id="rId43"/>
    </p:embeddedFont>
    <p:embeddedFont>
      <p:font typeface="La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regular.fntdata"/><Relationship Id="rId20" Type="http://schemas.openxmlformats.org/officeDocument/2006/relationships/slide" Target="slides/slide15.xml"/><Relationship Id="rId42" Type="http://schemas.openxmlformats.org/officeDocument/2006/relationships/font" Target="fonts/Raleway-italic.fntdata"/><Relationship Id="rId41" Type="http://schemas.openxmlformats.org/officeDocument/2006/relationships/font" Target="fonts/Raleway-bold.fntdata"/><Relationship Id="rId22" Type="http://schemas.openxmlformats.org/officeDocument/2006/relationships/slide" Target="slides/slide17.xml"/><Relationship Id="rId44" Type="http://schemas.openxmlformats.org/officeDocument/2006/relationships/font" Target="fonts/Lato-regular.fntdata"/><Relationship Id="rId21" Type="http://schemas.openxmlformats.org/officeDocument/2006/relationships/slide" Target="slides/slide16.xml"/><Relationship Id="rId43" Type="http://schemas.openxmlformats.org/officeDocument/2006/relationships/font" Target="fonts/Raleway-boldItalic.fntdata"/><Relationship Id="rId24" Type="http://schemas.openxmlformats.org/officeDocument/2006/relationships/slide" Target="slides/slide19.xml"/><Relationship Id="rId46" Type="http://schemas.openxmlformats.org/officeDocument/2006/relationships/font" Target="fonts/Lato-italic.fntdata"/><Relationship Id="rId23" Type="http://schemas.openxmlformats.org/officeDocument/2006/relationships/slide" Target="slides/slide18.xml"/><Relationship Id="rId45"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La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4db72a09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4db72a09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c406cb9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5c406cb9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5c406cb9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5c406cb9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5c406cb9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05c406cb9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5c406cb9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5c406cb9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5c406cb9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5c406cb9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5c406cb9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5c406cb9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5c406cb9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5c406cb9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5c406cb9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5c406cb9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5c406cb9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5c406cb9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4db72a09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4db72a09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5c406cb9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5c406cb9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05c406cb9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05c406cb9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5c406cb9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5c406cb9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5c406cb95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5c406cb95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5c406cb95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5c406cb95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5c406cb95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5c406cb95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05c406cb9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05c406cb9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5c406cb9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5c406cb9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05f9f6833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05f9f6833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5f9f683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5f9f683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4e229cf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4e229cf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04db72a09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04db72a09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4db72a09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4db72a09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4db72a09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4db72a09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4db72a09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4db72a09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4db72a09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4db72a09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4db72a09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4db72a09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5e0c91b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5e0c91b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5e0c91b2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5e0c91b2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05e0c91b2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05e0c91b2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05e0c91b2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05e0c91b2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5e0c91b2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5e0c91b2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drive.google.com/file/d/10iMINYWeNqOZVr5uWCQ99jK-DQt6BFvI/view"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drive.google.com/file/d/16dp57GB5fnbmzl-oczRwWAammD-3czcy/view"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8.png"/><Relationship Id="rId5"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3.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drive.google.com/file/d/1IRV5bNAgYuQAFDi1sT8_nVJIwGgixrXX/view"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drive.google.com/file/d/1l16JR9WRKwNnXeKFG2EeHA5HAobJXapE/view" TargetMode="Externa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drive.google.com/file/d/1BJqeOLwfQqKAbkl4dhT10DJ0BNaKTQMD/view" TargetMode="Externa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docs.djangoproject.com/en/1.8/intro/tutorial01/" TargetMode="External"/><Relationship Id="rId4" Type="http://schemas.openxmlformats.org/officeDocument/2006/relationships/hyperlink" Target="https://www.valentinog.com/blog/drf/" TargetMode="External"/><Relationship Id="rId5" Type="http://schemas.openxmlformats.org/officeDocument/2006/relationships/hyperlink" Target="https://medium.com/@dakota.lillie/django-react-jwt-authentication-5015ee00ef9a" TargetMode="External"/><Relationship Id="rId6" Type="http://schemas.openxmlformats.org/officeDocument/2006/relationships/hyperlink" Target="https://redux-toolkit.js.org/usage/usage-guide" TargetMode="External"/><Relationship Id="rId7" Type="http://schemas.openxmlformats.org/officeDocument/2006/relationships/hyperlink" Target="https://www.youtube.com/watch?v=GieYIzvdt2U&amp;t=1196s&amp;ab_channel=TraversyMedia"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3.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m-5u02rj-31T4FltBez0xlNeTPQoDWdL/view"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4th Dimension Putt Putt Golf App</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Trax Bagley, Thadeus Ferney, Caleb Harris, Nick Sorenson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 Manager/Owner Capabilities</a:t>
            </a:r>
            <a:endParaRPr/>
          </a:p>
        </p:txBody>
      </p:sp>
      <p:sp>
        <p:nvSpPr>
          <p:cNvPr id="145" name="Google Shape;145;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AutoNum type="arabicPeriod"/>
            </a:pPr>
            <a:r>
              <a:rPr lang="en"/>
              <a:t>Owner 1.1 Must: a . Assigns user Roles b . Manage Personal and Store account </a:t>
            </a:r>
            <a:endParaRPr/>
          </a:p>
          <a:p>
            <a:pPr indent="0" lvl="0" marL="0" rtl="0" algn="l">
              <a:spcBef>
                <a:spcPts val="1200"/>
              </a:spcBef>
              <a:spcAft>
                <a:spcPts val="0"/>
              </a:spcAft>
              <a:buNone/>
            </a:pPr>
            <a:r>
              <a:rPr lang="en"/>
              <a:t>    </a:t>
            </a:r>
            <a:r>
              <a:rPr lang="en"/>
              <a:t>3.	Manager </a:t>
            </a:r>
            <a:endParaRPr/>
          </a:p>
          <a:p>
            <a:pPr indent="457200" lvl="0" marL="0" rtl="0" algn="l">
              <a:spcBef>
                <a:spcPts val="1200"/>
              </a:spcBef>
              <a:spcAft>
                <a:spcPts val="0"/>
              </a:spcAft>
              <a:buNone/>
            </a:pPr>
            <a:r>
              <a:rPr lang="en"/>
              <a:t>3.1 Must: </a:t>
            </a:r>
            <a:endParaRPr/>
          </a:p>
          <a:p>
            <a:pPr indent="457200" lvl="0" marL="457200" rtl="0" algn="l">
              <a:spcBef>
                <a:spcPts val="1200"/>
              </a:spcBef>
              <a:spcAft>
                <a:spcPts val="0"/>
              </a:spcAft>
              <a:buNone/>
            </a:pPr>
            <a:r>
              <a:rPr lang="en"/>
              <a:t>a . Assign sponsors to a given tournament  b . Manage user permissions c . Customize the drink menu  d . Provide refunds e . Tournament Setup · Decide the start and end time of a tournament · end tournaments prematurely 3.2 Should: a . Be able to refund orders and see order history.</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3"/>
          <p:cNvPicPr preferRelativeResize="0"/>
          <p:nvPr/>
        </p:nvPicPr>
        <p:blipFill>
          <a:blip r:embed="rId3">
            <a:alphaModFix/>
          </a:blip>
          <a:stretch>
            <a:fillRect/>
          </a:stretch>
        </p:blipFill>
        <p:spPr>
          <a:xfrm>
            <a:off x="3322900" y="651250"/>
            <a:ext cx="2318025" cy="4396076"/>
          </a:xfrm>
          <a:prstGeom prst="rect">
            <a:avLst/>
          </a:prstGeom>
          <a:noFill/>
          <a:ln>
            <a:noFill/>
          </a:ln>
        </p:spPr>
      </p:pic>
      <p:pic>
        <p:nvPicPr>
          <p:cNvPr id="151" name="Google Shape;151;p23"/>
          <p:cNvPicPr preferRelativeResize="0"/>
          <p:nvPr/>
        </p:nvPicPr>
        <p:blipFill>
          <a:blip r:embed="rId4">
            <a:alphaModFix/>
          </a:blip>
          <a:stretch>
            <a:fillRect/>
          </a:stretch>
        </p:blipFill>
        <p:spPr>
          <a:xfrm>
            <a:off x="5991850" y="880035"/>
            <a:ext cx="2467850" cy="3938515"/>
          </a:xfrm>
          <a:prstGeom prst="rect">
            <a:avLst/>
          </a:prstGeom>
          <a:noFill/>
          <a:ln>
            <a:noFill/>
          </a:ln>
        </p:spPr>
      </p:pic>
      <p:sp>
        <p:nvSpPr>
          <p:cNvPr id="152" name="Google Shape;152;p23"/>
          <p:cNvSpPr txBox="1"/>
          <p:nvPr>
            <p:ph type="title"/>
          </p:nvPr>
        </p:nvSpPr>
        <p:spPr>
          <a:xfrm>
            <a:off x="593163" y="137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Manager/Owner </a:t>
            </a:r>
            <a:endParaRPr/>
          </a:p>
          <a:p>
            <a:pPr indent="0" lvl="0" marL="0" rtl="0" algn="l">
              <a:spcBef>
                <a:spcPts val="0"/>
              </a:spcBef>
              <a:spcAft>
                <a:spcPts val="0"/>
              </a:spcAft>
              <a:buNone/>
            </a:pPr>
            <a:r>
              <a:rPr lang="en"/>
              <a:t>Stories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593163" y="137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Manager/Owner </a:t>
            </a:r>
            <a:endParaRPr/>
          </a:p>
          <a:p>
            <a:pPr indent="0" lvl="0" marL="0" rtl="0" algn="l">
              <a:spcBef>
                <a:spcPts val="0"/>
              </a:spcBef>
              <a:spcAft>
                <a:spcPts val="0"/>
              </a:spcAft>
              <a:buNone/>
            </a:pPr>
            <a:r>
              <a:rPr lang="en"/>
              <a:t>Prototypes</a:t>
            </a:r>
            <a:endParaRPr/>
          </a:p>
        </p:txBody>
      </p:sp>
      <p:pic>
        <p:nvPicPr>
          <p:cNvPr id="158" name="Google Shape;158;p24"/>
          <p:cNvPicPr preferRelativeResize="0"/>
          <p:nvPr/>
        </p:nvPicPr>
        <p:blipFill>
          <a:blip r:embed="rId3">
            <a:alphaModFix/>
          </a:blip>
          <a:stretch>
            <a:fillRect/>
          </a:stretch>
        </p:blipFill>
        <p:spPr>
          <a:xfrm>
            <a:off x="3850250" y="835625"/>
            <a:ext cx="2320318" cy="4145074"/>
          </a:xfrm>
          <a:prstGeom prst="rect">
            <a:avLst/>
          </a:prstGeom>
          <a:noFill/>
          <a:ln>
            <a:noFill/>
          </a:ln>
        </p:spPr>
      </p:pic>
      <p:pic>
        <p:nvPicPr>
          <p:cNvPr id="159" name="Google Shape;159;p24"/>
          <p:cNvPicPr preferRelativeResize="0"/>
          <p:nvPr/>
        </p:nvPicPr>
        <p:blipFill>
          <a:blip r:embed="rId4">
            <a:alphaModFix/>
          </a:blip>
          <a:stretch>
            <a:fillRect/>
          </a:stretch>
        </p:blipFill>
        <p:spPr>
          <a:xfrm>
            <a:off x="6463725" y="880025"/>
            <a:ext cx="2146882" cy="414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593163" y="137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Manager/Owner </a:t>
            </a:r>
            <a:r>
              <a:rPr lang="en"/>
              <a:t>Prototypes</a:t>
            </a:r>
            <a:endParaRPr/>
          </a:p>
        </p:txBody>
      </p:sp>
      <p:pic>
        <p:nvPicPr>
          <p:cNvPr id="165" name="Google Shape;165;p25"/>
          <p:cNvPicPr preferRelativeResize="0"/>
          <p:nvPr/>
        </p:nvPicPr>
        <p:blipFill rotWithShape="1">
          <a:blip r:embed="rId3">
            <a:alphaModFix/>
          </a:blip>
          <a:srcRect b="0" l="0" r="68621" t="0"/>
          <a:stretch/>
        </p:blipFill>
        <p:spPr>
          <a:xfrm>
            <a:off x="359575" y="2125300"/>
            <a:ext cx="1875425" cy="2925650"/>
          </a:xfrm>
          <a:prstGeom prst="rect">
            <a:avLst/>
          </a:prstGeom>
          <a:noFill/>
          <a:ln>
            <a:noFill/>
          </a:ln>
        </p:spPr>
      </p:pic>
      <p:pic>
        <p:nvPicPr>
          <p:cNvPr id="166" name="Google Shape;166;p25"/>
          <p:cNvPicPr preferRelativeResize="0"/>
          <p:nvPr/>
        </p:nvPicPr>
        <p:blipFill>
          <a:blip r:embed="rId4">
            <a:alphaModFix/>
          </a:blip>
          <a:stretch>
            <a:fillRect/>
          </a:stretch>
        </p:blipFill>
        <p:spPr>
          <a:xfrm>
            <a:off x="2631650" y="2043925"/>
            <a:ext cx="1820600" cy="3151025"/>
          </a:xfrm>
          <a:prstGeom prst="rect">
            <a:avLst/>
          </a:prstGeom>
          <a:noFill/>
          <a:ln>
            <a:noFill/>
          </a:ln>
        </p:spPr>
      </p:pic>
      <p:pic>
        <p:nvPicPr>
          <p:cNvPr id="167" name="Google Shape;167;p25"/>
          <p:cNvPicPr preferRelativeResize="0"/>
          <p:nvPr/>
        </p:nvPicPr>
        <p:blipFill>
          <a:blip r:embed="rId5">
            <a:alphaModFix/>
          </a:blip>
          <a:stretch>
            <a:fillRect/>
          </a:stretch>
        </p:blipFill>
        <p:spPr>
          <a:xfrm>
            <a:off x="5186950" y="118400"/>
            <a:ext cx="3094924" cy="51952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593163" y="137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a:t>
            </a:r>
            <a:endParaRPr/>
          </a:p>
          <a:p>
            <a:pPr indent="0" lvl="0" marL="0" rtl="0" algn="l">
              <a:spcBef>
                <a:spcPts val="0"/>
              </a:spcBef>
              <a:spcAft>
                <a:spcPts val="0"/>
              </a:spcAft>
              <a:buNone/>
            </a:pPr>
            <a:r>
              <a:rPr lang="en"/>
              <a:t>Refund Use Case</a:t>
            </a:r>
            <a:endParaRPr/>
          </a:p>
        </p:txBody>
      </p:sp>
      <p:pic>
        <p:nvPicPr>
          <p:cNvPr id="173" name="Google Shape;173;p26"/>
          <p:cNvPicPr preferRelativeResize="0"/>
          <p:nvPr/>
        </p:nvPicPr>
        <p:blipFill>
          <a:blip r:embed="rId3">
            <a:alphaModFix/>
          </a:blip>
          <a:stretch>
            <a:fillRect/>
          </a:stretch>
        </p:blipFill>
        <p:spPr>
          <a:xfrm>
            <a:off x="3771350" y="810900"/>
            <a:ext cx="3688575" cy="3824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593163" y="137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a:t>
            </a:r>
            <a:endParaRPr/>
          </a:p>
          <a:p>
            <a:pPr indent="0" lvl="0" marL="0" rtl="0" algn="l">
              <a:spcBef>
                <a:spcPts val="0"/>
              </a:spcBef>
              <a:spcAft>
                <a:spcPts val="0"/>
              </a:spcAft>
              <a:buNone/>
            </a:pPr>
            <a:r>
              <a:rPr lang="en"/>
              <a:t>Create Tournament </a:t>
            </a:r>
            <a:endParaRPr/>
          </a:p>
          <a:p>
            <a:pPr indent="0" lvl="0" marL="0" rtl="0" algn="l">
              <a:spcBef>
                <a:spcPts val="0"/>
              </a:spcBef>
              <a:spcAft>
                <a:spcPts val="0"/>
              </a:spcAft>
              <a:buNone/>
            </a:pPr>
            <a:r>
              <a:rPr lang="en"/>
              <a:t>Use Case</a:t>
            </a:r>
            <a:endParaRPr/>
          </a:p>
        </p:txBody>
      </p:sp>
      <p:pic>
        <p:nvPicPr>
          <p:cNvPr id="179" name="Google Shape;179;p27"/>
          <p:cNvPicPr preferRelativeResize="0"/>
          <p:nvPr/>
        </p:nvPicPr>
        <p:blipFill>
          <a:blip r:embed="rId3">
            <a:alphaModFix/>
          </a:blip>
          <a:stretch>
            <a:fillRect/>
          </a:stretch>
        </p:blipFill>
        <p:spPr>
          <a:xfrm>
            <a:off x="3837975" y="481675"/>
            <a:ext cx="4848085" cy="4661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593163" y="137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a:t>
            </a:r>
            <a:endParaRPr/>
          </a:p>
          <a:p>
            <a:pPr indent="0" lvl="0" marL="0" rtl="0" algn="l">
              <a:spcBef>
                <a:spcPts val="0"/>
              </a:spcBef>
              <a:spcAft>
                <a:spcPts val="0"/>
              </a:spcAft>
              <a:buNone/>
            </a:pPr>
            <a:r>
              <a:rPr lang="en"/>
              <a:t>Create Tournament </a:t>
            </a:r>
            <a:endParaRPr/>
          </a:p>
          <a:p>
            <a:pPr indent="0" lvl="0" marL="0" rtl="0" algn="l">
              <a:spcBef>
                <a:spcPts val="0"/>
              </a:spcBef>
              <a:spcAft>
                <a:spcPts val="0"/>
              </a:spcAft>
              <a:buNone/>
            </a:pPr>
            <a:r>
              <a:rPr lang="en"/>
              <a:t>Use Case</a:t>
            </a:r>
            <a:endParaRPr/>
          </a:p>
        </p:txBody>
      </p:sp>
      <p:pic>
        <p:nvPicPr>
          <p:cNvPr id="185" name="Google Shape;185;p28"/>
          <p:cNvPicPr preferRelativeResize="0"/>
          <p:nvPr/>
        </p:nvPicPr>
        <p:blipFill>
          <a:blip r:embed="rId3">
            <a:alphaModFix/>
          </a:blip>
          <a:stretch>
            <a:fillRect/>
          </a:stretch>
        </p:blipFill>
        <p:spPr>
          <a:xfrm>
            <a:off x="3837975" y="481675"/>
            <a:ext cx="4848085" cy="4661825"/>
          </a:xfrm>
          <a:prstGeom prst="rect">
            <a:avLst/>
          </a:prstGeom>
          <a:noFill/>
          <a:ln>
            <a:noFill/>
          </a:ln>
        </p:spPr>
      </p:pic>
      <p:pic>
        <p:nvPicPr>
          <p:cNvPr id="186" name="Google Shape;186;p28"/>
          <p:cNvPicPr preferRelativeResize="0"/>
          <p:nvPr/>
        </p:nvPicPr>
        <p:blipFill>
          <a:blip r:embed="rId4">
            <a:alphaModFix/>
          </a:blip>
          <a:stretch>
            <a:fillRect/>
          </a:stretch>
        </p:blipFill>
        <p:spPr>
          <a:xfrm>
            <a:off x="0" y="584645"/>
            <a:ext cx="9144000" cy="44558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9"/>
          <p:cNvPicPr preferRelativeResize="0"/>
          <p:nvPr/>
        </p:nvPicPr>
        <p:blipFill>
          <a:blip r:embed="rId3">
            <a:alphaModFix/>
          </a:blip>
          <a:stretch>
            <a:fillRect/>
          </a:stretch>
        </p:blipFill>
        <p:spPr>
          <a:xfrm>
            <a:off x="1388350" y="441325"/>
            <a:ext cx="6545275" cy="47539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0"/>
          <p:cNvSpPr txBox="1"/>
          <p:nvPr>
            <p:ph type="title"/>
          </p:nvPr>
        </p:nvSpPr>
        <p:spPr>
          <a:xfrm>
            <a:off x="593163" y="137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Manager </a:t>
            </a:r>
            <a:endParaRPr/>
          </a:p>
          <a:p>
            <a:pPr indent="0" lvl="0" marL="0" rtl="0" algn="l">
              <a:spcBef>
                <a:spcPts val="0"/>
              </a:spcBef>
              <a:spcAft>
                <a:spcPts val="0"/>
              </a:spcAft>
              <a:buNone/>
            </a:pPr>
            <a:r>
              <a:rPr lang="en"/>
              <a:t>Screen</a:t>
            </a:r>
            <a:endParaRPr/>
          </a:p>
          <a:p>
            <a:pPr indent="0" lvl="0" marL="0" rtl="0" algn="l">
              <a:spcBef>
                <a:spcPts val="0"/>
              </a:spcBef>
              <a:spcAft>
                <a:spcPts val="0"/>
              </a:spcAft>
              <a:buNone/>
            </a:pPr>
            <a:r>
              <a:rPr lang="en"/>
              <a:t>Capture</a:t>
            </a:r>
            <a:endParaRPr/>
          </a:p>
        </p:txBody>
      </p:sp>
      <p:pic>
        <p:nvPicPr>
          <p:cNvPr id="197" name="Google Shape;197;p30" title="Manager.webm">
            <a:hlinkClick r:id="rId3"/>
          </p:cNvPr>
          <p:cNvPicPr preferRelativeResize="0"/>
          <p:nvPr/>
        </p:nvPicPr>
        <p:blipFill>
          <a:blip r:embed="rId4">
            <a:alphaModFix/>
          </a:blip>
          <a:stretch>
            <a:fillRect/>
          </a:stretch>
        </p:blipFill>
        <p:spPr>
          <a:xfrm>
            <a:off x="2640725" y="785200"/>
            <a:ext cx="4993225" cy="3744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593163" y="1377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Ower</a:t>
            </a:r>
            <a:endParaRPr/>
          </a:p>
          <a:p>
            <a:pPr indent="0" lvl="0" marL="0" rtl="0" algn="l">
              <a:spcBef>
                <a:spcPts val="0"/>
              </a:spcBef>
              <a:spcAft>
                <a:spcPts val="0"/>
              </a:spcAft>
              <a:buNone/>
            </a:pPr>
            <a:r>
              <a:rPr lang="en"/>
              <a:t>Screen</a:t>
            </a:r>
            <a:endParaRPr/>
          </a:p>
          <a:p>
            <a:pPr indent="0" lvl="0" marL="0" rtl="0" algn="l">
              <a:spcBef>
                <a:spcPts val="0"/>
              </a:spcBef>
              <a:spcAft>
                <a:spcPts val="0"/>
              </a:spcAft>
              <a:buNone/>
            </a:pPr>
            <a:r>
              <a:rPr lang="en"/>
              <a:t>Capture</a:t>
            </a:r>
            <a:endParaRPr/>
          </a:p>
        </p:txBody>
      </p:sp>
      <p:pic>
        <p:nvPicPr>
          <p:cNvPr id="203" name="Google Shape;203;p31" title="Owner.webm">
            <a:hlinkClick r:id="rId3"/>
          </p:cNvPr>
          <p:cNvPicPr preferRelativeResize="0"/>
          <p:nvPr/>
        </p:nvPicPr>
        <p:blipFill>
          <a:blip r:embed="rId4">
            <a:alphaModFix/>
          </a:blip>
          <a:stretch>
            <a:fillRect/>
          </a:stretch>
        </p:blipFill>
        <p:spPr>
          <a:xfrm>
            <a:off x="3105225" y="921700"/>
            <a:ext cx="4765225" cy="357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Description: Create a Web app to manage and track Golf tournaments for a putt putt golf tournament bar and grill. The application will serve five actors: managers, owners, players, drink meisters, and sponsors. These actors will be served via the application or app, which houses features to manage and order drinks, setup the Golf tournament, and keep track of players scores in the tournament.</a:t>
            </a:r>
            <a:endParaRPr/>
          </a:p>
          <a:p>
            <a:pPr indent="0" lvl="0" marL="0" rtl="0" algn="l">
              <a:spcBef>
                <a:spcPts val="1200"/>
              </a:spcBef>
              <a:spcAft>
                <a:spcPts val="1200"/>
              </a:spcAft>
              <a:buNone/>
            </a:pPr>
            <a:r>
              <a:rPr lang="en"/>
              <a:t>Tool Stack: Django, React, and Redux.</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 Drink Ordering</a:t>
            </a:r>
            <a:endParaRPr/>
          </a:p>
        </p:txBody>
      </p:sp>
      <p:sp>
        <p:nvSpPr>
          <p:cNvPr id="209" name="Google Shape;209;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2 . Player 2.1 Must: a . Create Account b . Order drinks · View Drink Menu · Add items to Cart · Checkout · Order from favorites bar </a:t>
            </a:r>
            <a:endParaRPr/>
          </a:p>
          <a:p>
            <a:pPr indent="0" lvl="0" marL="0" rtl="0" algn="l">
              <a:spcBef>
                <a:spcPts val="1200"/>
              </a:spcBef>
              <a:spcAft>
                <a:spcPts val="1200"/>
              </a:spcAft>
              <a:buNone/>
            </a:pPr>
            <a:r>
              <a:rPr lang="en"/>
              <a:t>5 . Drink Meister 5.1 Must: a . Serve Players · Make Orders · Deliver Orders to Player · View Current Orders · Complete Player Orders and Confirm delivery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Stories</a:t>
            </a:r>
            <a:endParaRPr/>
          </a:p>
        </p:txBody>
      </p:sp>
      <p:pic>
        <p:nvPicPr>
          <p:cNvPr id="215" name="Google Shape;215;p33"/>
          <p:cNvPicPr preferRelativeResize="0"/>
          <p:nvPr/>
        </p:nvPicPr>
        <p:blipFill>
          <a:blip r:embed="rId3">
            <a:alphaModFix/>
          </a:blip>
          <a:stretch>
            <a:fillRect/>
          </a:stretch>
        </p:blipFill>
        <p:spPr>
          <a:xfrm>
            <a:off x="3396924" y="754899"/>
            <a:ext cx="2929075" cy="4238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a:t>
            </a:r>
            <a:endParaRPr/>
          </a:p>
        </p:txBody>
      </p:sp>
      <p:pic>
        <p:nvPicPr>
          <p:cNvPr id="221" name="Google Shape;221;p34"/>
          <p:cNvPicPr preferRelativeResize="0"/>
          <p:nvPr/>
        </p:nvPicPr>
        <p:blipFill>
          <a:blip r:embed="rId3">
            <a:alphaModFix/>
          </a:blip>
          <a:stretch>
            <a:fillRect/>
          </a:stretch>
        </p:blipFill>
        <p:spPr>
          <a:xfrm>
            <a:off x="2770775" y="724625"/>
            <a:ext cx="2146882" cy="4145075"/>
          </a:xfrm>
          <a:prstGeom prst="rect">
            <a:avLst/>
          </a:prstGeom>
          <a:noFill/>
          <a:ln>
            <a:noFill/>
          </a:ln>
        </p:spPr>
      </p:pic>
      <p:pic>
        <p:nvPicPr>
          <p:cNvPr id="222" name="Google Shape;222;p34"/>
          <p:cNvPicPr preferRelativeResize="0"/>
          <p:nvPr/>
        </p:nvPicPr>
        <p:blipFill>
          <a:blip r:embed="rId4">
            <a:alphaModFix/>
          </a:blip>
          <a:stretch>
            <a:fillRect/>
          </a:stretch>
        </p:blipFill>
        <p:spPr>
          <a:xfrm>
            <a:off x="4917650" y="783825"/>
            <a:ext cx="2058445" cy="4145076"/>
          </a:xfrm>
          <a:prstGeom prst="rect">
            <a:avLst/>
          </a:prstGeom>
          <a:noFill/>
          <a:ln>
            <a:noFill/>
          </a:ln>
        </p:spPr>
      </p:pic>
      <p:pic>
        <p:nvPicPr>
          <p:cNvPr id="223" name="Google Shape;223;p34"/>
          <p:cNvPicPr preferRelativeResize="0"/>
          <p:nvPr/>
        </p:nvPicPr>
        <p:blipFill>
          <a:blip r:embed="rId5">
            <a:alphaModFix/>
          </a:blip>
          <a:stretch>
            <a:fillRect/>
          </a:stretch>
        </p:blipFill>
        <p:spPr>
          <a:xfrm>
            <a:off x="7043475" y="756063"/>
            <a:ext cx="1955580" cy="4082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a:t>
            </a:r>
            <a:endParaRPr/>
          </a:p>
        </p:txBody>
      </p:sp>
      <p:pic>
        <p:nvPicPr>
          <p:cNvPr id="229" name="Google Shape;229;p35"/>
          <p:cNvPicPr preferRelativeResize="0"/>
          <p:nvPr/>
        </p:nvPicPr>
        <p:blipFill>
          <a:blip r:embed="rId3">
            <a:alphaModFix/>
          </a:blip>
          <a:stretch>
            <a:fillRect/>
          </a:stretch>
        </p:blipFill>
        <p:spPr>
          <a:xfrm>
            <a:off x="4445849" y="1120975"/>
            <a:ext cx="4594977" cy="3738201"/>
          </a:xfrm>
          <a:prstGeom prst="rect">
            <a:avLst/>
          </a:prstGeom>
          <a:noFill/>
          <a:ln>
            <a:noFill/>
          </a:ln>
        </p:spPr>
      </p:pic>
      <p:pic>
        <p:nvPicPr>
          <p:cNvPr id="230" name="Google Shape;230;p35"/>
          <p:cNvPicPr preferRelativeResize="0"/>
          <p:nvPr/>
        </p:nvPicPr>
        <p:blipFill rotWithShape="1">
          <a:blip r:embed="rId4">
            <a:alphaModFix/>
          </a:blip>
          <a:srcRect b="-3205" l="3857" r="-8110" t="1132"/>
          <a:stretch/>
        </p:blipFill>
        <p:spPr>
          <a:xfrm>
            <a:off x="118425" y="1235925"/>
            <a:ext cx="4710499" cy="3700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Drink Menu</a:t>
            </a:r>
            <a:endParaRPr/>
          </a:p>
          <a:p>
            <a:pPr indent="0" lvl="0" marL="0" rtl="0" algn="l">
              <a:spcBef>
                <a:spcPts val="0"/>
              </a:spcBef>
              <a:spcAft>
                <a:spcPts val="0"/>
              </a:spcAft>
              <a:buNone/>
            </a:pPr>
            <a:r>
              <a:rPr lang="en"/>
              <a:t>Use case</a:t>
            </a:r>
            <a:endParaRPr/>
          </a:p>
        </p:txBody>
      </p:sp>
      <p:pic>
        <p:nvPicPr>
          <p:cNvPr id="236" name="Google Shape;236;p36"/>
          <p:cNvPicPr preferRelativeResize="0"/>
          <p:nvPr/>
        </p:nvPicPr>
        <p:blipFill>
          <a:blip r:embed="rId3">
            <a:alphaModFix/>
          </a:blip>
          <a:stretch>
            <a:fillRect/>
          </a:stretch>
        </p:blipFill>
        <p:spPr>
          <a:xfrm>
            <a:off x="3694450" y="464200"/>
            <a:ext cx="4723701" cy="47237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Drink Menu</a:t>
            </a:r>
            <a:endParaRPr/>
          </a:p>
          <a:p>
            <a:pPr indent="0" lvl="0" marL="0" rtl="0" algn="l">
              <a:spcBef>
                <a:spcPts val="0"/>
              </a:spcBef>
              <a:spcAft>
                <a:spcPts val="0"/>
              </a:spcAft>
              <a:buNone/>
            </a:pPr>
            <a:r>
              <a:rPr lang="en"/>
              <a:t>Use case</a:t>
            </a:r>
            <a:endParaRPr/>
          </a:p>
        </p:txBody>
      </p:sp>
      <p:pic>
        <p:nvPicPr>
          <p:cNvPr id="242" name="Google Shape;242;p37"/>
          <p:cNvPicPr preferRelativeResize="0"/>
          <p:nvPr/>
        </p:nvPicPr>
        <p:blipFill>
          <a:blip r:embed="rId3">
            <a:alphaModFix/>
          </a:blip>
          <a:stretch>
            <a:fillRect/>
          </a:stretch>
        </p:blipFill>
        <p:spPr>
          <a:xfrm>
            <a:off x="154900" y="563100"/>
            <a:ext cx="4417093" cy="4580400"/>
          </a:xfrm>
          <a:prstGeom prst="rect">
            <a:avLst/>
          </a:prstGeom>
          <a:noFill/>
          <a:ln>
            <a:noFill/>
          </a:ln>
        </p:spPr>
      </p:pic>
      <p:sp>
        <p:nvSpPr>
          <p:cNvPr id="243" name="Google Shape;243;p37"/>
          <p:cNvSpPr txBox="1"/>
          <p:nvPr/>
        </p:nvSpPr>
        <p:spPr>
          <a:xfrm>
            <a:off x="407050" y="3840975"/>
            <a:ext cx="1036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Refunds</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Use Case</a:t>
            </a:r>
            <a:endParaRPr b="1">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p38"/>
          <p:cNvPicPr preferRelativeResize="0"/>
          <p:nvPr/>
        </p:nvPicPr>
        <p:blipFill>
          <a:blip r:embed="rId3">
            <a:alphaModFix/>
          </a:blip>
          <a:stretch>
            <a:fillRect/>
          </a:stretch>
        </p:blipFill>
        <p:spPr>
          <a:xfrm>
            <a:off x="1435750" y="-190825"/>
            <a:ext cx="6260999" cy="5334326"/>
          </a:xfrm>
          <a:prstGeom prst="rect">
            <a:avLst/>
          </a:prstGeom>
          <a:noFill/>
          <a:ln>
            <a:noFill/>
          </a:ln>
        </p:spPr>
      </p:pic>
      <p:sp>
        <p:nvSpPr>
          <p:cNvPr id="249" name="Google Shape;249;p38"/>
          <p:cNvSpPr txBox="1"/>
          <p:nvPr/>
        </p:nvSpPr>
        <p:spPr>
          <a:xfrm>
            <a:off x="1998200" y="4122200"/>
            <a:ext cx="159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Lato"/>
                <a:ea typeface="Lato"/>
                <a:cs typeface="Lato"/>
                <a:sym typeface="Lato"/>
              </a:rPr>
              <a:t>Order Drinks</a:t>
            </a:r>
            <a:endParaRPr b="1">
              <a:latin typeface="Lato"/>
              <a:ea typeface="Lato"/>
              <a:cs typeface="Lato"/>
              <a:sym typeface="Lato"/>
            </a:endParaRPr>
          </a:p>
          <a:p>
            <a:pPr indent="0" lvl="0" marL="0" rtl="0" algn="l">
              <a:spcBef>
                <a:spcPts val="0"/>
              </a:spcBef>
              <a:spcAft>
                <a:spcPts val="0"/>
              </a:spcAft>
              <a:buNone/>
            </a:pPr>
            <a:r>
              <a:rPr b="1" lang="en">
                <a:latin typeface="Lato"/>
                <a:ea typeface="Lato"/>
                <a:cs typeface="Lato"/>
                <a:sym typeface="Lato"/>
              </a:rPr>
              <a:t>Use Case</a:t>
            </a:r>
            <a:endParaRPr b="1">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9"/>
          <p:cNvPicPr preferRelativeResize="0"/>
          <p:nvPr/>
        </p:nvPicPr>
        <p:blipFill>
          <a:blip r:embed="rId3">
            <a:alphaModFix/>
          </a:blip>
          <a:stretch>
            <a:fillRect/>
          </a:stretch>
        </p:blipFill>
        <p:spPr>
          <a:xfrm>
            <a:off x="-128425" y="938525"/>
            <a:ext cx="5235700" cy="3155575"/>
          </a:xfrm>
          <a:prstGeom prst="rect">
            <a:avLst/>
          </a:prstGeom>
          <a:noFill/>
          <a:ln>
            <a:noFill/>
          </a:ln>
        </p:spPr>
      </p:pic>
      <p:pic>
        <p:nvPicPr>
          <p:cNvPr id="255" name="Google Shape;255;p39"/>
          <p:cNvPicPr preferRelativeResize="0"/>
          <p:nvPr/>
        </p:nvPicPr>
        <p:blipFill>
          <a:blip r:embed="rId4">
            <a:alphaModFix/>
          </a:blip>
          <a:stretch>
            <a:fillRect/>
          </a:stretch>
        </p:blipFill>
        <p:spPr>
          <a:xfrm>
            <a:off x="5107275" y="855838"/>
            <a:ext cx="4509276" cy="33209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40"/>
          <p:cNvPicPr preferRelativeResize="0"/>
          <p:nvPr/>
        </p:nvPicPr>
        <p:blipFill>
          <a:blip r:embed="rId3">
            <a:alphaModFix/>
          </a:blip>
          <a:stretch>
            <a:fillRect/>
          </a:stretch>
        </p:blipFill>
        <p:spPr>
          <a:xfrm>
            <a:off x="373587" y="388875"/>
            <a:ext cx="7953376" cy="47546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1" title="player-drinkmenu.webm">
            <a:hlinkClick r:id="rId3"/>
          </p:cNvPr>
          <p:cNvPicPr preferRelativeResize="0"/>
          <p:nvPr/>
        </p:nvPicPr>
        <p:blipFill>
          <a:blip r:embed="rId4">
            <a:alphaModFix/>
          </a:blip>
          <a:stretch>
            <a:fillRect/>
          </a:stretch>
        </p:blipFill>
        <p:spPr>
          <a:xfrm>
            <a:off x="2598450" y="563350"/>
            <a:ext cx="5730125" cy="4297600"/>
          </a:xfrm>
          <a:prstGeom prst="rect">
            <a:avLst/>
          </a:prstGeom>
          <a:noFill/>
          <a:ln>
            <a:noFill/>
          </a:ln>
        </p:spPr>
      </p:pic>
      <p:sp>
        <p:nvSpPr>
          <p:cNvPr id="266" name="Google Shape;266;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Drink Order</a:t>
            </a:r>
            <a:endParaRPr/>
          </a:p>
          <a:p>
            <a:pPr indent="0" lvl="0" marL="0" rtl="0" algn="l">
              <a:spcBef>
                <a:spcPts val="0"/>
              </a:spcBef>
              <a:spcAft>
                <a:spcPts val="0"/>
              </a:spcAft>
              <a:buNone/>
            </a:pPr>
            <a:r>
              <a:rPr lang="en"/>
              <a:t>Screen </a:t>
            </a:r>
            <a:endParaRPr/>
          </a:p>
          <a:p>
            <a:pPr indent="0" lvl="0" marL="0" rtl="0" algn="l">
              <a:spcBef>
                <a:spcPts val="0"/>
              </a:spcBef>
              <a:spcAft>
                <a:spcPts val="0"/>
              </a:spcAft>
              <a:buNone/>
            </a:pPr>
            <a:r>
              <a:rPr lang="en"/>
              <a:t>Capture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choices: During the creation of this application, there were many key design choices to be made. One requirement we had agreed on was a mobile friendly web application. We believe we have accomplished this.  </a:t>
            </a:r>
            <a:endParaRPr/>
          </a:p>
          <a:p>
            <a:pPr indent="0" lvl="0" marL="0" rtl="0" algn="l">
              <a:spcBef>
                <a:spcPts val="1200"/>
              </a:spcBef>
              <a:spcAft>
                <a:spcPts val="1200"/>
              </a:spcAft>
              <a:buNone/>
            </a:pPr>
            <a:r>
              <a:rPr lang="en"/>
              <a:t>We especially focused on the functionality of our code. With the help of our modern tool stack, our code is efficient and  reactive. This makes our user interface easy to use and reliable. For the look of our website, we decided to go for a clean and fresh aesthetic.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Capture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Account </a:t>
            </a:r>
            <a:endParaRPr/>
          </a:p>
          <a:p>
            <a:pPr indent="0" lvl="0" marL="0" rtl="0" algn="l">
              <a:spcBef>
                <a:spcPts val="0"/>
              </a:spcBef>
              <a:spcAft>
                <a:spcPts val="0"/>
              </a:spcAft>
              <a:buNone/>
            </a:pPr>
            <a:r>
              <a:rPr lang="en"/>
              <a:t>Creation</a:t>
            </a:r>
            <a:endParaRPr/>
          </a:p>
        </p:txBody>
      </p:sp>
      <p:pic>
        <p:nvPicPr>
          <p:cNvPr id="272" name="Google Shape;272;p42" title="account_creation.webm">
            <a:hlinkClick r:id="rId3"/>
          </p:cNvPr>
          <p:cNvPicPr preferRelativeResize="0"/>
          <p:nvPr/>
        </p:nvPicPr>
        <p:blipFill>
          <a:blip r:embed="rId4">
            <a:alphaModFix/>
          </a:blip>
          <a:stretch>
            <a:fillRect/>
          </a:stretch>
        </p:blipFill>
        <p:spPr>
          <a:xfrm>
            <a:off x="3002850" y="694675"/>
            <a:ext cx="5451400" cy="408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Capture - </a:t>
            </a:r>
            <a:endParaRPr/>
          </a:p>
          <a:p>
            <a:pPr indent="0" lvl="0" marL="0" rtl="0" algn="l">
              <a:spcBef>
                <a:spcPts val="0"/>
              </a:spcBef>
              <a:spcAft>
                <a:spcPts val="0"/>
              </a:spcAft>
              <a:buNone/>
            </a:pPr>
            <a:r>
              <a:rPr lang="en"/>
              <a:t>Manager </a:t>
            </a:r>
            <a:endParaRPr/>
          </a:p>
          <a:p>
            <a:pPr indent="0" lvl="0" marL="0" rtl="0" algn="l">
              <a:spcBef>
                <a:spcPts val="0"/>
              </a:spcBef>
              <a:spcAft>
                <a:spcPts val="0"/>
              </a:spcAft>
              <a:buNone/>
            </a:pPr>
            <a:r>
              <a:rPr lang="en"/>
              <a:t>Create </a:t>
            </a:r>
            <a:endParaRPr/>
          </a:p>
          <a:p>
            <a:pPr indent="0" lvl="0" marL="0" rtl="0" algn="l">
              <a:spcBef>
                <a:spcPts val="0"/>
              </a:spcBef>
              <a:spcAft>
                <a:spcPts val="0"/>
              </a:spcAft>
              <a:buNone/>
            </a:pPr>
            <a:r>
              <a:rPr lang="en"/>
              <a:t>Tournament</a:t>
            </a:r>
            <a:endParaRPr/>
          </a:p>
        </p:txBody>
      </p:sp>
      <p:pic>
        <p:nvPicPr>
          <p:cNvPr id="278" name="Google Shape;278;p43" title="manager_create_tournament.webm">
            <a:hlinkClick r:id="rId3"/>
          </p:cNvPr>
          <p:cNvPicPr preferRelativeResize="0"/>
          <p:nvPr/>
        </p:nvPicPr>
        <p:blipFill>
          <a:blip r:embed="rId4">
            <a:alphaModFix/>
          </a:blip>
          <a:stretch>
            <a:fillRect/>
          </a:stretch>
        </p:blipFill>
        <p:spPr>
          <a:xfrm>
            <a:off x="3086275" y="705625"/>
            <a:ext cx="5464925" cy="409869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Burndown</a:t>
            </a:r>
            <a:endParaRPr/>
          </a:p>
          <a:p>
            <a:pPr indent="0" lvl="0" marL="0" rtl="0" algn="l">
              <a:spcBef>
                <a:spcPts val="0"/>
              </a:spcBef>
              <a:spcAft>
                <a:spcPts val="0"/>
              </a:spcAft>
              <a:buNone/>
            </a:pPr>
            <a:r>
              <a:rPr lang="en"/>
              <a:t>Chart</a:t>
            </a:r>
            <a:endParaRPr/>
          </a:p>
        </p:txBody>
      </p:sp>
      <p:pic>
        <p:nvPicPr>
          <p:cNvPr id="284" name="Google Shape;284;p44"/>
          <p:cNvPicPr preferRelativeResize="0"/>
          <p:nvPr/>
        </p:nvPicPr>
        <p:blipFill>
          <a:blip r:embed="rId3">
            <a:alphaModFix/>
          </a:blip>
          <a:stretch>
            <a:fillRect/>
          </a:stretch>
        </p:blipFill>
        <p:spPr>
          <a:xfrm>
            <a:off x="2385550" y="764700"/>
            <a:ext cx="6520074" cy="403214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a:t>
            </a:r>
            <a:endParaRPr/>
          </a:p>
        </p:txBody>
      </p:sp>
      <p:sp>
        <p:nvSpPr>
          <p:cNvPr id="290" name="Google Shape;290;p45"/>
          <p:cNvSpPr txBox="1"/>
          <p:nvPr>
            <p:ph idx="1" type="body"/>
          </p:nvPr>
        </p:nvSpPr>
        <p:spPr>
          <a:xfrm>
            <a:off x="729450" y="1813175"/>
            <a:ext cx="8181000" cy="3189600"/>
          </a:xfrm>
          <a:prstGeom prst="rect">
            <a:avLst/>
          </a:prstGeom>
        </p:spPr>
        <p:txBody>
          <a:bodyPr anchorCtr="0" anchor="t" bIns="91425" lIns="91425" spcFirstLastPara="1" rIns="91425" wrap="square" tIns="91425">
            <a:normAutofit fontScale="70000" lnSpcReduction="20000"/>
          </a:bodyPr>
          <a:lstStyle/>
          <a:p>
            <a:pPr indent="0" lvl="0" marL="457200" rtl="0" algn="l">
              <a:lnSpc>
                <a:spcPct val="200000"/>
              </a:lnSpc>
              <a:spcBef>
                <a:spcPts val="0"/>
              </a:spcBef>
              <a:spcAft>
                <a:spcPts val="0"/>
              </a:spcAft>
              <a:buNone/>
            </a:pPr>
            <a:r>
              <a:rPr lang="en" sz="1200">
                <a:solidFill>
                  <a:srgbClr val="000000"/>
                </a:solidFill>
                <a:latin typeface="Arial"/>
                <a:ea typeface="Arial"/>
                <a:cs typeface="Arial"/>
                <a:sym typeface="Arial"/>
              </a:rPr>
              <a:t>Django Project Foundation. (2005–2021). </a:t>
            </a:r>
            <a:r>
              <a:rPr i="1" lang="en" sz="1200">
                <a:solidFill>
                  <a:srgbClr val="000000"/>
                </a:solidFill>
                <a:latin typeface="Arial"/>
                <a:ea typeface="Arial"/>
                <a:cs typeface="Arial"/>
                <a:sym typeface="Arial"/>
              </a:rPr>
              <a:t>Writing your first Django app, part 1 | Django documentation | Django</a:t>
            </a:r>
            <a:r>
              <a:rPr lang="en" sz="1200">
                <a:solidFill>
                  <a:srgbClr val="000000"/>
                </a:solidFill>
                <a:latin typeface="Arial"/>
                <a:ea typeface="Arial"/>
                <a:cs typeface="Arial"/>
                <a:sym typeface="Arial"/>
              </a:rPr>
              <a:t>. DjangoProject.Com. Retrieved October 8, 2021, from </a:t>
            </a:r>
            <a:r>
              <a:rPr lang="en" sz="1200" u="sng">
                <a:solidFill>
                  <a:schemeClr val="hlink"/>
                </a:solidFill>
                <a:latin typeface="Arial"/>
                <a:ea typeface="Arial"/>
                <a:cs typeface="Arial"/>
                <a:sym typeface="Arial"/>
                <a:hlinkClick r:id="rId3"/>
              </a:rPr>
              <a:t>https://docs.djangoproject.com/en/1.8/intro/tutorial01/</a:t>
            </a:r>
            <a:endParaRPr sz="1200">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rPr lang="en" sz="1200">
                <a:solidFill>
                  <a:srgbClr val="000000"/>
                </a:solidFill>
                <a:latin typeface="Arial"/>
                <a:ea typeface="Arial"/>
                <a:cs typeface="Arial"/>
                <a:sym typeface="Arial"/>
              </a:rPr>
              <a:t>Gagliardi, V. (2021, March 12). </a:t>
            </a:r>
            <a:r>
              <a:rPr i="1" lang="en" sz="1200">
                <a:solidFill>
                  <a:srgbClr val="000000"/>
                </a:solidFill>
                <a:latin typeface="Arial"/>
                <a:ea typeface="Arial"/>
                <a:cs typeface="Arial"/>
                <a:sym typeface="Arial"/>
              </a:rPr>
              <a:t>Tutorial: Django REST with React (and a sprinkle of testing)</a:t>
            </a:r>
            <a:r>
              <a:rPr lang="en" sz="1200">
                <a:solidFill>
                  <a:srgbClr val="000000"/>
                </a:solidFill>
                <a:latin typeface="Arial"/>
                <a:ea typeface="Arial"/>
                <a:cs typeface="Arial"/>
                <a:sym typeface="Arial"/>
              </a:rPr>
              <a:t>. Valentinog.Com. Retrieved October 6, 2021, from </a:t>
            </a:r>
            <a:r>
              <a:rPr lang="en" sz="1200" u="sng">
                <a:solidFill>
                  <a:schemeClr val="hlink"/>
                </a:solidFill>
                <a:latin typeface="Arial"/>
                <a:ea typeface="Arial"/>
                <a:cs typeface="Arial"/>
                <a:sym typeface="Arial"/>
                <a:hlinkClick r:id="rId4"/>
              </a:rPr>
              <a:t>https://www.valentinog.com/blog/drf/</a:t>
            </a:r>
            <a:endParaRPr sz="1200">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rPr lang="en" sz="1200">
                <a:solidFill>
                  <a:srgbClr val="000000"/>
                </a:solidFill>
                <a:latin typeface="Arial"/>
                <a:ea typeface="Arial"/>
                <a:cs typeface="Arial"/>
                <a:sym typeface="Arial"/>
              </a:rPr>
              <a:t>Lillie, D. (2018, June 9). </a:t>
            </a:r>
            <a:r>
              <a:rPr i="1" lang="en" sz="1200">
                <a:solidFill>
                  <a:srgbClr val="000000"/>
                </a:solidFill>
                <a:latin typeface="Arial"/>
                <a:ea typeface="Arial"/>
                <a:cs typeface="Arial"/>
                <a:sym typeface="Arial"/>
              </a:rPr>
              <a:t>Django &amp; React: JWT Authentication - Dakota Lillie</a:t>
            </a:r>
            <a:r>
              <a:rPr lang="en" sz="1200">
                <a:solidFill>
                  <a:srgbClr val="000000"/>
                </a:solidFill>
                <a:latin typeface="Arial"/>
                <a:ea typeface="Arial"/>
                <a:cs typeface="Arial"/>
                <a:sym typeface="Arial"/>
              </a:rPr>
              <a:t>. Medium. Retrieved October 7, 2021, from </a:t>
            </a:r>
            <a:r>
              <a:rPr lang="en" sz="1200" u="sng">
                <a:solidFill>
                  <a:schemeClr val="hlink"/>
                </a:solidFill>
                <a:latin typeface="Arial"/>
                <a:ea typeface="Arial"/>
                <a:cs typeface="Arial"/>
                <a:sym typeface="Arial"/>
                <a:hlinkClick r:id="rId5"/>
              </a:rPr>
              <a:t>https://medium.com/@dakota.lillie/django-react-jwt-authentication-5015ee00ef9a</a:t>
            </a:r>
            <a:endParaRPr sz="1200">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rPr lang="en" sz="1200">
                <a:solidFill>
                  <a:srgbClr val="000000"/>
                </a:solidFill>
                <a:latin typeface="Arial"/>
                <a:ea typeface="Arial"/>
                <a:cs typeface="Arial"/>
                <a:sym typeface="Arial"/>
              </a:rPr>
              <a:t>Redux Toolkit. (2021). </a:t>
            </a:r>
            <a:r>
              <a:rPr i="1" lang="en" sz="1200">
                <a:solidFill>
                  <a:srgbClr val="000000"/>
                </a:solidFill>
                <a:latin typeface="Arial"/>
                <a:ea typeface="Arial"/>
                <a:cs typeface="Arial"/>
                <a:sym typeface="Arial"/>
              </a:rPr>
              <a:t>Usage Guide | Redux Toolkit</a:t>
            </a:r>
            <a:r>
              <a:rPr lang="en" sz="1200">
                <a:solidFill>
                  <a:srgbClr val="000000"/>
                </a:solidFill>
                <a:latin typeface="Arial"/>
                <a:ea typeface="Arial"/>
                <a:cs typeface="Arial"/>
                <a:sym typeface="Arial"/>
              </a:rPr>
              <a:t>. Https://Redux-Toolkit.Js.Org/. </a:t>
            </a:r>
            <a:r>
              <a:rPr lang="en" sz="1200" u="sng">
                <a:solidFill>
                  <a:schemeClr val="hlink"/>
                </a:solidFill>
                <a:latin typeface="Arial"/>
                <a:ea typeface="Arial"/>
                <a:cs typeface="Arial"/>
                <a:sym typeface="Arial"/>
                <a:hlinkClick r:id="rId6"/>
              </a:rPr>
              <a:t>https://redux-toolkit.js.org/usage/usage-guide</a:t>
            </a:r>
            <a:endParaRPr sz="1200">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rPr lang="en" sz="1200">
                <a:solidFill>
                  <a:srgbClr val="000000"/>
                </a:solidFill>
                <a:latin typeface="Arial"/>
                <a:ea typeface="Arial"/>
                <a:cs typeface="Arial"/>
                <a:sym typeface="Arial"/>
              </a:rPr>
              <a:t>Traversy Media. (2019, January 29). </a:t>
            </a:r>
            <a:r>
              <a:rPr i="1" lang="en" sz="1200">
                <a:solidFill>
                  <a:srgbClr val="000000"/>
                </a:solidFill>
                <a:latin typeface="Arial"/>
                <a:ea typeface="Arial"/>
                <a:cs typeface="Arial"/>
                <a:sym typeface="Arial"/>
              </a:rPr>
              <a:t>Full Stack React &amp; Django [2] - Implementing React</a:t>
            </a:r>
            <a:r>
              <a:rPr lang="en" sz="1200">
                <a:solidFill>
                  <a:srgbClr val="000000"/>
                </a:solidFill>
                <a:latin typeface="Arial"/>
                <a:ea typeface="Arial"/>
                <a:cs typeface="Arial"/>
                <a:sym typeface="Arial"/>
              </a:rPr>
              <a:t>. YouTube. Retrieved October 14, 2021, from </a:t>
            </a:r>
            <a:r>
              <a:rPr lang="en" sz="1200" u="sng">
                <a:solidFill>
                  <a:schemeClr val="hlink"/>
                </a:solidFill>
                <a:latin typeface="Arial"/>
                <a:ea typeface="Arial"/>
                <a:cs typeface="Arial"/>
                <a:sym typeface="Arial"/>
                <a:hlinkClick r:id="rId7"/>
              </a:rPr>
              <a:t>https://www.youtube.com/watch?v=GieYIzvdt2U&amp;t=1196s&amp;ab_channel=TraversyMedia</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296" name="Google Shape;296;p4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 Gameplay</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200"/>
              <a:t>2 . Player 2.1 Must: </a:t>
            </a:r>
            <a:endParaRPr sz="1200"/>
          </a:p>
          <a:p>
            <a:pPr indent="457200" lvl="0" marL="0" rtl="0" algn="l">
              <a:lnSpc>
                <a:spcPct val="100000"/>
              </a:lnSpc>
              <a:spcBef>
                <a:spcPts val="1200"/>
              </a:spcBef>
              <a:spcAft>
                <a:spcPts val="0"/>
              </a:spcAft>
              <a:buNone/>
            </a:pPr>
            <a:r>
              <a:rPr lang="en" sz="1200"/>
              <a:t>d . Participate in Golf Tournament · Add Strokes to Score · Win Tournament · Optional    Resignation</a:t>
            </a:r>
            <a:endParaRPr sz="1200"/>
          </a:p>
          <a:p>
            <a:pPr indent="0" lvl="0" marL="0" rtl="0" algn="l">
              <a:lnSpc>
                <a:spcPct val="100000"/>
              </a:lnSpc>
              <a:spcBef>
                <a:spcPts val="1200"/>
              </a:spcBef>
              <a:spcAft>
                <a:spcPts val="0"/>
              </a:spcAft>
              <a:buNone/>
            </a:pPr>
            <a:r>
              <a:rPr lang="en" sz="1200"/>
              <a:t>3 Manager 3.1 Must:</a:t>
            </a:r>
            <a:endParaRPr sz="1200"/>
          </a:p>
          <a:p>
            <a:pPr indent="0" lvl="0" marL="0" rtl="0" algn="l">
              <a:lnSpc>
                <a:spcPct val="100000"/>
              </a:lnSpc>
              <a:spcBef>
                <a:spcPts val="1200"/>
              </a:spcBef>
              <a:spcAft>
                <a:spcPts val="0"/>
              </a:spcAft>
              <a:buNone/>
            </a:pPr>
            <a:r>
              <a:rPr lang="en" sz="1200"/>
              <a:t>	e. Tournament Setup · Decide the Start and End Time of a Tournament · End a Tournament Prematurely</a:t>
            </a:r>
            <a:endParaRPr sz="1200"/>
          </a:p>
          <a:p>
            <a:pPr indent="0" lvl="0" marL="0" rtl="0" algn="l">
              <a:lnSpc>
                <a:spcPct val="100000"/>
              </a:lnSpc>
              <a:spcBef>
                <a:spcPts val="1200"/>
              </a:spcBef>
              <a:spcAft>
                <a:spcPts val="0"/>
              </a:spcAft>
              <a:buNone/>
            </a:pPr>
            <a:r>
              <a:rPr lang="en" sz="1200"/>
              <a:t>4 Sponsor 4.1 Must:</a:t>
            </a:r>
            <a:endParaRPr sz="1200"/>
          </a:p>
          <a:p>
            <a:pPr indent="0" lvl="0" marL="0" rtl="0" algn="l">
              <a:lnSpc>
                <a:spcPct val="100000"/>
              </a:lnSpc>
              <a:spcBef>
                <a:spcPts val="1200"/>
              </a:spcBef>
              <a:spcAft>
                <a:spcPts val="1200"/>
              </a:spcAft>
              <a:buNone/>
            </a:pPr>
            <a:r>
              <a:rPr lang="en" sz="1200"/>
              <a:t>	a. Tournament Setup · Sponsor Prize Money for a Prize Pool · Pick a Date to Sponsor</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 Stories</a:t>
            </a:r>
            <a:endParaRPr/>
          </a:p>
        </p:txBody>
      </p:sp>
      <p:pic>
        <p:nvPicPr>
          <p:cNvPr id="111" name="Google Shape;111;p17"/>
          <p:cNvPicPr preferRelativeResize="0"/>
          <p:nvPr/>
        </p:nvPicPr>
        <p:blipFill>
          <a:blip r:embed="rId3">
            <a:alphaModFix/>
          </a:blip>
          <a:stretch>
            <a:fillRect/>
          </a:stretch>
        </p:blipFill>
        <p:spPr>
          <a:xfrm>
            <a:off x="3505925" y="1362450"/>
            <a:ext cx="2263025" cy="2896675"/>
          </a:xfrm>
          <a:prstGeom prst="rect">
            <a:avLst/>
          </a:prstGeom>
          <a:noFill/>
          <a:ln>
            <a:noFill/>
          </a:ln>
        </p:spPr>
      </p:pic>
      <p:pic>
        <p:nvPicPr>
          <p:cNvPr id="112" name="Google Shape;112;p17"/>
          <p:cNvPicPr preferRelativeResize="0"/>
          <p:nvPr/>
        </p:nvPicPr>
        <p:blipFill>
          <a:blip r:embed="rId4">
            <a:alphaModFix/>
          </a:blip>
          <a:stretch>
            <a:fillRect/>
          </a:stretch>
        </p:blipFill>
        <p:spPr>
          <a:xfrm>
            <a:off x="5883100" y="1427299"/>
            <a:ext cx="2451200" cy="2766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 Prototypes</a:t>
            </a:r>
            <a:endParaRPr/>
          </a:p>
        </p:txBody>
      </p:sp>
      <p:pic>
        <p:nvPicPr>
          <p:cNvPr id="118" name="Google Shape;118;p18"/>
          <p:cNvPicPr preferRelativeResize="0"/>
          <p:nvPr/>
        </p:nvPicPr>
        <p:blipFill>
          <a:blip r:embed="rId3">
            <a:alphaModFix/>
          </a:blip>
          <a:stretch>
            <a:fillRect/>
          </a:stretch>
        </p:blipFill>
        <p:spPr>
          <a:xfrm>
            <a:off x="571777" y="1853857"/>
            <a:ext cx="1825500" cy="3232355"/>
          </a:xfrm>
          <a:prstGeom prst="rect">
            <a:avLst/>
          </a:prstGeom>
          <a:noFill/>
          <a:ln>
            <a:noFill/>
          </a:ln>
        </p:spPr>
      </p:pic>
      <p:pic>
        <p:nvPicPr>
          <p:cNvPr id="119" name="Google Shape;119;p18"/>
          <p:cNvPicPr preferRelativeResize="0"/>
          <p:nvPr/>
        </p:nvPicPr>
        <p:blipFill>
          <a:blip r:embed="rId4">
            <a:alphaModFix/>
          </a:blip>
          <a:stretch>
            <a:fillRect/>
          </a:stretch>
        </p:blipFill>
        <p:spPr>
          <a:xfrm>
            <a:off x="6644621" y="1850388"/>
            <a:ext cx="1773529" cy="3239275"/>
          </a:xfrm>
          <a:prstGeom prst="rect">
            <a:avLst/>
          </a:prstGeom>
          <a:noFill/>
          <a:ln>
            <a:noFill/>
          </a:ln>
        </p:spPr>
      </p:pic>
      <p:pic>
        <p:nvPicPr>
          <p:cNvPr id="120" name="Google Shape;120;p18"/>
          <p:cNvPicPr preferRelativeResize="0"/>
          <p:nvPr/>
        </p:nvPicPr>
        <p:blipFill>
          <a:blip r:embed="rId5">
            <a:alphaModFix/>
          </a:blip>
          <a:stretch>
            <a:fillRect/>
          </a:stretch>
        </p:blipFill>
        <p:spPr>
          <a:xfrm>
            <a:off x="3502250" y="1850388"/>
            <a:ext cx="1825500" cy="323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1987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 Use Case</a:t>
            </a:r>
            <a:endParaRPr/>
          </a:p>
        </p:txBody>
      </p:sp>
      <p:pic>
        <p:nvPicPr>
          <p:cNvPr id="126" name="Google Shape;126;p19"/>
          <p:cNvPicPr preferRelativeResize="0"/>
          <p:nvPr/>
        </p:nvPicPr>
        <p:blipFill>
          <a:blip r:embed="rId3">
            <a:alphaModFix/>
          </a:blip>
          <a:stretch>
            <a:fillRect/>
          </a:stretch>
        </p:blipFill>
        <p:spPr>
          <a:xfrm>
            <a:off x="2494473" y="0"/>
            <a:ext cx="6752501"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p:cNvPicPr preferRelativeResize="0"/>
          <p:nvPr/>
        </p:nvPicPr>
        <p:blipFill>
          <a:blip r:embed="rId3">
            <a:alphaModFix/>
          </a:blip>
          <a:stretch>
            <a:fillRect/>
          </a:stretch>
        </p:blipFill>
        <p:spPr>
          <a:xfrm>
            <a:off x="6192016" y="217575"/>
            <a:ext cx="2951984" cy="4175974"/>
          </a:xfrm>
          <a:prstGeom prst="rect">
            <a:avLst/>
          </a:prstGeom>
          <a:noFill/>
          <a:ln>
            <a:noFill/>
          </a:ln>
        </p:spPr>
      </p:pic>
      <p:pic>
        <p:nvPicPr>
          <p:cNvPr id="132" name="Google Shape;132;p20"/>
          <p:cNvPicPr preferRelativeResize="0"/>
          <p:nvPr/>
        </p:nvPicPr>
        <p:blipFill>
          <a:blip r:embed="rId4">
            <a:alphaModFix/>
          </a:blip>
          <a:stretch>
            <a:fillRect/>
          </a:stretch>
        </p:blipFill>
        <p:spPr>
          <a:xfrm>
            <a:off x="1" y="217575"/>
            <a:ext cx="2974375" cy="4175975"/>
          </a:xfrm>
          <a:prstGeom prst="rect">
            <a:avLst/>
          </a:prstGeom>
          <a:noFill/>
          <a:ln>
            <a:noFill/>
          </a:ln>
        </p:spPr>
      </p:pic>
      <p:pic>
        <p:nvPicPr>
          <p:cNvPr id="133" name="Google Shape;133;p20"/>
          <p:cNvPicPr preferRelativeResize="0"/>
          <p:nvPr/>
        </p:nvPicPr>
        <p:blipFill>
          <a:blip r:embed="rId5">
            <a:alphaModFix/>
          </a:blip>
          <a:stretch>
            <a:fillRect/>
          </a:stretch>
        </p:blipFill>
        <p:spPr>
          <a:xfrm>
            <a:off x="3170063" y="217575"/>
            <a:ext cx="2913796" cy="4175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729450" y="1318650"/>
            <a:ext cx="23412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Gameplay Screen Capture</a:t>
            </a:r>
            <a:endParaRPr/>
          </a:p>
        </p:txBody>
      </p:sp>
      <p:pic>
        <p:nvPicPr>
          <p:cNvPr id="139" name="Google Shape;139;p21" title="2021-12-02 18-51-31.mkv">
            <a:hlinkClick r:id="rId3"/>
          </p:cNvPr>
          <p:cNvPicPr preferRelativeResize="0"/>
          <p:nvPr/>
        </p:nvPicPr>
        <p:blipFill>
          <a:blip r:embed="rId4">
            <a:alphaModFix/>
          </a:blip>
          <a:stretch>
            <a:fillRect/>
          </a:stretch>
        </p:blipFill>
        <p:spPr>
          <a:xfrm>
            <a:off x="2766425" y="589925"/>
            <a:ext cx="5284874" cy="3963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