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93" r:id="rId9"/>
    <p:sldId id="287" r:id="rId10"/>
    <p:sldId id="263" r:id="rId11"/>
    <p:sldId id="264" r:id="rId12"/>
    <p:sldId id="265" r:id="rId13"/>
    <p:sldId id="266" r:id="rId14"/>
    <p:sldId id="273" r:id="rId15"/>
    <p:sldId id="267" r:id="rId16"/>
    <p:sldId id="268" r:id="rId17"/>
    <p:sldId id="269" r:id="rId18"/>
    <p:sldId id="271" r:id="rId19"/>
    <p:sldId id="272" r:id="rId20"/>
    <p:sldId id="274" r:id="rId21"/>
    <p:sldId id="270" r:id="rId22"/>
    <p:sldId id="291" r:id="rId23"/>
    <p:sldId id="275" r:id="rId24"/>
    <p:sldId id="276" r:id="rId25"/>
    <p:sldId id="278" r:id="rId26"/>
    <p:sldId id="277" r:id="rId27"/>
    <p:sldId id="286" r:id="rId28"/>
    <p:sldId id="279" r:id="rId29"/>
    <p:sldId id="280" r:id="rId30"/>
    <p:sldId id="281" r:id="rId31"/>
    <p:sldId id="282" r:id="rId32"/>
    <p:sldId id="283" r:id="rId33"/>
    <p:sldId id="284" r:id="rId34"/>
    <p:sldId id="285" r:id="rId35"/>
    <p:sldId id="288" r:id="rId36"/>
    <p:sldId id="289" r:id="rId37"/>
    <p:sldId id="292" r:id="rId38"/>
    <p:sldId id="29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5" autoAdjust="0"/>
  </p:normalViewPr>
  <p:slideViewPr>
    <p:cSldViewPr>
      <p:cViewPr varScale="1">
        <p:scale>
          <a:sx n="63" d="100"/>
          <a:sy n="63" d="100"/>
        </p:scale>
        <p:origin x="-13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DFF77A-88AA-4634-AAFD-090F5054C3A9}" type="datetimeFigureOut">
              <a:rPr lang="zh-CN" altLang="en-US" smtClean="0"/>
              <a:t>2015-1-14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BD345-544E-4E9C-9251-4A672314181B}" type="slidenum">
              <a:rPr lang="zh-CN" altLang="en-US" smtClean="0"/>
              <a:t>‹#›</a:t>
            </a:fld>
            <a:endParaRPr lang="zh-CN" altLang="en-US"/>
          </a:p>
        </p:txBody>
      </p:sp>
    </p:spTree>
    <p:extLst>
      <p:ext uri="{BB962C8B-B14F-4D97-AF65-F5344CB8AC3E}">
        <p14:creationId xmlns:p14="http://schemas.microsoft.com/office/powerpoint/2010/main" val="46284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 </a:t>
            </a:r>
            <a:r>
              <a:rPr lang="zh-CN" altLang="en-US" dirty="0" smtClean="0"/>
              <a:t>是硬件模型的抽象，从</a:t>
            </a:r>
            <a:r>
              <a:rPr lang="zh-CN" altLang="en-US" baseline="0" dirty="0" smtClean="0"/>
              <a:t> </a:t>
            </a:r>
            <a:r>
              <a:rPr lang="en-US" altLang="zh-CN" baseline="0" dirty="0" smtClean="0"/>
              <a:t>C </a:t>
            </a:r>
            <a:r>
              <a:rPr lang="zh-CN" altLang="en-US" baseline="0" dirty="0" smtClean="0"/>
              <a:t>逐步面向对象化、逐步动态化，依次进化出了 </a:t>
            </a:r>
            <a:r>
              <a:rPr lang="en-US" altLang="zh-CN" baseline="0" dirty="0" smtClean="0"/>
              <a:t>C++, Java, .NET</a:t>
            </a:r>
            <a:r>
              <a:rPr lang="zh-CN" altLang="en-US" baseline="0" dirty="0" smtClean="0"/>
              <a:t>，但是他们都不是处理数据的语言，</a:t>
            </a:r>
            <a:endParaRPr lang="en-US" altLang="zh-CN" baseline="0" dirty="0" smtClean="0"/>
          </a:p>
          <a:p>
            <a:r>
              <a:rPr lang="zh-CN" altLang="en-US" baseline="0" dirty="0" smtClean="0"/>
              <a:t>而是面向机器内存映射的内存处理语言。</a:t>
            </a:r>
            <a:endParaRPr lang="en-US" altLang="zh-CN" baseline="0" dirty="0" smtClean="0"/>
          </a:p>
          <a:p>
            <a:r>
              <a:rPr lang="zh-CN" altLang="en-US" baseline="0" dirty="0" smtClean="0"/>
              <a:t>对于面向持久性数据处理的业务信息系统，只有 </a:t>
            </a:r>
            <a:r>
              <a:rPr lang="en-US" altLang="zh-CN" baseline="0" dirty="0" smtClean="0"/>
              <a:t>SQL/PLSQL </a:t>
            </a:r>
            <a:r>
              <a:rPr lang="zh-CN" altLang="en-US" baseline="0" dirty="0" smtClean="0"/>
              <a:t>型的语言是适用的。</a:t>
            </a:r>
            <a:endParaRPr lang="en-US" altLang="zh-CN" baseline="0" dirty="0" smtClean="0"/>
          </a:p>
          <a:p>
            <a:r>
              <a:rPr lang="zh-CN" altLang="en-US" baseline="0" dirty="0" smtClean="0"/>
              <a:t>你的业务状态由数据库的数据决定，而不是由机器内存中的状态决定。</a:t>
            </a:r>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2</a:t>
            </a:fld>
            <a:endParaRPr lang="zh-CN" altLang="en-US"/>
          </a:p>
        </p:txBody>
      </p:sp>
    </p:spTree>
    <p:extLst>
      <p:ext uri="{BB962C8B-B14F-4D97-AF65-F5344CB8AC3E}">
        <p14:creationId xmlns:p14="http://schemas.microsoft.com/office/powerpoint/2010/main" val="109115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jumpout</a:t>
            </a:r>
            <a:r>
              <a:rPr lang="en-US" altLang="zh-CN" dirty="0" smtClean="0"/>
              <a:t> </a:t>
            </a:r>
            <a:r>
              <a:rPr lang="zh-CN" altLang="en-US" dirty="0" smtClean="0"/>
              <a:t>之前如果有事务，要记得进行</a:t>
            </a:r>
            <a:r>
              <a:rPr lang="zh-CN" altLang="en-US" baseline="0" dirty="0" smtClean="0"/>
              <a:t> </a:t>
            </a:r>
            <a:r>
              <a:rPr lang="en-US" altLang="zh-CN" baseline="0" dirty="0" smtClean="0"/>
              <a:t>commit</a:t>
            </a:r>
            <a:r>
              <a:rPr lang="zh-CN" altLang="en-US" baseline="0" dirty="0" smtClean="0"/>
              <a:t>，否则所有写操作都会被自动回滚。</a:t>
            </a:r>
            <a:endParaRPr lang="en-US" altLang="zh-CN" baseline="0" dirty="0" smtClean="0"/>
          </a:p>
          <a:p>
            <a:r>
              <a:rPr lang="zh-CN" altLang="en-US" baseline="0" dirty="0" smtClean="0"/>
              <a:t>这个就是 </a:t>
            </a:r>
            <a:r>
              <a:rPr lang="en-US" altLang="zh-CN" baseline="0" dirty="0" err="1" smtClean="0"/>
              <a:t>jumpout</a:t>
            </a:r>
            <a:r>
              <a:rPr lang="en-US" altLang="zh-CN" baseline="0" dirty="0" smtClean="0"/>
              <a:t> </a:t>
            </a:r>
            <a:r>
              <a:rPr lang="zh-CN" altLang="en-US" baseline="0" dirty="0" smtClean="0"/>
              <a:t>的副作用，本意是仅仅 </a:t>
            </a:r>
            <a:r>
              <a:rPr lang="en-US" altLang="zh-CN" baseline="0" dirty="0" err="1" smtClean="0"/>
              <a:t>jumpout</a:t>
            </a:r>
            <a:r>
              <a:rPr lang="zh-CN" altLang="en-US" baseline="0" dirty="0" smtClean="0"/>
              <a:t>，但是 </a:t>
            </a:r>
            <a:r>
              <a:rPr lang="en-US" altLang="zh-CN" baseline="0" dirty="0" smtClean="0"/>
              <a:t>execute immediate </a:t>
            </a:r>
            <a:r>
              <a:rPr lang="zh-CN" altLang="en-US" baseline="0" dirty="0" smtClean="0"/>
              <a:t>语句报 </a:t>
            </a:r>
            <a:r>
              <a:rPr lang="en-US" altLang="zh-CN" baseline="0" dirty="0" err="1" smtClean="0"/>
              <a:t>pv.ex_resp_done</a:t>
            </a:r>
            <a:r>
              <a:rPr lang="en-US" altLang="zh-CN" baseline="0" dirty="0" smtClean="0"/>
              <a:t> </a:t>
            </a:r>
            <a:r>
              <a:rPr lang="zh-CN" altLang="en-US" baseline="0" dirty="0" smtClean="0"/>
              <a:t>错误，就自动回滚了。</a:t>
            </a:r>
            <a:endParaRPr lang="en-US" altLang="zh-CN" baseline="0" dirty="0" smtClean="0"/>
          </a:p>
          <a:p>
            <a:r>
              <a:rPr lang="zh-CN" altLang="en-US" baseline="0" dirty="0" smtClean="0"/>
              <a:t>没有必要保留 </a:t>
            </a:r>
            <a:r>
              <a:rPr lang="en-US" altLang="zh-CN" baseline="0" dirty="0" err="1" smtClean="0"/>
              <a:t>jumpout</a:t>
            </a:r>
            <a:r>
              <a:rPr lang="zh-CN" altLang="en-US" baseline="0" dirty="0" smtClean="0"/>
              <a:t>，既然 </a:t>
            </a:r>
            <a:r>
              <a:rPr lang="en-US" altLang="zh-CN" baseline="0" dirty="0" err="1" smtClean="0"/>
              <a:t>jumpout</a:t>
            </a:r>
            <a:r>
              <a:rPr lang="en-US" altLang="zh-CN" baseline="0" dirty="0" smtClean="0"/>
              <a:t> </a:t>
            </a:r>
            <a:r>
              <a:rPr lang="zh-CN" altLang="en-US" baseline="0" dirty="0" smtClean="0"/>
              <a:t>就要结束一切，那么就应该做出事务回滚或提交的选择。</a:t>
            </a:r>
            <a:endParaRPr lang="en-US" altLang="zh-CN" baseline="0" dirty="0" smtClean="0"/>
          </a:p>
          <a:p>
            <a:r>
              <a:rPr lang="zh-CN" altLang="en-US" baseline="0" dirty="0" smtClean="0"/>
              <a:t>如果只想要 </a:t>
            </a:r>
            <a:r>
              <a:rPr lang="en-US" altLang="zh-CN" baseline="0" dirty="0" smtClean="0"/>
              <a:t>statement rollback</a:t>
            </a:r>
            <a:r>
              <a:rPr lang="zh-CN" altLang="en-US" baseline="0" dirty="0" smtClean="0"/>
              <a:t>，而要保留之前处理单元的事务，那么完全可以在前面的处理单元中 </a:t>
            </a:r>
            <a:r>
              <a:rPr lang="en-US" altLang="zh-CN" baseline="0" dirty="0" smtClean="0"/>
              <a:t>commit</a:t>
            </a:r>
            <a:r>
              <a:rPr lang="zh-CN" altLang="en-US" baseline="0" dirty="0" smtClean="0"/>
              <a:t>，或者调用 </a:t>
            </a:r>
            <a:r>
              <a:rPr lang="en-US" altLang="zh-CN" baseline="0" dirty="0" err="1" smtClean="0"/>
              <a:t>jumpout</a:t>
            </a:r>
            <a:r>
              <a:rPr lang="en-US" altLang="zh-CN" baseline="0" dirty="0" smtClean="0"/>
              <a:t> </a:t>
            </a:r>
            <a:r>
              <a:rPr lang="zh-CN" altLang="en-US" baseline="0" dirty="0" smtClean="0"/>
              <a:t>前</a:t>
            </a:r>
            <a:r>
              <a:rPr lang="en-US" altLang="zh-CN" baseline="0" dirty="0" smtClean="0"/>
              <a:t>commit</a:t>
            </a:r>
            <a:r>
              <a:rPr lang="zh-CN" altLang="en-US" baseline="0" dirty="0" smtClean="0"/>
              <a:t>。</a:t>
            </a:r>
            <a:endParaRPr lang="en-US" altLang="zh-CN" baseline="0" dirty="0" smtClean="0"/>
          </a:p>
          <a:p>
            <a:r>
              <a:rPr lang="zh-CN" altLang="en-US" baseline="0" dirty="0" smtClean="0"/>
              <a:t>因此，应该废除掉 </a:t>
            </a:r>
            <a:r>
              <a:rPr lang="en-US" altLang="zh-CN" baseline="0" dirty="0" err="1" smtClean="0"/>
              <a:t>jumpout</a:t>
            </a:r>
            <a:r>
              <a:rPr lang="zh-CN" altLang="en-US" baseline="0" dirty="0" smtClean="0"/>
              <a:t>。</a:t>
            </a:r>
            <a:endParaRPr lang="en-US" altLang="zh-CN" baseline="0" dirty="0" smtClean="0"/>
          </a:p>
          <a:p>
            <a:endParaRPr lang="en-US" altLang="zh-CN" baseline="0" dirty="0" smtClean="0"/>
          </a:p>
          <a:p>
            <a:r>
              <a:rPr lang="zh-CN" altLang="en-US" baseline="0" dirty="0" smtClean="0"/>
              <a:t>同理，</a:t>
            </a:r>
            <a:r>
              <a:rPr lang="en-US" altLang="zh-CN" baseline="0" dirty="0" err="1" smtClean="0"/>
              <a:t>g.filter_pass</a:t>
            </a:r>
            <a:r>
              <a:rPr lang="en-US" altLang="zh-CN" baseline="0" dirty="0" smtClean="0"/>
              <a:t> </a:t>
            </a:r>
            <a:r>
              <a:rPr lang="zh-CN" altLang="en-US" baseline="0" dirty="0" smtClean="0"/>
              <a:t>也没有必要。</a:t>
            </a:r>
            <a:endParaRPr lang="en-US" altLang="zh-CN" baseline="0" dirty="0" smtClean="0"/>
          </a:p>
          <a:p>
            <a:endParaRPr lang="en-US" altLang="zh-CN" baseline="0" dirty="0" smtClean="0"/>
          </a:p>
          <a:p>
            <a:r>
              <a:rPr lang="zh-CN" altLang="en-US" baseline="0" dirty="0" smtClean="0"/>
              <a:t>如果需要回滚，都需要自动写；系统的自动事务结束只有</a:t>
            </a:r>
            <a:r>
              <a:rPr lang="en-US" altLang="zh-CN" baseline="0" dirty="0" smtClean="0"/>
              <a:t>commit</a:t>
            </a:r>
            <a:r>
              <a:rPr lang="zh-CN" altLang="en-US" baseline="0" dirty="0" smtClean="0"/>
              <a:t>，就是为了保持 </a:t>
            </a:r>
            <a:r>
              <a:rPr lang="en-US" altLang="zh-CN" baseline="0" dirty="0" smtClean="0"/>
              <a:t>servlet </a:t>
            </a:r>
            <a:r>
              <a:rPr lang="zh-CN" altLang="en-US" baseline="0" dirty="0" smtClean="0"/>
              <a:t>的处理结果。</a:t>
            </a:r>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37</a:t>
            </a:fld>
            <a:endParaRPr lang="zh-CN" altLang="en-US"/>
          </a:p>
        </p:txBody>
      </p:sp>
    </p:spTree>
    <p:extLst>
      <p:ext uri="{BB962C8B-B14F-4D97-AF65-F5344CB8AC3E}">
        <p14:creationId xmlns:p14="http://schemas.microsoft.com/office/powerpoint/2010/main" val="3915728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38</a:t>
            </a:fld>
            <a:endParaRPr lang="zh-CN" altLang="en-US"/>
          </a:p>
        </p:txBody>
      </p:sp>
    </p:spTree>
    <p:extLst>
      <p:ext uri="{BB962C8B-B14F-4D97-AF65-F5344CB8AC3E}">
        <p14:creationId xmlns:p14="http://schemas.microsoft.com/office/powerpoint/2010/main" val="7670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关系模型和</a:t>
            </a:r>
            <a:r>
              <a:rPr lang="en-US" altLang="zh-CN" dirty="0" smtClean="0"/>
              <a:t>SQL</a:t>
            </a:r>
            <a:r>
              <a:rPr lang="zh-CN" altLang="en-US" dirty="0" smtClean="0"/>
              <a:t>数据访问处理接口永远都是需要的，其必要性、灵活性、可靠性、严谨性、广泛适用性，完全可以粉碎所有</a:t>
            </a:r>
            <a:r>
              <a:rPr lang="en-US" altLang="zh-CN" dirty="0" smtClean="0"/>
              <a:t>NO-SQL,</a:t>
            </a:r>
            <a:r>
              <a:rPr lang="zh-CN" altLang="en-US" dirty="0" smtClean="0"/>
              <a:t>云计算，大数据等被过分炒作的技术。而最完整可靠的关系型数据库就是</a:t>
            </a:r>
            <a:r>
              <a:rPr lang="zh-CN" altLang="en-US" baseline="0" dirty="0" smtClean="0"/>
              <a:t> </a:t>
            </a:r>
            <a:r>
              <a:rPr lang="en-US" altLang="zh-CN" baseline="0" dirty="0" smtClean="0"/>
              <a:t>Oracle</a:t>
            </a:r>
            <a:r>
              <a:rPr lang="zh-CN" altLang="en-US" baseline="0" dirty="0" smtClean="0"/>
              <a:t>。</a:t>
            </a:r>
            <a:endParaRPr lang="en-US" altLang="zh-CN" dirty="0" smtClean="0"/>
          </a:p>
        </p:txBody>
      </p:sp>
      <p:sp>
        <p:nvSpPr>
          <p:cNvPr id="4" name="灯片编号占位符 3"/>
          <p:cNvSpPr>
            <a:spLocks noGrp="1"/>
          </p:cNvSpPr>
          <p:nvPr>
            <p:ph type="sldNum" sz="quarter" idx="10"/>
          </p:nvPr>
        </p:nvSpPr>
        <p:spPr/>
        <p:txBody>
          <a:bodyPr/>
          <a:lstStyle/>
          <a:p>
            <a:fld id="{F6EBD345-544E-4E9C-9251-4A672314181B}" type="slidenum">
              <a:rPr lang="zh-CN" altLang="en-US" smtClean="0"/>
              <a:t>11</a:t>
            </a:fld>
            <a:endParaRPr lang="zh-CN" altLang="en-US"/>
          </a:p>
        </p:txBody>
      </p:sp>
    </p:spTree>
    <p:extLst>
      <p:ext uri="{BB962C8B-B14F-4D97-AF65-F5344CB8AC3E}">
        <p14:creationId xmlns:p14="http://schemas.microsoft.com/office/powerpoint/2010/main" val="3890054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Cache</a:t>
            </a:r>
            <a:r>
              <a:rPr lang="en-US" altLang="zh-CN" baseline="0" dirty="0" smtClean="0"/>
              <a:t> </a:t>
            </a:r>
            <a:r>
              <a:rPr lang="zh-CN" altLang="en-US" baseline="0" dirty="0" smtClean="0"/>
              <a:t>只能减轻只读请求的处理性能，如果是大量的写的情形呢？</a:t>
            </a:r>
            <a:endParaRPr lang="en-US" altLang="zh-CN" baseline="0" dirty="0" smtClean="0"/>
          </a:p>
          <a:p>
            <a:r>
              <a:rPr lang="zh-CN" altLang="en-US" baseline="0" dirty="0" smtClean="0"/>
              <a:t>这里考虑的只是由 </a:t>
            </a:r>
            <a:r>
              <a:rPr lang="en-US" altLang="zh-CN" baseline="0" dirty="0" err="1" smtClean="0"/>
              <a:t>plsql</a:t>
            </a:r>
            <a:r>
              <a:rPr lang="en-US" altLang="zh-CN" baseline="0" dirty="0" smtClean="0"/>
              <a:t> servlet </a:t>
            </a:r>
            <a:r>
              <a:rPr lang="zh-CN" altLang="en-US" baseline="0" dirty="0" smtClean="0"/>
              <a:t>产生的动态内容的性能扩展，因此以下常见负载均衡优化策略不在考虑范围：</a:t>
            </a:r>
            <a:endParaRPr lang="en-US" altLang="zh-CN" baseline="0" dirty="0" smtClean="0"/>
          </a:p>
          <a:p>
            <a:r>
              <a:rPr lang="en-US" altLang="zh-CN" baseline="0" dirty="0" smtClean="0"/>
              <a:t>1</a:t>
            </a:r>
            <a:r>
              <a:rPr lang="zh-CN" altLang="en-US" baseline="0" dirty="0" smtClean="0"/>
              <a:t>、基于 </a:t>
            </a:r>
            <a:r>
              <a:rPr lang="en-US" altLang="zh-CN" baseline="0" dirty="0" smtClean="0"/>
              <a:t>IP </a:t>
            </a:r>
            <a:r>
              <a:rPr lang="zh-CN" altLang="en-US" baseline="0" dirty="0" smtClean="0"/>
              <a:t>的负载均衡</a:t>
            </a:r>
            <a:r>
              <a:rPr lang="en-US" altLang="zh-CN" baseline="0" dirty="0" smtClean="0"/>
              <a:t>(</a:t>
            </a:r>
            <a:r>
              <a:rPr lang="zh-CN" altLang="en-US" baseline="0" dirty="0" smtClean="0"/>
              <a:t>因为存在会话到节点绑定问题</a:t>
            </a:r>
            <a:r>
              <a:rPr lang="en-US" altLang="zh-CN" baseline="0" dirty="0" smtClean="0"/>
              <a:t>)</a:t>
            </a:r>
          </a:p>
          <a:p>
            <a:r>
              <a:rPr lang="en-US" altLang="zh-CN" baseline="0" dirty="0" smtClean="0"/>
              <a:t>2</a:t>
            </a:r>
            <a:r>
              <a:rPr lang="zh-CN" altLang="en-US" baseline="0" dirty="0" smtClean="0"/>
              <a:t>、</a:t>
            </a:r>
            <a:r>
              <a:rPr lang="en-US" altLang="zh-CN" baseline="0" dirty="0" smtClean="0"/>
              <a:t>CDN(</a:t>
            </a:r>
            <a:r>
              <a:rPr lang="zh-CN" altLang="en-US" baseline="0" dirty="0" smtClean="0"/>
              <a:t>因为</a:t>
            </a:r>
            <a:r>
              <a:rPr lang="en-US" altLang="zh-CN" baseline="0" dirty="0" smtClean="0"/>
              <a:t>CDN</a:t>
            </a:r>
            <a:r>
              <a:rPr lang="zh-CN" altLang="en-US" baseline="0" dirty="0" smtClean="0"/>
              <a:t>只对内容不变或很少变化的静态内容有意义</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19</a:t>
            </a:fld>
            <a:endParaRPr lang="zh-CN" altLang="en-US"/>
          </a:p>
        </p:txBody>
      </p:sp>
    </p:spTree>
    <p:extLst>
      <p:ext uri="{BB962C8B-B14F-4D97-AF65-F5344CB8AC3E}">
        <p14:creationId xmlns:p14="http://schemas.microsoft.com/office/powerpoint/2010/main" val="179281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数据处理性能本质上就是两点：</a:t>
            </a:r>
            <a:endParaRPr lang="en-US" altLang="zh-CN" dirty="0" smtClean="0"/>
          </a:p>
          <a:p>
            <a:r>
              <a:rPr lang="en-US" altLang="zh-CN" dirty="0" smtClean="0"/>
              <a:t>1</a:t>
            </a:r>
            <a:r>
              <a:rPr lang="zh-CN" altLang="en-US" dirty="0" smtClean="0"/>
              <a:t>、提升上级存储也就是离</a:t>
            </a:r>
            <a:r>
              <a:rPr lang="en-US" altLang="zh-CN" dirty="0" smtClean="0"/>
              <a:t>CPU</a:t>
            </a:r>
            <a:r>
              <a:rPr lang="zh-CN" altLang="en-US" dirty="0" smtClean="0"/>
              <a:t>更近的也更快的存储的读写命中率，也就是广义的</a:t>
            </a:r>
            <a:r>
              <a:rPr lang="en-US" altLang="zh-CN" dirty="0" smtClean="0"/>
              <a:t>cache</a:t>
            </a:r>
            <a:r>
              <a:rPr lang="zh-CN" altLang="en-US" dirty="0" smtClean="0"/>
              <a:t>策略，特别考虑到并发冲突的排除机制</a:t>
            </a:r>
            <a:endParaRPr lang="en-US" altLang="zh-CN" dirty="0" smtClean="0"/>
          </a:p>
          <a:p>
            <a:r>
              <a:rPr lang="en-US" altLang="zh-CN" dirty="0" smtClean="0"/>
              <a:t>2</a:t>
            </a:r>
            <a:r>
              <a:rPr lang="zh-CN" altLang="en-US" dirty="0" smtClean="0"/>
              <a:t>、避免读写其实不会用到的数据</a:t>
            </a:r>
            <a:endParaRPr lang="en-US" altLang="zh-CN" dirty="0" smtClean="0"/>
          </a:p>
          <a:p>
            <a:r>
              <a:rPr lang="en-US" altLang="zh-CN" dirty="0" smtClean="0"/>
              <a:t>OLTP</a:t>
            </a:r>
            <a:r>
              <a:rPr lang="zh-CN" altLang="en-US" dirty="0" smtClean="0"/>
              <a:t>数据库的处理焦点其实不是</a:t>
            </a:r>
            <a:r>
              <a:rPr lang="en-US" altLang="zh-CN" dirty="0" smtClean="0"/>
              <a:t>CPU</a:t>
            </a:r>
            <a:r>
              <a:rPr lang="zh-CN" altLang="en-US" dirty="0" smtClean="0"/>
              <a:t>性能，而是随机数据存取性能，狭义的计算能力并不是瓶颈。</a:t>
            </a:r>
            <a:endParaRPr lang="en-US" altLang="zh-CN" dirty="0" smtClean="0"/>
          </a:p>
          <a:p>
            <a:r>
              <a:rPr lang="zh-CN" altLang="en-US" dirty="0" smtClean="0"/>
              <a:t>显然采用分步式架构后，为了获取随机数据，可能要有多次数据读写在各个处理节点间进行才能获取到最终数据，这个网络</a:t>
            </a:r>
            <a:r>
              <a:rPr lang="en-US" altLang="zh-CN" dirty="0" smtClean="0"/>
              <a:t>I/O</a:t>
            </a:r>
            <a:r>
              <a:rPr lang="zh-CN" altLang="en-US" dirty="0" smtClean="0"/>
              <a:t>，特别是延时，将对系统性能有非常大的影响。</a:t>
            </a:r>
            <a:endParaRPr lang="en-US" altLang="zh-CN" dirty="0" smtClean="0"/>
          </a:p>
          <a:p>
            <a:endParaRPr lang="en-US" altLang="zh-CN" dirty="0" smtClean="0"/>
          </a:p>
          <a:p>
            <a:r>
              <a:rPr lang="zh-CN" altLang="en-US" dirty="0" smtClean="0"/>
              <a:t>缓存失去重新建立机制？</a:t>
            </a:r>
            <a:endParaRPr lang="en-US" altLang="zh-CN" dirty="0" smtClean="0"/>
          </a:p>
          <a:p>
            <a:r>
              <a:rPr lang="zh-CN" altLang="en-US" dirty="0" smtClean="0"/>
              <a:t>空节点查询防范机制？</a:t>
            </a:r>
            <a:endParaRPr lang="en-US" altLang="zh-CN" dirty="0" smtClean="0"/>
          </a:p>
          <a:p>
            <a:r>
              <a:rPr lang="zh-CN" altLang="en-US" dirty="0" smtClean="0"/>
              <a:t>防过载机制？</a:t>
            </a:r>
            <a:endParaRPr lang="en-US" altLang="zh-CN" dirty="0" smtClean="0"/>
          </a:p>
          <a:p>
            <a:r>
              <a:rPr lang="zh-CN" altLang="en-US" dirty="0" smtClean="0"/>
              <a:t>排队机制？在用户准备访问高负载模块前，提供机会拒绝进入，直到系统负载恢复到正常水平。</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20</a:t>
            </a:fld>
            <a:endParaRPr lang="zh-CN" altLang="en-US"/>
          </a:p>
        </p:txBody>
      </p:sp>
    </p:spTree>
    <p:extLst>
      <p:ext uri="{BB962C8B-B14F-4D97-AF65-F5344CB8AC3E}">
        <p14:creationId xmlns:p14="http://schemas.microsoft.com/office/powerpoint/2010/main" val="242168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忠告：不要在服务器端页面模板上浪费时间</a:t>
            </a:r>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23</a:t>
            </a:fld>
            <a:endParaRPr lang="zh-CN" altLang="en-US"/>
          </a:p>
        </p:txBody>
      </p:sp>
    </p:spTree>
    <p:extLst>
      <p:ext uri="{BB962C8B-B14F-4D97-AF65-F5344CB8AC3E}">
        <p14:creationId xmlns:p14="http://schemas.microsoft.com/office/powerpoint/2010/main" val="228236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24</a:t>
            </a:fld>
            <a:endParaRPr lang="zh-CN" altLang="en-US"/>
          </a:p>
        </p:txBody>
      </p:sp>
    </p:spTree>
    <p:extLst>
      <p:ext uri="{BB962C8B-B14F-4D97-AF65-F5344CB8AC3E}">
        <p14:creationId xmlns:p14="http://schemas.microsoft.com/office/powerpoint/2010/main" val="49909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a:t>
            </a:r>
            <a:r>
              <a:rPr lang="en-US" altLang="zh-CN" baseline="0" dirty="0" smtClean="0"/>
              <a:t> </a:t>
            </a:r>
            <a:r>
              <a:rPr lang="zh-CN" altLang="en-US" baseline="0" dirty="0" smtClean="0"/>
              <a:t>定位 </a:t>
            </a:r>
            <a:r>
              <a:rPr lang="en-US" altLang="zh-CN" baseline="0" dirty="0" smtClean="0"/>
              <a:t>servlet </a:t>
            </a:r>
            <a:r>
              <a:rPr lang="zh-CN" altLang="en-US" baseline="0" dirty="0" smtClean="0"/>
              <a:t>用</a:t>
            </a:r>
            <a:endParaRPr lang="en-US" altLang="zh-CN" baseline="0" dirty="0" smtClean="0"/>
          </a:p>
          <a:p>
            <a:r>
              <a:rPr lang="en-US" altLang="zh-CN" baseline="0" dirty="0" smtClean="0"/>
              <a:t>y$ </a:t>
            </a:r>
            <a:r>
              <a:rPr lang="zh-CN" altLang="en-US" baseline="0" dirty="0" smtClean="0"/>
              <a:t>排在 </a:t>
            </a:r>
            <a:r>
              <a:rPr lang="en-US" altLang="zh-CN" baseline="0" dirty="0" smtClean="0"/>
              <a:t>x$ </a:t>
            </a:r>
            <a:r>
              <a:rPr lang="zh-CN" altLang="en-US" baseline="0" dirty="0" smtClean="0"/>
              <a:t>后面，设置辅助执行环境</a:t>
            </a:r>
            <a:endParaRPr lang="en-US" altLang="zh-CN" baseline="0" dirty="0" smtClean="0"/>
          </a:p>
          <a:p>
            <a:r>
              <a:rPr lang="en-US" altLang="zh-CN" baseline="0" dirty="0" smtClean="0"/>
              <a:t>h$ </a:t>
            </a:r>
            <a:r>
              <a:rPr lang="zh-CN" altLang="en-US" baseline="0" dirty="0" smtClean="0"/>
              <a:t>各个 </a:t>
            </a:r>
            <a:r>
              <a:rPr lang="en-US" altLang="zh-CN" baseline="0" dirty="0" smtClean="0"/>
              <a:t>http header </a:t>
            </a:r>
            <a:r>
              <a:rPr lang="zh-CN" altLang="en-US" baseline="0" dirty="0" smtClean="0"/>
              <a:t>的名值对</a:t>
            </a:r>
            <a:endParaRPr lang="en-US" altLang="zh-CN" baseline="0" dirty="0" smtClean="0"/>
          </a:p>
          <a:p>
            <a:r>
              <a:rPr lang="en-US" altLang="zh-CN" baseline="0" dirty="0" smtClean="0"/>
              <a:t>c$ </a:t>
            </a:r>
            <a:r>
              <a:rPr lang="zh-CN" altLang="en-US" baseline="0" dirty="0" smtClean="0"/>
              <a:t>各个 </a:t>
            </a:r>
            <a:r>
              <a:rPr lang="en-US" altLang="zh-CN" baseline="0" dirty="0" smtClean="0"/>
              <a:t>cookie </a:t>
            </a:r>
            <a:r>
              <a:rPr lang="zh-CN" altLang="en-US" baseline="0" dirty="0" smtClean="0"/>
              <a:t>的名值对</a:t>
            </a:r>
            <a:endParaRPr lang="en-US" altLang="zh-CN" baseline="0" dirty="0" smtClean="0"/>
          </a:p>
          <a:p>
            <a:r>
              <a:rPr lang="en-US" altLang="zh-CN" baseline="0" dirty="0" smtClean="0"/>
              <a:t>i$</a:t>
            </a:r>
          </a:p>
          <a:p>
            <a:r>
              <a:rPr lang="en-US" altLang="zh-CN" baseline="0" dirty="0" smtClean="0"/>
              <a:t>c$ </a:t>
            </a:r>
            <a:r>
              <a:rPr lang="zh-CN" altLang="en-US" baseline="0" smtClean="0"/>
              <a:t>客户端的属性</a:t>
            </a:r>
            <a:endParaRPr lang="en-US" altLang="zh-CN" baseline="0" dirty="0" smtClean="0"/>
          </a:p>
        </p:txBody>
      </p:sp>
      <p:sp>
        <p:nvSpPr>
          <p:cNvPr id="4" name="灯片编号占位符 3"/>
          <p:cNvSpPr>
            <a:spLocks noGrp="1"/>
          </p:cNvSpPr>
          <p:nvPr>
            <p:ph type="sldNum" sz="quarter" idx="10"/>
          </p:nvPr>
        </p:nvSpPr>
        <p:spPr/>
        <p:txBody>
          <a:bodyPr/>
          <a:lstStyle/>
          <a:p>
            <a:fld id="{F6EBD345-544E-4E9C-9251-4A672314181B}" type="slidenum">
              <a:rPr lang="zh-CN" altLang="en-US" smtClean="0"/>
              <a:t>25</a:t>
            </a:fld>
            <a:endParaRPr lang="zh-CN" altLang="en-US"/>
          </a:p>
        </p:txBody>
      </p:sp>
    </p:spTree>
    <p:extLst>
      <p:ext uri="{BB962C8B-B14F-4D97-AF65-F5344CB8AC3E}">
        <p14:creationId xmlns:p14="http://schemas.microsoft.com/office/powerpoint/2010/main" val="366467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一切数据源最终来自</a:t>
            </a:r>
            <a:r>
              <a:rPr lang="zh-CN" altLang="en-US" baseline="0" dirty="0" smtClean="0"/>
              <a:t> </a:t>
            </a:r>
            <a:r>
              <a:rPr lang="en-US" altLang="zh-CN" baseline="0" dirty="0" smtClean="0"/>
              <a:t>RDBMS</a:t>
            </a:r>
            <a:r>
              <a:rPr lang="zh-CN" altLang="en-US" baseline="0" dirty="0" smtClean="0"/>
              <a:t>，而来自</a:t>
            </a:r>
            <a:r>
              <a:rPr lang="en-US" altLang="zh-CN" baseline="0" dirty="0" smtClean="0"/>
              <a:t>RDBMS</a:t>
            </a:r>
            <a:r>
              <a:rPr lang="zh-CN" altLang="en-US" baseline="0" dirty="0" smtClean="0"/>
              <a:t>的数据，最终都可以用类 </a:t>
            </a:r>
            <a:r>
              <a:rPr lang="en-US" altLang="zh-CN" baseline="0" dirty="0" smtClean="0"/>
              <a:t>YAML </a:t>
            </a:r>
            <a:r>
              <a:rPr lang="zh-CN" altLang="en-US" baseline="0" dirty="0" smtClean="0"/>
              <a:t>的数据格式表达。</a:t>
            </a:r>
            <a:endParaRPr lang="en-US" altLang="zh-CN" baseline="0" dirty="0" smtClean="0"/>
          </a:p>
          <a:p>
            <a:r>
              <a:rPr lang="zh-CN" altLang="en-US" baseline="0" dirty="0" smtClean="0"/>
              <a:t>因此 </a:t>
            </a:r>
            <a:r>
              <a:rPr lang="en-US" altLang="zh-CN" baseline="0" dirty="0" err="1" smtClean="0"/>
              <a:t>noradle</a:t>
            </a:r>
            <a:r>
              <a:rPr lang="en-US" altLang="zh-CN" baseline="0" dirty="0" smtClean="0"/>
              <a:t> </a:t>
            </a:r>
            <a:r>
              <a:rPr lang="zh-CN" altLang="en-US" baseline="0" dirty="0" smtClean="0"/>
              <a:t>提供了 </a:t>
            </a:r>
            <a:r>
              <a:rPr lang="en-US" altLang="zh-CN" baseline="0" dirty="0" err="1" smtClean="0"/>
              <a:t>rs.print</a:t>
            </a:r>
            <a:r>
              <a:rPr lang="en-US" altLang="zh-CN" baseline="0" dirty="0" smtClean="0"/>
              <a:t> </a:t>
            </a:r>
            <a:r>
              <a:rPr lang="zh-CN" altLang="en-US" baseline="0" dirty="0" smtClean="0"/>
              <a:t>和 </a:t>
            </a:r>
            <a:r>
              <a:rPr lang="en-US" altLang="zh-CN" baseline="0" dirty="0" err="1" smtClean="0"/>
              <a:t>tr.print</a:t>
            </a:r>
            <a:r>
              <a:rPr lang="en-US" altLang="zh-CN" baseline="0" dirty="0" smtClean="0"/>
              <a:t> (result tree)</a:t>
            </a:r>
          </a:p>
          <a:p>
            <a:r>
              <a:rPr lang="zh-CN" altLang="en-US" baseline="0" dirty="0" smtClean="0"/>
              <a:t>利用关系模型，可以把存在父子关联关系的数据简单的通过输出父子表各自的平面数据集的方法然后进行整合。</a:t>
            </a:r>
            <a:endParaRPr lang="en-US" altLang="zh-CN" baseline="0" dirty="0" smtClean="0"/>
          </a:p>
          <a:p>
            <a:endParaRPr lang="en-US" altLang="zh-CN" baseline="0" dirty="0" smtClean="0"/>
          </a:p>
          <a:p>
            <a:r>
              <a:rPr lang="zh-CN" altLang="en-US" baseline="0" dirty="0" smtClean="0"/>
              <a:t>形成任意 </a:t>
            </a:r>
            <a:r>
              <a:rPr lang="en-US" altLang="zh-CN" baseline="0" dirty="0" err="1" smtClean="0"/>
              <a:t>javascript</a:t>
            </a:r>
            <a:r>
              <a:rPr lang="en-US" altLang="zh-CN" baseline="0" dirty="0" smtClean="0"/>
              <a:t> object graph </a:t>
            </a:r>
            <a:r>
              <a:rPr lang="zh-CN" altLang="en-US" baseline="0" dirty="0" smtClean="0"/>
              <a:t>的方法：</a:t>
            </a:r>
            <a:endParaRPr lang="en-US" altLang="zh-CN" baseline="0" dirty="0" smtClean="0"/>
          </a:p>
          <a:p>
            <a:r>
              <a:rPr lang="zh-CN" altLang="en-US" baseline="0" dirty="0" smtClean="0"/>
              <a:t>一、通过 </a:t>
            </a:r>
            <a:r>
              <a:rPr lang="en-US" altLang="zh-CN" baseline="0" dirty="0" smtClean="0"/>
              <a:t>result sets </a:t>
            </a:r>
            <a:r>
              <a:rPr lang="zh-CN" altLang="en-US" baseline="0" dirty="0" smtClean="0"/>
              <a:t>输出，并且指示之间挂接关系</a:t>
            </a:r>
            <a:endParaRPr lang="en-US" altLang="zh-CN" baseline="0" dirty="0" smtClean="0"/>
          </a:p>
          <a:p>
            <a:r>
              <a:rPr lang="zh-CN" altLang="en-US" baseline="0" dirty="0" smtClean="0"/>
              <a:t>二、通过仿 </a:t>
            </a:r>
            <a:r>
              <a:rPr lang="en-US" altLang="zh-CN" baseline="0" dirty="0" smtClean="0"/>
              <a:t>YAML </a:t>
            </a:r>
            <a:r>
              <a:rPr lang="zh-CN" altLang="en-US" baseline="0" dirty="0" smtClean="0"/>
              <a:t>格式输出，再转换成 </a:t>
            </a:r>
            <a:r>
              <a:rPr lang="en-US" altLang="zh-CN" baseline="0" dirty="0" err="1" smtClean="0"/>
              <a:t>javascript</a:t>
            </a:r>
            <a:r>
              <a:rPr lang="en-US" altLang="zh-CN" baseline="0" dirty="0" smtClean="0"/>
              <a:t> object</a:t>
            </a:r>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26</a:t>
            </a:fld>
            <a:endParaRPr lang="zh-CN" altLang="en-US"/>
          </a:p>
        </p:txBody>
      </p:sp>
    </p:spTree>
    <p:extLst>
      <p:ext uri="{BB962C8B-B14F-4D97-AF65-F5344CB8AC3E}">
        <p14:creationId xmlns:p14="http://schemas.microsoft.com/office/powerpoint/2010/main" val="419937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EBD345-544E-4E9C-9251-4A672314181B}" type="slidenum">
              <a:rPr lang="zh-CN" altLang="en-US" smtClean="0"/>
              <a:t>33</a:t>
            </a:fld>
            <a:endParaRPr lang="zh-CN" altLang="en-US"/>
          </a:p>
        </p:txBody>
      </p:sp>
    </p:spTree>
    <p:extLst>
      <p:ext uri="{BB962C8B-B14F-4D97-AF65-F5344CB8AC3E}">
        <p14:creationId xmlns:p14="http://schemas.microsoft.com/office/powerpoint/2010/main" val="13522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129824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111145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163303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4568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249534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11034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219237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164295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85132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423918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45BD4C-DFF0-403F-83AA-432538AC6F85}" type="datetimeFigureOut">
              <a:rPr lang="zh-CN" altLang="en-US" smtClean="0"/>
              <a:t>2015-1-14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296015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5BD4C-DFF0-403F-83AA-432538AC6F85}" type="datetimeFigureOut">
              <a:rPr lang="zh-CN" altLang="en-US" smtClean="0"/>
              <a:t>2015-1-14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C4622-9609-45B8-92F6-DD3769805AF2}" type="slidenum">
              <a:rPr lang="zh-CN" altLang="en-US" smtClean="0"/>
              <a:t>‹#›</a:t>
            </a:fld>
            <a:endParaRPr lang="zh-CN" altLang="en-US"/>
          </a:p>
        </p:txBody>
      </p:sp>
    </p:spTree>
    <p:extLst>
      <p:ext uri="{BB962C8B-B14F-4D97-AF65-F5344CB8AC3E}">
        <p14:creationId xmlns:p14="http://schemas.microsoft.com/office/powerpoint/2010/main" val="20318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Noradle</a:t>
            </a:r>
            <a:r>
              <a:rPr lang="en-US" altLang="zh-CN" dirty="0" smtClean="0"/>
              <a:t> </a:t>
            </a:r>
            <a:r>
              <a:rPr lang="zh-CN" altLang="en-US" dirty="0" smtClean="0"/>
              <a:t>介绍</a:t>
            </a:r>
            <a:endParaRPr lang="zh-CN" altLang="en-US" dirty="0"/>
          </a:p>
        </p:txBody>
      </p:sp>
      <p:sp>
        <p:nvSpPr>
          <p:cNvPr id="3" name="副标题 2"/>
          <p:cNvSpPr>
            <a:spLocks noGrp="1"/>
          </p:cNvSpPr>
          <p:nvPr>
            <p:ph type="subTitle" idx="1"/>
          </p:nvPr>
        </p:nvSpPr>
        <p:spPr/>
        <p:txBody>
          <a:bodyPr/>
          <a:lstStyle/>
          <a:p>
            <a:r>
              <a:rPr lang="zh-CN" altLang="en-US" dirty="0" smtClean="0"/>
              <a:t>创建者：李勇</a:t>
            </a:r>
            <a:endParaRPr lang="zh-CN" altLang="en-US" dirty="0"/>
          </a:p>
        </p:txBody>
      </p:sp>
    </p:spTree>
    <p:extLst>
      <p:ext uri="{BB962C8B-B14F-4D97-AF65-F5344CB8AC3E}">
        <p14:creationId xmlns:p14="http://schemas.microsoft.com/office/powerpoint/2010/main" val="2450737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一元体 </a:t>
            </a:r>
            <a:r>
              <a:rPr lang="en-US" altLang="zh-CN" dirty="0" err="1" smtClean="0"/>
              <a:t>vs</a:t>
            </a:r>
            <a:r>
              <a:rPr lang="en-US" altLang="zh-CN" dirty="0" smtClean="0"/>
              <a:t> </a:t>
            </a:r>
            <a:r>
              <a:rPr lang="zh-CN" altLang="en-US" dirty="0" smtClean="0"/>
              <a:t>二元体</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绝大多数技术都是从一点发展起来的，业务数据处理功能从来都没有内置和收到充分重视。</a:t>
            </a:r>
            <a:endParaRPr lang="en-US" altLang="zh-CN" dirty="0" smtClean="0"/>
          </a:p>
          <a:p>
            <a:endParaRPr lang="en-US" altLang="zh-CN" dirty="0"/>
          </a:p>
          <a:p>
            <a:r>
              <a:rPr lang="en-US" altLang="zh-CN" dirty="0" smtClean="0"/>
              <a:t>PHP from c</a:t>
            </a:r>
          </a:p>
          <a:p>
            <a:r>
              <a:rPr lang="en-US" altLang="zh-CN" dirty="0" smtClean="0"/>
              <a:t>J2EE/JSP from java</a:t>
            </a:r>
          </a:p>
          <a:p>
            <a:r>
              <a:rPr lang="en-US" altLang="zh-CN" dirty="0" smtClean="0"/>
              <a:t>ASP from Visual Basic</a:t>
            </a:r>
          </a:p>
          <a:p>
            <a:r>
              <a:rPr lang="en-US" altLang="zh-CN" dirty="0" smtClean="0"/>
              <a:t>…</a:t>
            </a:r>
          </a:p>
          <a:p>
            <a:endParaRPr lang="en-US" altLang="zh-CN" dirty="0"/>
          </a:p>
          <a:p>
            <a:pPr marL="0" indent="0">
              <a:buNone/>
            </a:pPr>
            <a:r>
              <a:rPr lang="zh-CN" altLang="en-US" dirty="0" smtClean="0"/>
              <a:t>而 </a:t>
            </a:r>
            <a:r>
              <a:rPr lang="en-US" altLang="zh-CN" dirty="0" err="1" smtClean="0"/>
              <a:t>noradle</a:t>
            </a:r>
            <a:r>
              <a:rPr lang="en-US" altLang="zh-CN" dirty="0" smtClean="0"/>
              <a:t> </a:t>
            </a:r>
            <a:r>
              <a:rPr lang="zh-CN" altLang="en-US" dirty="0" smtClean="0"/>
              <a:t>却结合了 </a:t>
            </a:r>
            <a:r>
              <a:rPr lang="en-US" altLang="zh-CN" dirty="0" smtClean="0"/>
              <a:t>node/</a:t>
            </a:r>
            <a:r>
              <a:rPr lang="en-US" altLang="zh-CN" dirty="0" err="1" smtClean="0"/>
              <a:t>plsql</a:t>
            </a:r>
            <a:r>
              <a:rPr lang="en-US" altLang="zh-CN" dirty="0" smtClean="0"/>
              <a:t> </a:t>
            </a:r>
            <a:r>
              <a:rPr lang="zh-CN" altLang="en-US" dirty="0" smtClean="0"/>
              <a:t>两个阴阳主体</a:t>
            </a:r>
            <a:endParaRPr lang="zh-CN" altLang="en-US" dirty="0"/>
          </a:p>
        </p:txBody>
      </p:sp>
    </p:spTree>
    <p:extLst>
      <p:ext uri="{BB962C8B-B14F-4D97-AF65-F5344CB8AC3E}">
        <p14:creationId xmlns:p14="http://schemas.microsoft.com/office/powerpoint/2010/main" val="195407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Noradle</a:t>
            </a:r>
            <a:r>
              <a:rPr lang="en-US" altLang="zh-CN" dirty="0" smtClean="0"/>
              <a:t> </a:t>
            </a:r>
            <a:r>
              <a:rPr lang="zh-CN" altLang="en-US" dirty="0" smtClean="0"/>
              <a:t>的阴阳组成</a:t>
            </a:r>
            <a:endParaRPr lang="zh-CN" altLang="en-US" dirty="0"/>
          </a:p>
        </p:txBody>
      </p:sp>
      <p:sp>
        <p:nvSpPr>
          <p:cNvPr id="3" name="内容占位符 2"/>
          <p:cNvSpPr>
            <a:spLocks noGrp="1"/>
          </p:cNvSpPr>
          <p:nvPr>
            <p:ph idx="1"/>
          </p:nvPr>
        </p:nvSpPr>
        <p:spPr>
          <a:xfrm>
            <a:off x="611560" y="1628800"/>
            <a:ext cx="3394720" cy="4525963"/>
          </a:xfrm>
        </p:spPr>
        <p:style>
          <a:lnRef idx="3">
            <a:schemeClr val="lt1"/>
          </a:lnRef>
          <a:fillRef idx="1">
            <a:schemeClr val="accent3"/>
          </a:fillRef>
          <a:effectRef idx="1">
            <a:schemeClr val="accent3"/>
          </a:effectRef>
          <a:fontRef idx="minor">
            <a:schemeClr val="lt1"/>
          </a:fontRef>
        </p:style>
        <p:txBody>
          <a:bodyPr>
            <a:normAutofit lnSpcReduction="10000"/>
          </a:bodyPr>
          <a:lstStyle/>
          <a:p>
            <a:pPr marL="0" indent="0">
              <a:buNone/>
            </a:pPr>
            <a:r>
              <a:rPr lang="en-US" altLang="zh-CN" b="1" dirty="0" smtClean="0"/>
              <a:t>Node </a:t>
            </a:r>
            <a:r>
              <a:rPr lang="zh-CN" altLang="en-US" b="1" dirty="0" smtClean="0"/>
              <a:t>阴柔</a:t>
            </a:r>
            <a:endParaRPr lang="en-US" altLang="zh-CN" b="1" dirty="0" smtClean="0"/>
          </a:p>
          <a:p>
            <a:pPr marL="0" indent="0">
              <a:buNone/>
            </a:pPr>
            <a:r>
              <a:rPr lang="en-US" altLang="zh-CN" b="1" dirty="0" smtClean="0"/>
              <a:t>(</a:t>
            </a:r>
            <a:r>
              <a:rPr lang="zh-CN" altLang="en-US" b="1" dirty="0" smtClean="0"/>
              <a:t>非常灵活</a:t>
            </a:r>
            <a:r>
              <a:rPr lang="en-US" altLang="zh-CN" b="1" dirty="0" smtClean="0"/>
              <a:t>)</a:t>
            </a:r>
          </a:p>
          <a:p>
            <a:endParaRPr lang="en-US" altLang="zh-CN" dirty="0"/>
          </a:p>
          <a:p>
            <a:r>
              <a:rPr lang="zh-CN" altLang="en-US" dirty="0" smtClean="0"/>
              <a:t>网络处理</a:t>
            </a:r>
            <a:endParaRPr lang="en-US" altLang="zh-CN" dirty="0" smtClean="0"/>
          </a:p>
          <a:p>
            <a:r>
              <a:rPr lang="zh-CN" altLang="en-US" dirty="0" smtClean="0"/>
              <a:t>协议数据流解析</a:t>
            </a:r>
            <a:endParaRPr lang="en-US" altLang="zh-CN" dirty="0" smtClean="0"/>
          </a:p>
          <a:p>
            <a:r>
              <a:rPr lang="zh-CN" altLang="en-US" dirty="0"/>
              <a:t>超</a:t>
            </a:r>
            <a:r>
              <a:rPr lang="zh-CN" altLang="en-US" dirty="0" smtClean="0"/>
              <a:t>强的软件灵活度</a:t>
            </a:r>
            <a:endParaRPr lang="en-US" altLang="zh-CN" dirty="0" smtClean="0"/>
          </a:p>
          <a:p>
            <a:r>
              <a:rPr lang="zh-CN" altLang="en-US" dirty="0" smtClean="0"/>
              <a:t>做基础设施</a:t>
            </a:r>
            <a:endParaRPr lang="zh-CN" altLang="en-US" dirty="0"/>
          </a:p>
        </p:txBody>
      </p:sp>
      <p:sp>
        <p:nvSpPr>
          <p:cNvPr id="4" name="内容占位符 2"/>
          <p:cNvSpPr txBox="1">
            <a:spLocks/>
          </p:cNvSpPr>
          <p:nvPr/>
        </p:nvSpPr>
        <p:spPr>
          <a:xfrm>
            <a:off x="4860032" y="1591507"/>
            <a:ext cx="3394720" cy="4525963"/>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PLSQL/Oracle</a:t>
            </a:r>
          </a:p>
          <a:p>
            <a:pPr marL="0" indent="0">
              <a:buNone/>
            </a:pPr>
            <a:r>
              <a:rPr lang="en-US" altLang="zh-CN" b="1" dirty="0" smtClean="0"/>
              <a:t>(</a:t>
            </a:r>
            <a:r>
              <a:rPr lang="zh-CN" altLang="en-US" b="1" dirty="0" smtClean="0"/>
              <a:t>稳定、高效</a:t>
            </a:r>
            <a:r>
              <a:rPr lang="en-US" altLang="zh-CN" b="1" dirty="0" smtClean="0"/>
              <a:t>)</a:t>
            </a:r>
          </a:p>
          <a:p>
            <a:endParaRPr lang="en-US" altLang="zh-CN" dirty="0"/>
          </a:p>
          <a:p>
            <a:r>
              <a:rPr lang="zh-CN" altLang="en-US" dirty="0" smtClean="0"/>
              <a:t>数据处理</a:t>
            </a:r>
            <a:endParaRPr lang="en-US" altLang="zh-CN" dirty="0" smtClean="0"/>
          </a:p>
          <a:p>
            <a:r>
              <a:rPr lang="en-US" altLang="zh-CN" dirty="0" smtClean="0"/>
              <a:t>SQL</a:t>
            </a:r>
          </a:p>
          <a:p>
            <a:r>
              <a:rPr lang="zh-CN" altLang="en-US" dirty="0" smtClean="0"/>
              <a:t>数据处理灵活度高</a:t>
            </a:r>
            <a:endParaRPr lang="en-US" altLang="zh-CN" dirty="0" smtClean="0"/>
          </a:p>
          <a:p>
            <a:r>
              <a:rPr lang="zh-CN" altLang="en-US" dirty="0" smtClean="0"/>
              <a:t>反映实际业务</a:t>
            </a:r>
            <a:endParaRPr lang="zh-CN" altLang="en-US" dirty="0"/>
          </a:p>
        </p:txBody>
      </p:sp>
    </p:spTree>
    <p:extLst>
      <p:ext uri="{BB962C8B-B14F-4D97-AF65-F5344CB8AC3E}">
        <p14:creationId xmlns:p14="http://schemas.microsoft.com/office/powerpoint/2010/main" val="2439777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Noradle</a:t>
            </a:r>
            <a:r>
              <a:rPr lang="zh-CN" altLang="en-US" dirty="0" smtClean="0"/>
              <a:t>二元性实现的特点</a:t>
            </a:r>
            <a:endParaRPr lang="zh-CN" altLang="en-US" dirty="0"/>
          </a:p>
        </p:txBody>
      </p:sp>
      <p:sp>
        <p:nvSpPr>
          <p:cNvPr id="3" name="内容占位符 2"/>
          <p:cNvSpPr>
            <a:spLocks noGrp="1"/>
          </p:cNvSpPr>
          <p:nvPr>
            <p:ph idx="1"/>
          </p:nvPr>
        </p:nvSpPr>
        <p:spPr>
          <a:xfrm>
            <a:off x="457200" y="1600201"/>
            <a:ext cx="8229600" cy="3484984"/>
          </a:xfrm>
        </p:spPr>
        <p:txBody>
          <a:bodyPr/>
          <a:lstStyle/>
          <a:p>
            <a:r>
              <a:rPr lang="en-US" altLang="zh-CN" dirty="0" smtClean="0"/>
              <a:t>http request/response</a:t>
            </a:r>
          </a:p>
          <a:p>
            <a:r>
              <a:rPr lang="en-US" altLang="zh-CN" dirty="0" smtClean="0"/>
              <a:t>Html / RS /xml</a:t>
            </a:r>
          </a:p>
          <a:p>
            <a:r>
              <a:rPr lang="en-US" altLang="zh-CN" dirty="0" smtClean="0"/>
              <a:t>Session</a:t>
            </a:r>
          </a:p>
          <a:p>
            <a:r>
              <a:rPr lang="en-US" altLang="zh-CN" dirty="0" err="1" smtClean="0"/>
              <a:t>url</a:t>
            </a:r>
            <a:r>
              <a:rPr lang="en-US" altLang="zh-CN" dirty="0" smtClean="0"/>
              <a:t> parse / link gen</a:t>
            </a:r>
          </a:p>
          <a:p>
            <a:r>
              <a:rPr lang="en-US" altLang="zh-CN" dirty="0" smtClean="0"/>
              <a:t>Server-side cache</a:t>
            </a:r>
          </a:p>
          <a:p>
            <a:pPr marL="0" indent="0">
              <a:buNone/>
            </a:pPr>
            <a:endParaRPr lang="en-US" altLang="zh-CN" dirty="0"/>
          </a:p>
        </p:txBody>
      </p:sp>
      <p:sp>
        <p:nvSpPr>
          <p:cNvPr id="4" name="TextBox 3"/>
          <p:cNvSpPr txBox="1"/>
          <p:nvPr/>
        </p:nvSpPr>
        <p:spPr>
          <a:xfrm>
            <a:off x="971600" y="5373216"/>
            <a:ext cx="6548652" cy="369332"/>
          </a:xfrm>
          <a:prstGeom prst="rect">
            <a:avLst/>
          </a:prstGeom>
          <a:noFill/>
        </p:spPr>
        <p:txBody>
          <a:bodyPr wrap="none" rtlCol="0">
            <a:spAutoFit/>
          </a:bodyPr>
          <a:lstStyle/>
          <a:p>
            <a:r>
              <a:rPr lang="zh-CN" altLang="en-US" dirty="0" smtClean="0"/>
              <a:t>以上都是</a:t>
            </a:r>
            <a:r>
              <a:rPr lang="en-US" altLang="zh-CN" dirty="0" smtClean="0"/>
              <a:t>node</a:t>
            </a:r>
            <a:r>
              <a:rPr lang="zh-CN" altLang="en-US" dirty="0" smtClean="0"/>
              <a:t>和</a:t>
            </a:r>
            <a:r>
              <a:rPr lang="en-US" altLang="zh-CN" dirty="0" smtClean="0"/>
              <a:t>oracle</a:t>
            </a:r>
            <a:r>
              <a:rPr lang="zh-CN" altLang="en-US" dirty="0" smtClean="0"/>
              <a:t>配合，各取所长后很好的实现的功能特性</a:t>
            </a:r>
            <a:endParaRPr lang="en-US" altLang="zh-CN" dirty="0" smtClean="0"/>
          </a:p>
        </p:txBody>
      </p:sp>
    </p:spTree>
    <p:extLst>
      <p:ext uri="{BB962C8B-B14F-4D97-AF65-F5344CB8AC3E}">
        <p14:creationId xmlns:p14="http://schemas.microsoft.com/office/powerpoint/2010/main" val="1142346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Noradle</a:t>
            </a:r>
            <a:r>
              <a:rPr lang="en-US" altLang="zh-CN" dirty="0" smtClean="0"/>
              <a:t> </a:t>
            </a:r>
            <a:r>
              <a:rPr lang="zh-CN" altLang="en-US" dirty="0" smtClean="0"/>
              <a:t>与众不同的</a:t>
            </a:r>
            <a:r>
              <a:rPr lang="zh-CN" altLang="en-US" dirty="0"/>
              <a:t>差异</a:t>
            </a:r>
            <a:r>
              <a:rPr lang="zh-CN" altLang="en-US" dirty="0" smtClean="0"/>
              <a:t>设计</a:t>
            </a:r>
            <a:endParaRPr lang="zh-CN" altLang="en-US" dirty="0"/>
          </a:p>
        </p:txBody>
      </p:sp>
      <p:sp>
        <p:nvSpPr>
          <p:cNvPr id="3" name="内容占位符 2"/>
          <p:cNvSpPr>
            <a:spLocks noGrp="1"/>
          </p:cNvSpPr>
          <p:nvPr>
            <p:ph idx="1"/>
          </p:nvPr>
        </p:nvSpPr>
        <p:spPr/>
        <p:txBody>
          <a:bodyPr/>
          <a:lstStyle/>
          <a:p>
            <a:r>
              <a:rPr lang="zh-CN" altLang="en-US" dirty="0" smtClean="0"/>
              <a:t>逆向连接 </a:t>
            </a:r>
            <a:r>
              <a:rPr lang="en-US" altLang="zh-CN" dirty="0" smtClean="0"/>
              <a:t>– </a:t>
            </a:r>
            <a:r>
              <a:rPr lang="zh-CN" altLang="en-US" dirty="0" smtClean="0"/>
              <a:t>从</a:t>
            </a:r>
            <a:r>
              <a:rPr lang="en-US" altLang="zh-CN" dirty="0" smtClean="0"/>
              <a:t>oracle</a:t>
            </a:r>
            <a:r>
              <a:rPr lang="zh-CN" altLang="en-US" dirty="0" smtClean="0"/>
              <a:t>主动连接</a:t>
            </a:r>
            <a:r>
              <a:rPr lang="en-US" altLang="zh-CN" dirty="0" smtClean="0"/>
              <a:t>node</a:t>
            </a:r>
          </a:p>
          <a:p>
            <a:r>
              <a:rPr lang="zh-CN" altLang="en-US" dirty="0" smtClean="0"/>
              <a:t>会话数据不再</a:t>
            </a:r>
            <a:r>
              <a:rPr lang="en-US" altLang="zh-CN" dirty="0" smtClean="0"/>
              <a:t>servlet</a:t>
            </a:r>
            <a:r>
              <a:rPr lang="zh-CN" altLang="en-US" dirty="0" smtClean="0"/>
              <a:t>环境容器中，而是更前端的 </a:t>
            </a:r>
            <a:r>
              <a:rPr lang="en-US" altLang="zh-CN" dirty="0" smtClean="0"/>
              <a:t>node http handler </a:t>
            </a:r>
            <a:r>
              <a:rPr lang="zh-CN" altLang="en-US" dirty="0" smtClean="0"/>
              <a:t>中</a:t>
            </a:r>
            <a:endParaRPr lang="en-US" altLang="zh-CN" dirty="0"/>
          </a:p>
          <a:p>
            <a:r>
              <a:rPr lang="en-US" altLang="zh-CN" dirty="0" err="1" smtClean="0"/>
              <a:t>Plsql</a:t>
            </a:r>
            <a:r>
              <a:rPr lang="en-US" altLang="zh-CN" dirty="0" smtClean="0"/>
              <a:t> Servlet </a:t>
            </a:r>
            <a:r>
              <a:rPr lang="zh-CN" altLang="en-US" dirty="0" smtClean="0"/>
              <a:t>完全无状态</a:t>
            </a:r>
            <a:endParaRPr lang="zh-CN" altLang="en-US" dirty="0"/>
          </a:p>
        </p:txBody>
      </p:sp>
    </p:spTree>
    <p:extLst>
      <p:ext uri="{BB962C8B-B14F-4D97-AF65-F5344CB8AC3E}">
        <p14:creationId xmlns:p14="http://schemas.microsoft.com/office/powerpoint/2010/main" val="2489306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使用 </a:t>
            </a:r>
            <a:r>
              <a:rPr lang="en-US" altLang="zh-CN" sz="3600" dirty="0" smtClean="0"/>
              <a:t>NO-</a:t>
            </a:r>
            <a:r>
              <a:rPr lang="en-US" altLang="zh-CN" sz="3600" dirty="0" err="1" smtClean="0"/>
              <a:t>Sql</a:t>
            </a:r>
            <a:r>
              <a:rPr lang="zh-CN" altLang="en-US" sz="3600" dirty="0" smtClean="0"/>
              <a:t>，</a:t>
            </a:r>
            <a:r>
              <a:rPr lang="en-US" altLang="zh-CN" sz="3600" dirty="0" smtClean="0"/>
              <a:t>key-value DB</a:t>
            </a:r>
            <a:r>
              <a:rPr lang="zh-CN" altLang="en-US" sz="3600" dirty="0" smtClean="0"/>
              <a:t>，不用</a:t>
            </a:r>
            <a:r>
              <a:rPr lang="en-US" altLang="zh-CN" sz="3600" dirty="0" smtClean="0"/>
              <a:t>oracle ?</a:t>
            </a:r>
            <a:endParaRPr lang="zh-CN" altLang="en-US" sz="3600" dirty="0"/>
          </a:p>
        </p:txBody>
      </p:sp>
      <p:sp>
        <p:nvSpPr>
          <p:cNvPr id="3" name="内容占位符 2"/>
          <p:cNvSpPr>
            <a:spLocks noGrp="1"/>
          </p:cNvSpPr>
          <p:nvPr>
            <p:ph idx="1"/>
          </p:nvPr>
        </p:nvSpPr>
        <p:spPr>
          <a:xfrm>
            <a:off x="457200" y="1484784"/>
            <a:ext cx="8229600" cy="5069160"/>
          </a:xfrm>
        </p:spPr>
        <p:txBody>
          <a:bodyPr>
            <a:normAutofit fontScale="77500" lnSpcReduction="20000"/>
          </a:bodyPr>
          <a:lstStyle/>
          <a:p>
            <a:r>
              <a:rPr lang="zh-CN" altLang="en-US" sz="2800" dirty="0" smtClean="0"/>
              <a:t>如果不用 </a:t>
            </a:r>
            <a:r>
              <a:rPr lang="en-US" altLang="zh-CN" sz="2800" dirty="0" smtClean="0"/>
              <a:t>RDBMS/SQL</a:t>
            </a:r>
          </a:p>
          <a:p>
            <a:pPr lvl="1"/>
            <a:r>
              <a:rPr lang="zh-CN" altLang="en-US" dirty="0" smtClean="0"/>
              <a:t>所有的平常的数据操作客户端工具都不可用了</a:t>
            </a:r>
            <a:endParaRPr lang="en-US" altLang="zh-CN" dirty="0" smtClean="0"/>
          </a:p>
          <a:p>
            <a:pPr lvl="1"/>
            <a:r>
              <a:rPr lang="zh-CN" altLang="en-US" dirty="0" smtClean="0"/>
              <a:t>存储引擎、查询优化器没了，需自行设计，否则性能灾难</a:t>
            </a:r>
            <a:endParaRPr lang="en-US" altLang="zh-CN" dirty="0" smtClean="0"/>
          </a:p>
          <a:p>
            <a:pPr lvl="1"/>
            <a:r>
              <a:rPr lang="zh-CN" altLang="en-US" dirty="0" smtClean="0"/>
              <a:t>如何关联任意两部分的数据，引申到所有</a:t>
            </a:r>
            <a:r>
              <a:rPr lang="en-US" altLang="zh-CN" dirty="0" smtClean="0"/>
              <a:t>SQL</a:t>
            </a:r>
            <a:r>
              <a:rPr lang="zh-CN" altLang="en-US" dirty="0" smtClean="0"/>
              <a:t>提供的</a:t>
            </a:r>
            <a:r>
              <a:rPr lang="en-US" altLang="zh-CN" dirty="0" err="1" smtClean="0"/>
              <a:t>join,where,group,order,sum,max</a:t>
            </a:r>
            <a:r>
              <a:rPr lang="en-US" altLang="zh-CN" dirty="0" smtClean="0"/>
              <a:t>,</a:t>
            </a:r>
            <a:r>
              <a:rPr lang="zh-CN" altLang="en-US" dirty="0" smtClean="0"/>
              <a:t>分析型，统计性</a:t>
            </a:r>
            <a:r>
              <a:rPr lang="en-US" altLang="zh-CN" dirty="0" smtClean="0"/>
              <a:t>SQL</a:t>
            </a:r>
            <a:r>
              <a:rPr lang="zh-CN" altLang="en-US" dirty="0" smtClean="0"/>
              <a:t>的功能，难道都要自己编程，甚至要写 </a:t>
            </a:r>
            <a:r>
              <a:rPr lang="en-US" altLang="zh-CN" dirty="0" smtClean="0"/>
              <a:t>map-reduce </a:t>
            </a:r>
            <a:r>
              <a:rPr lang="zh-CN" altLang="en-US" dirty="0" smtClean="0"/>
              <a:t>程序才能实现吗？</a:t>
            </a:r>
            <a:endParaRPr lang="en-US" altLang="zh-CN" dirty="0" smtClean="0"/>
          </a:p>
          <a:p>
            <a:r>
              <a:rPr lang="en-US" altLang="zh-CN" sz="2800" dirty="0" err="1" smtClean="0"/>
              <a:t>NoSQL</a:t>
            </a:r>
            <a:r>
              <a:rPr lang="en-US" altLang="zh-CN" sz="2800" dirty="0" smtClean="0"/>
              <a:t>/Key-Value </a:t>
            </a:r>
            <a:r>
              <a:rPr lang="zh-CN" altLang="en-US" sz="2800" dirty="0" smtClean="0"/>
              <a:t>只适合非常简单固定的场景</a:t>
            </a:r>
            <a:endParaRPr lang="en-US" altLang="zh-CN" sz="2800" dirty="0" smtClean="0"/>
          </a:p>
          <a:p>
            <a:pPr lvl="1"/>
            <a:r>
              <a:rPr lang="zh-CN" altLang="en-US" sz="2400" dirty="0" smtClean="0"/>
              <a:t>如缓存，文章</a:t>
            </a:r>
            <a:r>
              <a:rPr lang="en-US" altLang="zh-CN" sz="2400" dirty="0" smtClean="0"/>
              <a:t>(</a:t>
            </a:r>
            <a:r>
              <a:rPr lang="zh-CN" altLang="en-US" sz="2400" dirty="0" smtClean="0"/>
              <a:t>用于替代文件系统</a:t>
            </a:r>
            <a:r>
              <a:rPr lang="en-US" altLang="zh-CN" sz="2400" dirty="0" smtClean="0"/>
              <a:t>)</a:t>
            </a:r>
          </a:p>
          <a:p>
            <a:pPr lvl="1"/>
            <a:r>
              <a:rPr lang="zh-CN" altLang="en-US" sz="2400" dirty="0" smtClean="0"/>
              <a:t>对结构化数据的灵活处理要求无能为力</a:t>
            </a:r>
            <a:endParaRPr lang="en-US" altLang="zh-CN" sz="2400" dirty="0" smtClean="0"/>
          </a:p>
          <a:p>
            <a:pPr lvl="1"/>
            <a:r>
              <a:rPr lang="zh-CN" altLang="en-US" sz="2400" dirty="0" smtClean="0"/>
              <a:t>更多的是创造问题，而不是解决问题</a:t>
            </a:r>
            <a:endParaRPr lang="en-US" altLang="zh-CN" sz="2400" dirty="0" smtClean="0"/>
          </a:p>
          <a:p>
            <a:pPr lvl="1"/>
            <a:r>
              <a:rPr lang="zh-CN" altLang="en-US" sz="2400" dirty="0" smtClean="0"/>
              <a:t>和</a:t>
            </a:r>
            <a:r>
              <a:rPr lang="en-US" altLang="zh-CN" sz="2400" dirty="0" smtClean="0"/>
              <a:t>RDBMS/SQL</a:t>
            </a:r>
            <a:r>
              <a:rPr lang="zh-CN" altLang="en-US" sz="2400" dirty="0" smtClean="0"/>
              <a:t>完全是应对完全不同的需求和场景，本不存在竞争关系</a:t>
            </a:r>
            <a:endParaRPr lang="en-US" altLang="zh-CN" sz="2400" dirty="0" smtClean="0"/>
          </a:p>
          <a:p>
            <a:pPr lvl="1"/>
            <a:r>
              <a:rPr lang="zh-CN" altLang="en-US" sz="2400" dirty="0"/>
              <a:t>若</a:t>
            </a:r>
            <a:r>
              <a:rPr lang="zh-CN" altLang="en-US" sz="2400" dirty="0" smtClean="0"/>
              <a:t>想取代</a:t>
            </a:r>
            <a:r>
              <a:rPr lang="en-US" altLang="zh-CN" sz="2400" dirty="0" smtClean="0"/>
              <a:t>RDBMS/SQL</a:t>
            </a:r>
            <a:r>
              <a:rPr lang="zh-CN" altLang="en-US" sz="2400" dirty="0" smtClean="0"/>
              <a:t>，其实是一种倒退，穷屌丝所为</a:t>
            </a:r>
            <a:endParaRPr lang="en-US" altLang="zh-CN" sz="2400" dirty="0" smtClean="0"/>
          </a:p>
          <a:p>
            <a:r>
              <a:rPr lang="zh-CN" altLang="en-US" sz="2800" dirty="0" smtClean="0"/>
              <a:t>关系模型，</a:t>
            </a:r>
            <a:r>
              <a:rPr lang="en-US" altLang="zh-CN" sz="2800" dirty="0" smtClean="0"/>
              <a:t>SQL </a:t>
            </a:r>
            <a:r>
              <a:rPr lang="zh-CN" altLang="en-US" sz="2800" dirty="0" smtClean="0"/>
              <a:t>数据访问操作是不可代替的</a:t>
            </a:r>
            <a:endParaRPr lang="en-US" altLang="zh-CN" sz="2800" dirty="0" smtClean="0"/>
          </a:p>
          <a:p>
            <a:pPr lvl="1"/>
            <a:r>
              <a:rPr lang="en-US" altLang="zh-CN" sz="2400" dirty="0" smtClean="0"/>
              <a:t>RDBMS/SQL </a:t>
            </a:r>
            <a:r>
              <a:rPr lang="zh-CN" altLang="en-US" sz="2400" dirty="0" smtClean="0"/>
              <a:t>将变得越来越快，而</a:t>
            </a:r>
            <a:r>
              <a:rPr lang="en-US" altLang="zh-CN" sz="2400" dirty="0" smtClean="0"/>
              <a:t>API</a:t>
            </a:r>
            <a:r>
              <a:rPr lang="zh-CN" altLang="en-US" sz="2400" dirty="0" smtClean="0"/>
              <a:t>确实稳定不变的</a:t>
            </a:r>
            <a:endParaRPr lang="en-US" altLang="zh-CN" sz="2400" dirty="0" smtClean="0"/>
          </a:p>
          <a:p>
            <a:r>
              <a:rPr lang="zh-CN" altLang="en-US" dirty="0" smtClean="0"/>
              <a:t>而 </a:t>
            </a:r>
            <a:r>
              <a:rPr lang="en-US" altLang="zh-CN" dirty="0" smtClean="0"/>
              <a:t>oracle </a:t>
            </a:r>
            <a:r>
              <a:rPr lang="zh-CN" altLang="en-US" dirty="0" smtClean="0"/>
              <a:t>是最为成熟全面可靠的 </a:t>
            </a:r>
            <a:r>
              <a:rPr lang="en-US" altLang="zh-CN" dirty="0" smtClean="0"/>
              <a:t>RDBMS</a:t>
            </a:r>
          </a:p>
          <a:p>
            <a:pPr lvl="1"/>
            <a:r>
              <a:rPr lang="zh-CN" altLang="en-US" dirty="0" smtClean="0"/>
              <a:t>所以 </a:t>
            </a:r>
            <a:r>
              <a:rPr lang="en-US" altLang="zh-CN" dirty="0" err="1" smtClean="0"/>
              <a:t>noradle</a:t>
            </a:r>
            <a:r>
              <a:rPr lang="en-US" altLang="zh-CN" dirty="0" smtClean="0"/>
              <a:t> </a:t>
            </a:r>
            <a:r>
              <a:rPr lang="zh-CN" altLang="en-US" dirty="0" smtClean="0"/>
              <a:t>才会选择 </a:t>
            </a:r>
            <a:r>
              <a:rPr lang="en-US" altLang="zh-CN" dirty="0" smtClean="0"/>
              <a:t>oracle </a:t>
            </a:r>
            <a:r>
              <a:rPr lang="zh-CN" altLang="en-US" dirty="0" smtClean="0"/>
              <a:t>作为二元体的主体</a:t>
            </a:r>
            <a:endParaRPr lang="en-US" altLang="zh-CN" dirty="0" smtClean="0"/>
          </a:p>
        </p:txBody>
      </p:sp>
    </p:spTree>
    <p:extLst>
      <p:ext uri="{BB962C8B-B14F-4D97-AF65-F5344CB8AC3E}">
        <p14:creationId xmlns:p14="http://schemas.microsoft.com/office/powerpoint/2010/main" val="152463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Example/demo app</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26561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security</a:t>
            </a:r>
            <a:endParaRPr lang="zh-CN" altLang="en-US" dirty="0"/>
          </a:p>
        </p:txBody>
      </p:sp>
      <p:sp>
        <p:nvSpPr>
          <p:cNvPr id="3" name="内容占位符 2"/>
          <p:cNvSpPr>
            <a:spLocks noGrp="1"/>
          </p:cNvSpPr>
          <p:nvPr>
            <p:ph idx="1"/>
          </p:nvPr>
        </p:nvSpPr>
        <p:spPr/>
        <p:txBody>
          <a:bodyPr/>
          <a:lstStyle/>
          <a:p>
            <a:r>
              <a:rPr lang="en-US" altLang="zh-CN" dirty="0" smtClean="0"/>
              <a:t>XSS</a:t>
            </a:r>
          </a:p>
          <a:p>
            <a:r>
              <a:rPr lang="en-US" altLang="zh-CN" dirty="0" smtClean="0"/>
              <a:t>CRSF</a:t>
            </a:r>
          </a:p>
          <a:p>
            <a:r>
              <a:rPr lang="en-US" altLang="zh-CN" dirty="0" smtClean="0"/>
              <a:t>Anti auto</a:t>
            </a:r>
          </a:p>
          <a:p>
            <a:r>
              <a:rPr lang="en-US" altLang="zh-CN" dirty="0" smtClean="0"/>
              <a:t>Anti session hijack</a:t>
            </a:r>
          </a:p>
          <a:p>
            <a:r>
              <a:rPr lang="en-US" altLang="zh-CN" dirty="0" smtClean="0"/>
              <a:t>https </a:t>
            </a:r>
            <a:r>
              <a:rPr lang="en-US" altLang="zh-CN" dirty="0" err="1" smtClean="0"/>
              <a:t>integrition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29921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稳定性、性能、可扩展性</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Server pool </a:t>
            </a:r>
            <a:r>
              <a:rPr lang="zh-CN" altLang="en-US" dirty="0" smtClean="0"/>
              <a:t>定期重启</a:t>
            </a:r>
            <a:endParaRPr lang="en-US" altLang="zh-CN" dirty="0" smtClean="0"/>
          </a:p>
          <a:p>
            <a:r>
              <a:rPr lang="en-US" altLang="zh-CN" dirty="0" smtClean="0"/>
              <a:t>Oracle In-memory pool</a:t>
            </a:r>
            <a:r>
              <a:rPr lang="zh-CN" altLang="en-US" dirty="0" smtClean="0"/>
              <a:t>，总量控制，永无</a:t>
            </a:r>
            <a:r>
              <a:rPr lang="en-US" altLang="zh-CN" dirty="0" smtClean="0"/>
              <a:t>out-of memory exception</a:t>
            </a:r>
          </a:p>
          <a:p>
            <a:r>
              <a:rPr lang="en-US" altLang="zh-CN" dirty="0" smtClean="0"/>
              <a:t>Oracle profiler </a:t>
            </a:r>
            <a:r>
              <a:rPr lang="en-US" altLang="zh-CN" dirty="0" err="1" smtClean="0"/>
              <a:t>integrition</a:t>
            </a:r>
            <a:endParaRPr lang="en-US" altLang="zh-CN" dirty="0" smtClean="0"/>
          </a:p>
          <a:p>
            <a:r>
              <a:rPr lang="en-US" altLang="zh-CN" dirty="0" smtClean="0"/>
              <a:t>Oracle resource manager</a:t>
            </a:r>
          </a:p>
          <a:p>
            <a:r>
              <a:rPr lang="en-US" altLang="zh-CN" dirty="0" smtClean="0"/>
              <a:t>Db monitor(lock/latch/wait) ASH report</a:t>
            </a:r>
          </a:p>
          <a:p>
            <a:r>
              <a:rPr lang="zh-CN" altLang="en-US" dirty="0" smtClean="0"/>
              <a:t>不会出现服务进程占用，但都</a:t>
            </a:r>
            <a:r>
              <a:rPr lang="en-US" altLang="zh-CN" dirty="0" smtClean="0"/>
              <a:t>idle</a:t>
            </a:r>
            <a:r>
              <a:rPr lang="zh-CN" altLang="en-US" dirty="0" smtClean="0"/>
              <a:t>不干活的情况</a:t>
            </a:r>
            <a:endParaRPr lang="en-US" altLang="zh-CN" dirty="0"/>
          </a:p>
          <a:p>
            <a:r>
              <a:rPr lang="en-US" altLang="zh-CN" dirty="0" smtClean="0"/>
              <a:t>Full layer scalable cache (page/partial/data-source/in-db result cache)</a:t>
            </a:r>
          </a:p>
          <a:p>
            <a:r>
              <a:rPr lang="en-US" altLang="zh-CN" dirty="0" smtClean="0"/>
              <a:t>Node </a:t>
            </a:r>
            <a:r>
              <a:rPr lang="zh-CN" altLang="en-US" dirty="0" smtClean="0"/>
              <a:t>前端支持带会话保持的 </a:t>
            </a:r>
            <a:r>
              <a:rPr lang="en-US" altLang="zh-CN" dirty="0" smtClean="0"/>
              <a:t>cluster</a:t>
            </a:r>
          </a:p>
          <a:p>
            <a:r>
              <a:rPr lang="en-US" altLang="zh-CN" dirty="0" smtClean="0"/>
              <a:t>Oracle </a:t>
            </a:r>
            <a:r>
              <a:rPr lang="zh-CN" altLang="en-US" dirty="0" smtClean="0"/>
              <a:t>支持 </a:t>
            </a:r>
            <a:r>
              <a:rPr lang="en-US" altLang="zh-CN" dirty="0" smtClean="0"/>
              <a:t>RAC/data-guard ready only standby</a:t>
            </a:r>
            <a:endParaRPr lang="zh-CN" altLang="en-US" dirty="0"/>
          </a:p>
        </p:txBody>
      </p:sp>
    </p:spTree>
    <p:extLst>
      <p:ext uri="{BB962C8B-B14F-4D97-AF65-F5344CB8AC3E}">
        <p14:creationId xmlns:p14="http://schemas.microsoft.com/office/powerpoint/2010/main" val="1689876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562074"/>
          </a:xfrm>
        </p:spPr>
        <p:txBody>
          <a:bodyPr>
            <a:normAutofit fontScale="90000"/>
          </a:bodyPr>
          <a:lstStyle/>
          <a:p>
            <a:r>
              <a:rPr lang="zh-CN" altLang="en-US" dirty="0"/>
              <a:t>处理</a:t>
            </a:r>
            <a:r>
              <a:rPr lang="zh-CN" altLang="en-US" dirty="0" smtClean="0"/>
              <a:t>能力可伸展性</a:t>
            </a:r>
            <a:endParaRPr lang="zh-CN" altLang="en-US" dirty="0"/>
          </a:p>
        </p:txBody>
      </p:sp>
      <p:sp>
        <p:nvSpPr>
          <p:cNvPr id="4" name="圆柱形 3"/>
          <p:cNvSpPr/>
          <p:nvPr/>
        </p:nvSpPr>
        <p:spPr>
          <a:xfrm>
            <a:off x="962239" y="4569579"/>
            <a:ext cx="914400" cy="12961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db1</a:t>
            </a:r>
            <a:endParaRPr lang="zh-CN" altLang="en-US" dirty="0"/>
          </a:p>
        </p:txBody>
      </p:sp>
      <p:sp>
        <p:nvSpPr>
          <p:cNvPr id="6" name="圆柱形 5"/>
          <p:cNvSpPr/>
          <p:nvPr/>
        </p:nvSpPr>
        <p:spPr>
          <a:xfrm>
            <a:off x="6585029" y="4534834"/>
            <a:ext cx="914400" cy="12961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dbn</a:t>
            </a:r>
            <a:endParaRPr lang="zh-CN" altLang="en-US" dirty="0"/>
          </a:p>
        </p:txBody>
      </p:sp>
      <p:sp>
        <p:nvSpPr>
          <p:cNvPr id="7" name="圆柱形 6"/>
          <p:cNvSpPr/>
          <p:nvPr/>
        </p:nvSpPr>
        <p:spPr>
          <a:xfrm>
            <a:off x="2136071" y="4568758"/>
            <a:ext cx="914400" cy="1296144"/>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Db1</a:t>
            </a:r>
          </a:p>
          <a:p>
            <a:pPr algn="ctr"/>
            <a:r>
              <a:rPr lang="en-US" altLang="zh-CN" dirty="0" smtClean="0"/>
              <a:t>RAC</a:t>
            </a:r>
          </a:p>
          <a:p>
            <a:pPr algn="ctr"/>
            <a:r>
              <a:rPr lang="en-US" altLang="zh-CN" dirty="0" smtClean="0"/>
              <a:t>Node2</a:t>
            </a:r>
          </a:p>
        </p:txBody>
      </p:sp>
      <p:sp>
        <p:nvSpPr>
          <p:cNvPr id="9" name="圆柱形 8"/>
          <p:cNvSpPr/>
          <p:nvPr/>
        </p:nvSpPr>
        <p:spPr>
          <a:xfrm>
            <a:off x="3986575" y="4544920"/>
            <a:ext cx="1224136" cy="12860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Db1</a:t>
            </a:r>
          </a:p>
          <a:p>
            <a:pPr algn="ctr"/>
            <a:r>
              <a:rPr lang="en-US" altLang="zh-CN" dirty="0" smtClean="0"/>
              <a:t>standyby1</a:t>
            </a:r>
            <a:endParaRPr lang="zh-CN" altLang="en-US" dirty="0"/>
          </a:p>
        </p:txBody>
      </p:sp>
      <p:sp>
        <p:nvSpPr>
          <p:cNvPr id="10" name="矩形 9"/>
          <p:cNvSpPr/>
          <p:nvPr/>
        </p:nvSpPr>
        <p:spPr>
          <a:xfrm>
            <a:off x="674207" y="4005064"/>
            <a:ext cx="3024336"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122479" y="5085184"/>
            <a:ext cx="598241" cy="461665"/>
          </a:xfrm>
          <a:prstGeom prst="rect">
            <a:avLst/>
          </a:prstGeom>
          <a:noFill/>
        </p:spPr>
        <p:txBody>
          <a:bodyPr wrap="none" rtlCol="0">
            <a:spAutoFit/>
          </a:bodyPr>
          <a:lstStyle/>
          <a:p>
            <a:r>
              <a:rPr lang="zh-CN" altLang="en-US" sz="1200" dirty="0" smtClean="0"/>
              <a:t>更多</a:t>
            </a:r>
            <a:endParaRPr lang="en-US" altLang="zh-CN" sz="1200" dirty="0" smtClean="0"/>
          </a:p>
          <a:p>
            <a:r>
              <a:rPr lang="zh-CN" altLang="en-US" sz="1200" dirty="0" smtClean="0"/>
              <a:t>节点</a:t>
            </a:r>
            <a:r>
              <a:rPr lang="en-US" altLang="zh-CN" sz="1200" dirty="0" smtClean="0"/>
              <a:t>…</a:t>
            </a:r>
            <a:endParaRPr lang="zh-CN" altLang="en-US" sz="1200" dirty="0"/>
          </a:p>
        </p:txBody>
      </p:sp>
      <p:sp>
        <p:nvSpPr>
          <p:cNvPr id="12" name="TextBox 11"/>
          <p:cNvSpPr txBox="1"/>
          <p:nvPr/>
        </p:nvSpPr>
        <p:spPr>
          <a:xfrm>
            <a:off x="7665149" y="4869160"/>
            <a:ext cx="723275" cy="738664"/>
          </a:xfrm>
          <a:prstGeom prst="rect">
            <a:avLst/>
          </a:prstGeom>
          <a:noFill/>
        </p:spPr>
        <p:txBody>
          <a:bodyPr wrap="none" rtlCol="0">
            <a:spAutoFit/>
          </a:bodyPr>
          <a:lstStyle/>
          <a:p>
            <a:r>
              <a:rPr lang="zh-CN" altLang="en-US" sz="1400" dirty="0"/>
              <a:t>分步</a:t>
            </a:r>
            <a:r>
              <a:rPr lang="zh-CN" altLang="en-US" sz="1400" dirty="0" smtClean="0"/>
              <a:t>式</a:t>
            </a:r>
            <a:endParaRPr lang="en-US" altLang="zh-CN" sz="1400" dirty="0" smtClean="0"/>
          </a:p>
          <a:p>
            <a:r>
              <a:rPr lang="zh-CN" altLang="en-US" sz="1400" dirty="0" smtClean="0"/>
              <a:t>数据库</a:t>
            </a:r>
            <a:endParaRPr lang="en-US" altLang="zh-CN" sz="1400" dirty="0"/>
          </a:p>
          <a:p>
            <a:r>
              <a:rPr lang="en-US" altLang="zh-CN" sz="1400" dirty="0" smtClean="0"/>
              <a:t>…</a:t>
            </a:r>
            <a:endParaRPr lang="zh-CN" altLang="en-US" sz="1400" dirty="0"/>
          </a:p>
        </p:txBody>
      </p:sp>
      <p:sp>
        <p:nvSpPr>
          <p:cNvPr id="13" name="TextBox 12"/>
          <p:cNvSpPr txBox="1"/>
          <p:nvPr/>
        </p:nvSpPr>
        <p:spPr>
          <a:xfrm>
            <a:off x="5404558" y="4797152"/>
            <a:ext cx="607602" cy="830997"/>
          </a:xfrm>
          <a:prstGeom prst="rect">
            <a:avLst/>
          </a:prstGeom>
          <a:noFill/>
        </p:spPr>
        <p:txBody>
          <a:bodyPr wrap="none" rtlCol="0">
            <a:spAutoFit/>
          </a:bodyPr>
          <a:lstStyle/>
          <a:p>
            <a:r>
              <a:rPr lang="zh-CN" altLang="en-US" sz="1200" dirty="0" smtClean="0"/>
              <a:t>更多</a:t>
            </a:r>
            <a:endParaRPr lang="en-US" altLang="zh-CN" sz="1200" dirty="0" smtClean="0"/>
          </a:p>
          <a:p>
            <a:r>
              <a:rPr lang="zh-CN" altLang="en-US" sz="1200" dirty="0" smtClean="0"/>
              <a:t>只读</a:t>
            </a:r>
            <a:endParaRPr lang="en-US" altLang="zh-CN" sz="1200" dirty="0" smtClean="0"/>
          </a:p>
          <a:p>
            <a:r>
              <a:rPr lang="en-US" altLang="zh-CN" sz="1200" dirty="0" err="1" smtClean="0"/>
              <a:t>Standy</a:t>
            </a:r>
            <a:endParaRPr lang="en-US" altLang="zh-CN" sz="1200" dirty="0" smtClean="0"/>
          </a:p>
          <a:p>
            <a:r>
              <a:rPr lang="en-US" altLang="zh-CN" sz="1200" dirty="0" smtClean="0"/>
              <a:t>DB …</a:t>
            </a:r>
            <a:endParaRPr lang="zh-CN" altLang="en-US" sz="1200" dirty="0"/>
          </a:p>
        </p:txBody>
      </p:sp>
      <p:cxnSp>
        <p:nvCxnSpPr>
          <p:cNvPr id="15" name="直接连接符 14"/>
          <p:cNvCxnSpPr/>
          <p:nvPr/>
        </p:nvCxnSpPr>
        <p:spPr>
          <a:xfrm>
            <a:off x="6156176" y="3429000"/>
            <a:ext cx="0" cy="3312368"/>
          </a:xfrm>
          <a:prstGeom prst="line">
            <a:avLst/>
          </a:prstGeom>
        </p:spPr>
        <p:style>
          <a:lnRef idx="1">
            <a:schemeClr val="accent1"/>
          </a:lnRef>
          <a:fillRef idx="0">
            <a:schemeClr val="accent1"/>
          </a:fillRef>
          <a:effectRef idx="0">
            <a:schemeClr val="accent1"/>
          </a:effectRef>
          <a:fontRef idx="minor">
            <a:schemeClr val="tx1"/>
          </a:fontRef>
        </p:style>
      </p:cxnSp>
      <p:sp>
        <p:nvSpPr>
          <p:cNvPr id="16" name="立方体 15"/>
          <p:cNvSpPr/>
          <p:nvPr/>
        </p:nvSpPr>
        <p:spPr>
          <a:xfrm>
            <a:off x="962238" y="2284856"/>
            <a:ext cx="1377513"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Nodejs</a:t>
            </a:r>
            <a:r>
              <a:rPr lang="en-US" altLang="zh-CN" dirty="0" smtClean="0"/>
              <a:t> 1</a:t>
            </a:r>
            <a:endParaRPr lang="zh-CN" altLang="en-US" dirty="0"/>
          </a:p>
        </p:txBody>
      </p:sp>
      <p:sp>
        <p:nvSpPr>
          <p:cNvPr id="17" name="立方体 16"/>
          <p:cNvSpPr/>
          <p:nvPr/>
        </p:nvSpPr>
        <p:spPr>
          <a:xfrm>
            <a:off x="2987824" y="2212848"/>
            <a:ext cx="1377513"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Nodejs</a:t>
            </a:r>
            <a:r>
              <a:rPr lang="en-US" altLang="zh-CN" dirty="0" smtClean="0"/>
              <a:t> 2</a:t>
            </a:r>
            <a:endParaRPr lang="zh-CN" altLang="en-US" dirty="0"/>
          </a:p>
        </p:txBody>
      </p:sp>
      <p:sp>
        <p:nvSpPr>
          <p:cNvPr id="18" name="立方体 17"/>
          <p:cNvSpPr/>
          <p:nvPr/>
        </p:nvSpPr>
        <p:spPr>
          <a:xfrm>
            <a:off x="6434847" y="2212848"/>
            <a:ext cx="1377513"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Nodejs</a:t>
            </a:r>
            <a:r>
              <a:rPr lang="en-US" altLang="zh-CN" dirty="0" smtClean="0"/>
              <a:t> n</a:t>
            </a:r>
          </a:p>
        </p:txBody>
      </p:sp>
      <p:sp>
        <p:nvSpPr>
          <p:cNvPr id="20" name="TextBox 19"/>
          <p:cNvSpPr txBox="1"/>
          <p:nvPr/>
        </p:nvSpPr>
        <p:spPr>
          <a:xfrm>
            <a:off x="4788024" y="2636912"/>
            <a:ext cx="1241878" cy="523220"/>
          </a:xfrm>
          <a:prstGeom prst="rect">
            <a:avLst/>
          </a:prstGeom>
          <a:noFill/>
        </p:spPr>
        <p:txBody>
          <a:bodyPr wrap="none" rtlCol="0">
            <a:spAutoFit/>
          </a:bodyPr>
          <a:lstStyle/>
          <a:p>
            <a:r>
              <a:rPr lang="en-US" altLang="zh-CN" sz="1400" dirty="0" smtClean="0"/>
              <a:t>More nodes ...</a:t>
            </a:r>
          </a:p>
          <a:p>
            <a:endParaRPr lang="zh-CN" altLang="en-US" sz="1400" dirty="0"/>
          </a:p>
        </p:txBody>
      </p:sp>
      <p:sp>
        <p:nvSpPr>
          <p:cNvPr id="21" name="缺角矩形 20"/>
          <p:cNvSpPr/>
          <p:nvPr/>
        </p:nvSpPr>
        <p:spPr>
          <a:xfrm>
            <a:off x="2267744" y="836712"/>
            <a:ext cx="4906157" cy="72008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Reverse http server</a:t>
            </a:r>
          </a:p>
          <a:p>
            <a:pPr algn="ctr"/>
            <a:r>
              <a:rPr lang="en-US" altLang="zh-CN" dirty="0" smtClean="0"/>
              <a:t>(load </a:t>
            </a:r>
            <a:r>
              <a:rPr lang="en-US" altLang="zh-CN" dirty="0" err="1" smtClean="0"/>
              <a:t>banlancing</a:t>
            </a:r>
            <a:r>
              <a:rPr lang="en-US" altLang="zh-CN" dirty="0"/>
              <a:t> </a:t>
            </a:r>
            <a:r>
              <a:rPr lang="en-US" altLang="zh-CN" dirty="0" smtClean="0"/>
              <a:t>on session cookie)</a:t>
            </a:r>
            <a:endParaRPr lang="zh-CN" altLang="en-US" dirty="0"/>
          </a:p>
        </p:txBody>
      </p:sp>
      <p:cxnSp>
        <p:nvCxnSpPr>
          <p:cNvPr id="23" name="直接箭头连接符 22"/>
          <p:cNvCxnSpPr>
            <a:stCxn id="17" idx="3"/>
            <a:endCxn id="4" idx="1"/>
          </p:cNvCxnSpPr>
          <p:nvPr/>
        </p:nvCxnSpPr>
        <p:spPr>
          <a:xfrm flipH="1">
            <a:off x="1419439" y="3429000"/>
            <a:ext cx="2105123" cy="1140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3"/>
            <a:endCxn id="7" idx="1"/>
          </p:cNvCxnSpPr>
          <p:nvPr/>
        </p:nvCxnSpPr>
        <p:spPr>
          <a:xfrm flipH="1">
            <a:off x="2593271" y="3429000"/>
            <a:ext cx="931291" cy="1139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3"/>
            <a:endCxn id="9" idx="1"/>
          </p:cNvCxnSpPr>
          <p:nvPr/>
        </p:nvCxnSpPr>
        <p:spPr>
          <a:xfrm>
            <a:off x="3524562" y="3429000"/>
            <a:ext cx="1074081" cy="1115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7" idx="3"/>
            <a:endCxn id="6" idx="1"/>
          </p:cNvCxnSpPr>
          <p:nvPr/>
        </p:nvCxnSpPr>
        <p:spPr>
          <a:xfrm>
            <a:off x="3524562" y="3429000"/>
            <a:ext cx="3517667" cy="110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2"/>
            <a:endCxn id="17" idx="0"/>
          </p:cNvCxnSpPr>
          <p:nvPr/>
        </p:nvCxnSpPr>
        <p:spPr>
          <a:xfrm flipH="1">
            <a:off x="3828600" y="1556792"/>
            <a:ext cx="892223" cy="656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1" idx="2"/>
            <a:endCxn id="16" idx="0"/>
          </p:cNvCxnSpPr>
          <p:nvPr/>
        </p:nvCxnSpPr>
        <p:spPr>
          <a:xfrm flipH="1">
            <a:off x="1803014" y="1556792"/>
            <a:ext cx="2917809" cy="728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1" idx="2"/>
            <a:endCxn id="18" idx="0"/>
          </p:cNvCxnSpPr>
          <p:nvPr/>
        </p:nvCxnSpPr>
        <p:spPr>
          <a:xfrm>
            <a:off x="4720823" y="1556792"/>
            <a:ext cx="2554800" cy="656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38489" y="5949280"/>
            <a:ext cx="2553391" cy="369332"/>
          </a:xfrm>
          <a:prstGeom prst="rect">
            <a:avLst/>
          </a:prstGeom>
          <a:noFill/>
        </p:spPr>
        <p:txBody>
          <a:bodyPr wrap="none" rtlCol="0">
            <a:spAutoFit/>
          </a:bodyPr>
          <a:lstStyle/>
          <a:p>
            <a:r>
              <a:rPr lang="en-US" altLang="zh-CN" dirty="0" smtClean="0"/>
              <a:t>Data-guard primary node</a:t>
            </a:r>
            <a:endParaRPr lang="zh-CN" altLang="en-US" dirty="0"/>
          </a:p>
        </p:txBody>
      </p:sp>
      <p:sp>
        <p:nvSpPr>
          <p:cNvPr id="44" name="矩形 43"/>
          <p:cNvSpPr/>
          <p:nvPr/>
        </p:nvSpPr>
        <p:spPr>
          <a:xfrm>
            <a:off x="755576" y="1888812"/>
            <a:ext cx="5400600" cy="1900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4656081" y="3284984"/>
            <a:ext cx="1181606" cy="369332"/>
          </a:xfrm>
          <a:prstGeom prst="rect">
            <a:avLst/>
          </a:prstGeom>
          <a:noFill/>
        </p:spPr>
        <p:txBody>
          <a:bodyPr wrap="none" rtlCol="0">
            <a:spAutoFit/>
          </a:bodyPr>
          <a:lstStyle/>
          <a:p>
            <a:r>
              <a:rPr lang="en-US" altLang="zh-CN" dirty="0" smtClean="0"/>
              <a:t>one server</a:t>
            </a:r>
            <a:endParaRPr lang="zh-CN" altLang="en-US" dirty="0"/>
          </a:p>
        </p:txBody>
      </p:sp>
      <p:sp>
        <p:nvSpPr>
          <p:cNvPr id="46" name="云形标注 45"/>
          <p:cNvSpPr/>
          <p:nvPr/>
        </p:nvSpPr>
        <p:spPr>
          <a:xfrm>
            <a:off x="6585029" y="6133946"/>
            <a:ext cx="1860342" cy="690463"/>
          </a:xfrm>
          <a:prstGeom prst="cloudCallout">
            <a:avLst>
              <a:gd name="adj1" fmla="val -21779"/>
              <a:gd name="adj2" fmla="val -984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accent2"/>
                </a:solidFill>
              </a:rPr>
              <a:t>In-db Result</a:t>
            </a:r>
          </a:p>
          <a:p>
            <a:pPr algn="ctr"/>
            <a:r>
              <a:rPr lang="en-US" altLang="zh-CN" sz="1600" dirty="0" smtClean="0">
                <a:solidFill>
                  <a:schemeClr val="accent2"/>
                </a:solidFill>
              </a:rPr>
              <a:t> cache</a:t>
            </a:r>
            <a:endParaRPr lang="zh-CN" altLang="en-US" sz="1600" dirty="0">
              <a:solidFill>
                <a:schemeClr val="accent2"/>
              </a:solidFill>
            </a:endParaRPr>
          </a:p>
        </p:txBody>
      </p:sp>
      <p:sp>
        <p:nvSpPr>
          <p:cNvPr id="47" name="云形标注 46"/>
          <p:cNvSpPr/>
          <p:nvPr/>
        </p:nvSpPr>
        <p:spPr>
          <a:xfrm>
            <a:off x="6882188" y="3636685"/>
            <a:ext cx="2154307" cy="690463"/>
          </a:xfrm>
          <a:prstGeom prst="cloudCallout">
            <a:avLst>
              <a:gd name="adj1" fmla="val -21779"/>
              <a:gd name="adj2" fmla="val -984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accent2"/>
                </a:solidFill>
              </a:rPr>
              <a:t>Whole/partial</a:t>
            </a:r>
          </a:p>
          <a:p>
            <a:pPr algn="ctr"/>
            <a:r>
              <a:rPr lang="en-US" altLang="zh-CN" sz="1400" dirty="0" smtClean="0">
                <a:solidFill>
                  <a:schemeClr val="accent2"/>
                </a:solidFill>
              </a:rPr>
              <a:t>Response cache</a:t>
            </a:r>
            <a:endParaRPr lang="zh-CN" altLang="en-US" sz="1400" dirty="0">
              <a:solidFill>
                <a:schemeClr val="accent2"/>
              </a:solidFill>
            </a:endParaRPr>
          </a:p>
        </p:txBody>
      </p:sp>
    </p:spTree>
    <p:extLst>
      <p:ext uri="{BB962C8B-B14F-4D97-AF65-F5344CB8AC3E}">
        <p14:creationId xmlns:p14="http://schemas.microsoft.com/office/powerpoint/2010/main" val="4160855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lstStyle/>
          <a:p>
            <a:r>
              <a:rPr lang="zh-CN" altLang="en-US" dirty="0" smtClean="0"/>
              <a:t>处理节点的扩展</a:t>
            </a:r>
            <a:endParaRPr lang="zh-CN" altLang="en-US" dirty="0"/>
          </a:p>
        </p:txBody>
      </p:sp>
      <p:sp>
        <p:nvSpPr>
          <p:cNvPr id="3" name="内容占位符 2"/>
          <p:cNvSpPr>
            <a:spLocks noGrp="1"/>
          </p:cNvSpPr>
          <p:nvPr>
            <p:ph idx="1"/>
          </p:nvPr>
        </p:nvSpPr>
        <p:spPr>
          <a:xfrm>
            <a:off x="251520" y="836712"/>
            <a:ext cx="8640960" cy="5733256"/>
          </a:xfrm>
        </p:spPr>
        <p:txBody>
          <a:bodyPr>
            <a:normAutofit fontScale="62500" lnSpcReduction="20000"/>
          </a:bodyPr>
          <a:lstStyle/>
          <a:p>
            <a:r>
              <a:rPr lang="en-US" altLang="zh-CN" dirty="0" err="1" smtClean="0"/>
              <a:t>Nodejs</a:t>
            </a:r>
            <a:r>
              <a:rPr lang="en-US" altLang="zh-CN" dirty="0" smtClean="0"/>
              <a:t> </a:t>
            </a:r>
            <a:r>
              <a:rPr lang="zh-CN" altLang="en-US" dirty="0" smtClean="0"/>
              <a:t>节点扩展 </a:t>
            </a:r>
            <a:r>
              <a:rPr lang="en-US" altLang="zh-CN" dirty="0" smtClean="0"/>
              <a:t>(</a:t>
            </a:r>
            <a:r>
              <a:rPr lang="en-US" altLang="zh-CN" b="1" dirty="0" smtClean="0"/>
              <a:t>load </a:t>
            </a:r>
            <a:r>
              <a:rPr lang="en-US" altLang="zh-CN" b="1" dirty="0" err="1" smtClean="0"/>
              <a:t>banlancing</a:t>
            </a:r>
            <a:r>
              <a:rPr lang="en-US" altLang="zh-CN" dirty="0" smtClean="0"/>
              <a:t>)</a:t>
            </a:r>
          </a:p>
          <a:p>
            <a:pPr lvl="1"/>
            <a:r>
              <a:rPr lang="zh-CN" altLang="en-US" dirty="0" smtClean="0"/>
              <a:t>单</a:t>
            </a:r>
            <a:r>
              <a:rPr lang="en-US" altLang="zh-CN" dirty="0" err="1" smtClean="0"/>
              <a:t>nodejs</a:t>
            </a:r>
            <a:r>
              <a:rPr lang="zh-CN" altLang="en-US" dirty="0" smtClean="0"/>
              <a:t>节点只支持单进程，数百兆进程内存</a:t>
            </a:r>
            <a:endParaRPr lang="en-US" altLang="zh-CN" dirty="0" smtClean="0"/>
          </a:p>
          <a:p>
            <a:pPr lvl="1"/>
            <a:r>
              <a:rPr lang="en-US" altLang="zh-CN" dirty="0" err="1" smtClean="0"/>
              <a:t>Nodejs</a:t>
            </a:r>
            <a:r>
              <a:rPr lang="en-US" altLang="zh-CN" dirty="0" smtClean="0"/>
              <a:t> </a:t>
            </a:r>
            <a:r>
              <a:rPr lang="zh-CN" altLang="en-US" dirty="0" smtClean="0"/>
              <a:t>用于保存会话和缓存可能需要占较多内存</a:t>
            </a:r>
            <a:endParaRPr lang="en-US" altLang="zh-CN" dirty="0" smtClean="0"/>
          </a:p>
          <a:p>
            <a:pPr lvl="1"/>
            <a:r>
              <a:rPr lang="zh-CN" altLang="en-US" dirty="0" smtClean="0"/>
              <a:t>如果使用较多的压缩和模板加载数据的操作，还需要占用较多的</a:t>
            </a:r>
            <a:r>
              <a:rPr lang="en-US" altLang="zh-CN" dirty="0" smtClean="0"/>
              <a:t>CPU</a:t>
            </a:r>
          </a:p>
          <a:p>
            <a:pPr lvl="1"/>
            <a:r>
              <a:rPr lang="zh-CN" altLang="en-US" dirty="0" smtClean="0"/>
              <a:t>通过反向代理将请求和会话分布到更多的</a:t>
            </a:r>
            <a:r>
              <a:rPr lang="en-US" altLang="zh-CN" dirty="0" err="1" smtClean="0"/>
              <a:t>nodejs</a:t>
            </a:r>
            <a:r>
              <a:rPr lang="zh-CN" altLang="en-US" dirty="0" smtClean="0"/>
              <a:t>节点突破单点在内存和</a:t>
            </a:r>
            <a:r>
              <a:rPr lang="en-US" altLang="zh-CN" dirty="0" smtClean="0"/>
              <a:t>CPU</a:t>
            </a:r>
            <a:r>
              <a:rPr lang="zh-CN" altLang="en-US" dirty="0" smtClean="0"/>
              <a:t>上的限制</a:t>
            </a:r>
            <a:endParaRPr lang="en-US" altLang="zh-CN" dirty="0" smtClean="0"/>
          </a:p>
          <a:p>
            <a:pPr lvl="1"/>
            <a:r>
              <a:rPr lang="zh-CN" altLang="en-US" dirty="0" smtClean="0"/>
              <a:t>反向代理按照会话</a:t>
            </a:r>
            <a:r>
              <a:rPr lang="en-US" altLang="zh-CN" dirty="0" smtClean="0"/>
              <a:t>cookie</a:t>
            </a:r>
            <a:r>
              <a:rPr lang="zh-CN" altLang="en-US" dirty="0" smtClean="0"/>
              <a:t>的值计算到固定的</a:t>
            </a:r>
            <a:r>
              <a:rPr lang="en-US" altLang="zh-CN" dirty="0" err="1" smtClean="0"/>
              <a:t>nodejs</a:t>
            </a:r>
            <a:r>
              <a:rPr lang="zh-CN" altLang="en-US" dirty="0" smtClean="0"/>
              <a:t>节点，保证一个用户会话的请求都会路由到同一个</a:t>
            </a:r>
            <a:r>
              <a:rPr lang="en-US" altLang="zh-CN" dirty="0" err="1" smtClean="0"/>
              <a:t>nodejs</a:t>
            </a:r>
            <a:r>
              <a:rPr lang="zh-CN" altLang="en-US" dirty="0" smtClean="0"/>
              <a:t>节点。</a:t>
            </a:r>
            <a:endParaRPr lang="en-US" altLang="zh-CN" dirty="0" smtClean="0"/>
          </a:p>
          <a:p>
            <a:pPr lvl="1"/>
            <a:r>
              <a:rPr lang="zh-CN" altLang="en-US" dirty="0" smtClean="0"/>
              <a:t>一般先在一台多</a:t>
            </a:r>
            <a:r>
              <a:rPr lang="en-US" altLang="zh-CN" dirty="0" smtClean="0"/>
              <a:t>CPU</a:t>
            </a:r>
            <a:r>
              <a:rPr lang="zh-CN" altLang="en-US" dirty="0" smtClean="0"/>
              <a:t>服务器上可以安排对应数量的</a:t>
            </a:r>
            <a:r>
              <a:rPr lang="en-US" altLang="zh-CN" dirty="0" err="1" smtClean="0"/>
              <a:t>nodejs</a:t>
            </a:r>
            <a:r>
              <a:rPr lang="zh-CN" altLang="en-US" dirty="0" smtClean="0"/>
              <a:t>节点进程，考虑到</a:t>
            </a:r>
            <a:r>
              <a:rPr lang="en-US" altLang="zh-CN" dirty="0" err="1" smtClean="0"/>
              <a:t>nodejs</a:t>
            </a:r>
            <a:r>
              <a:rPr lang="zh-CN" altLang="en-US" dirty="0" smtClean="0"/>
              <a:t>的不实际处理业务数据</a:t>
            </a:r>
            <a:r>
              <a:rPr lang="en-US" altLang="zh-CN" dirty="0" smtClean="0"/>
              <a:t>(</a:t>
            </a:r>
            <a:r>
              <a:rPr lang="zh-CN" altLang="en-US" dirty="0" smtClean="0"/>
              <a:t>除非做将</a:t>
            </a:r>
            <a:r>
              <a:rPr lang="en-US" altLang="zh-CN" dirty="0" smtClean="0"/>
              <a:t>db servlet</a:t>
            </a:r>
            <a:r>
              <a:rPr lang="zh-CN" altLang="en-US" dirty="0" smtClean="0"/>
              <a:t>结果代入模板</a:t>
            </a:r>
            <a:r>
              <a:rPr lang="en-US" altLang="zh-CN" dirty="0" smtClean="0"/>
              <a:t>)</a:t>
            </a:r>
            <a:r>
              <a:rPr lang="zh-CN" altLang="en-US" dirty="0" smtClean="0"/>
              <a:t>，只作一些简单固定的工作，因此单台多</a:t>
            </a:r>
            <a:r>
              <a:rPr lang="en-US" altLang="zh-CN" dirty="0" smtClean="0"/>
              <a:t>CPU</a:t>
            </a:r>
            <a:r>
              <a:rPr lang="zh-CN" altLang="en-US" dirty="0" smtClean="0"/>
              <a:t>服务器就可能够用。</a:t>
            </a:r>
            <a:endParaRPr lang="en-US" altLang="zh-CN" dirty="0" smtClean="0"/>
          </a:p>
          <a:p>
            <a:pPr lvl="1"/>
            <a:r>
              <a:rPr lang="en-US" altLang="zh-CN" dirty="0" err="1" smtClean="0"/>
              <a:t>Nodejs</a:t>
            </a:r>
            <a:r>
              <a:rPr lang="en-US" altLang="zh-CN" dirty="0" smtClean="0"/>
              <a:t> </a:t>
            </a:r>
            <a:r>
              <a:rPr lang="zh-CN" altLang="en-US" dirty="0" smtClean="0"/>
              <a:t>上的缓存可以放到自身进程，本服务器多节点共享的</a:t>
            </a:r>
            <a:r>
              <a:rPr lang="en-US" altLang="zh-CN" dirty="0" smtClean="0"/>
              <a:t>cache(</a:t>
            </a:r>
            <a:r>
              <a:rPr lang="zh-CN" altLang="en-US" dirty="0" smtClean="0"/>
              <a:t>如</a:t>
            </a:r>
            <a:r>
              <a:rPr lang="en-US" altLang="zh-CN" dirty="0" err="1" smtClean="0"/>
              <a:t>memcached,redis</a:t>
            </a:r>
            <a:r>
              <a:rPr lang="en-US" altLang="zh-CN" dirty="0" smtClean="0"/>
              <a:t>)</a:t>
            </a:r>
            <a:r>
              <a:rPr lang="zh-CN" altLang="en-US" dirty="0" smtClean="0"/>
              <a:t>，或者多台服务器共享</a:t>
            </a:r>
            <a:r>
              <a:rPr lang="en-US" altLang="zh-CN" dirty="0" smtClean="0"/>
              <a:t>cache</a:t>
            </a:r>
            <a:r>
              <a:rPr lang="zh-CN" altLang="en-US" dirty="0" smtClean="0"/>
              <a:t>。</a:t>
            </a:r>
            <a:endParaRPr lang="en-US" altLang="zh-CN" dirty="0" smtClean="0"/>
          </a:p>
          <a:p>
            <a:pPr lvl="1"/>
            <a:r>
              <a:rPr lang="en-US" altLang="zh-CN" dirty="0" err="1" smtClean="0"/>
              <a:t>Nodejs</a:t>
            </a:r>
            <a:r>
              <a:rPr lang="en-US" altLang="zh-CN" dirty="0" smtClean="0"/>
              <a:t> cache </a:t>
            </a:r>
            <a:r>
              <a:rPr lang="zh-CN" altLang="en-US" dirty="0" smtClean="0"/>
              <a:t>保存来自 </a:t>
            </a:r>
            <a:r>
              <a:rPr lang="en-US" altLang="zh-CN" dirty="0" err="1" smtClean="0"/>
              <a:t>plsql</a:t>
            </a:r>
            <a:r>
              <a:rPr lang="en-US" altLang="zh-CN" dirty="0" smtClean="0"/>
              <a:t> servlet</a:t>
            </a:r>
            <a:r>
              <a:rPr lang="zh-CN" altLang="en-US" dirty="0" smtClean="0"/>
              <a:t>的输出，可以是完整页面输出，也可以是页面输出的一部分</a:t>
            </a:r>
            <a:endParaRPr lang="en-US" altLang="zh-CN" dirty="0" smtClean="0"/>
          </a:p>
          <a:p>
            <a:r>
              <a:rPr lang="en-US" altLang="zh-CN" dirty="0" smtClean="0"/>
              <a:t>Oracle </a:t>
            </a:r>
            <a:r>
              <a:rPr lang="zh-CN" altLang="en-US" dirty="0" smtClean="0"/>
              <a:t>节点扩展</a:t>
            </a:r>
            <a:endParaRPr lang="en-US" altLang="zh-CN" dirty="0" smtClean="0"/>
          </a:p>
          <a:p>
            <a:pPr lvl="1"/>
            <a:r>
              <a:rPr lang="en-US" altLang="zh-CN" b="1" dirty="0" smtClean="0"/>
              <a:t>serving replication </a:t>
            </a:r>
            <a:r>
              <a:rPr lang="zh-CN" altLang="en-US" dirty="0" smtClean="0"/>
              <a:t>通过一个或多个 </a:t>
            </a:r>
            <a:r>
              <a:rPr lang="en-US" altLang="zh-CN" dirty="0" smtClean="0"/>
              <a:t>read only standby </a:t>
            </a:r>
            <a:r>
              <a:rPr lang="zh-CN" altLang="en-US" dirty="0" smtClean="0"/>
              <a:t>库将只读请求分摊出主库</a:t>
            </a:r>
            <a:endParaRPr lang="en-US" altLang="zh-CN" dirty="0" smtClean="0"/>
          </a:p>
          <a:p>
            <a:pPr lvl="1"/>
            <a:r>
              <a:rPr lang="zh-CN" altLang="en-US" dirty="0"/>
              <a:t>主</a:t>
            </a:r>
            <a:r>
              <a:rPr lang="zh-CN" altLang="en-US" dirty="0" smtClean="0"/>
              <a:t>库写压力依然大，可以采用</a:t>
            </a:r>
            <a:r>
              <a:rPr lang="en-US" altLang="zh-CN" dirty="0" smtClean="0"/>
              <a:t>RAC</a:t>
            </a:r>
            <a:r>
              <a:rPr lang="zh-CN" altLang="en-US" dirty="0" smtClean="0"/>
              <a:t>多</a:t>
            </a:r>
            <a:r>
              <a:rPr lang="en-US" altLang="zh-CN" dirty="0" smtClean="0"/>
              <a:t>db instances</a:t>
            </a:r>
          </a:p>
          <a:p>
            <a:pPr lvl="1"/>
            <a:r>
              <a:rPr lang="zh-CN" altLang="en-US" dirty="0" smtClean="0"/>
              <a:t>相关性较小的数据集可以放到不同的</a:t>
            </a:r>
            <a:r>
              <a:rPr lang="en-US" altLang="zh-CN" dirty="0" smtClean="0"/>
              <a:t>db</a:t>
            </a:r>
            <a:r>
              <a:rPr lang="zh-CN" altLang="en-US" dirty="0" smtClean="0"/>
              <a:t>上，形成</a:t>
            </a:r>
            <a:r>
              <a:rPr lang="en-US" altLang="zh-CN" dirty="0" smtClean="0"/>
              <a:t>distributed database</a:t>
            </a:r>
          </a:p>
          <a:p>
            <a:pPr lvl="1"/>
            <a:r>
              <a:rPr lang="en-US" altLang="zh-CN" b="1" dirty="0" err="1" smtClean="0"/>
              <a:t>Sharding</a:t>
            </a:r>
            <a:r>
              <a:rPr lang="en-US" altLang="zh-CN" dirty="0" smtClean="0"/>
              <a:t> </a:t>
            </a:r>
            <a:r>
              <a:rPr lang="zh-CN" altLang="en-US" dirty="0" smtClean="0"/>
              <a:t>大数据集可以进行分区，不同分区可以由位于</a:t>
            </a:r>
            <a:r>
              <a:rPr lang="en-US" altLang="zh-CN" dirty="0" smtClean="0"/>
              <a:t>RAC</a:t>
            </a:r>
            <a:r>
              <a:rPr lang="zh-CN" altLang="en-US" dirty="0" smtClean="0"/>
              <a:t>不同节点负责，分担而不耦合</a:t>
            </a:r>
            <a:endParaRPr lang="en-US" altLang="zh-CN" dirty="0" smtClean="0"/>
          </a:p>
          <a:p>
            <a:pPr lvl="1"/>
            <a:endParaRPr lang="zh-CN" altLang="en-US" dirty="0"/>
          </a:p>
          <a:p>
            <a:endParaRPr lang="en-US" altLang="zh-CN" dirty="0" smtClean="0"/>
          </a:p>
        </p:txBody>
      </p:sp>
    </p:spTree>
    <p:extLst>
      <p:ext uri="{BB962C8B-B14F-4D97-AF65-F5344CB8AC3E}">
        <p14:creationId xmlns:p14="http://schemas.microsoft.com/office/powerpoint/2010/main" val="66507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信息系统的开发是面向业务数据的</a:t>
            </a:r>
            <a:endParaRPr lang="zh-CN" altLang="en-US" dirty="0"/>
          </a:p>
        </p:txBody>
      </p:sp>
      <p:sp>
        <p:nvSpPr>
          <p:cNvPr id="6" name="矩形 5"/>
          <p:cNvSpPr/>
          <p:nvPr/>
        </p:nvSpPr>
        <p:spPr>
          <a:xfrm>
            <a:off x="683568" y="2204864"/>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业务应用</a:t>
            </a:r>
            <a:endParaRPr lang="zh-CN" altLang="en-US" dirty="0"/>
          </a:p>
        </p:txBody>
      </p:sp>
      <p:sp>
        <p:nvSpPr>
          <p:cNvPr id="7" name="矩形 6"/>
          <p:cNvSpPr/>
          <p:nvPr/>
        </p:nvSpPr>
        <p:spPr>
          <a:xfrm>
            <a:off x="683568" y="3933056"/>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基础设施</a:t>
            </a:r>
            <a:endParaRPr lang="en-US" altLang="zh-CN" dirty="0" smtClean="0"/>
          </a:p>
          <a:p>
            <a:pPr algn="ctr"/>
            <a:r>
              <a:rPr lang="zh-CN" altLang="en-US" dirty="0" smtClean="0"/>
              <a:t>软件环境</a:t>
            </a:r>
            <a:endParaRPr lang="en-US" altLang="zh-CN" dirty="0" smtClean="0"/>
          </a:p>
        </p:txBody>
      </p:sp>
      <p:sp>
        <p:nvSpPr>
          <p:cNvPr id="8" name="矩形 7"/>
          <p:cNvSpPr/>
          <p:nvPr/>
        </p:nvSpPr>
        <p:spPr>
          <a:xfrm>
            <a:off x="3251060" y="2204864"/>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endParaRPr lang="en-US" altLang="zh-CN" dirty="0" smtClean="0"/>
          </a:p>
          <a:p>
            <a:pPr algn="ctr"/>
            <a:r>
              <a:rPr lang="zh-CN" altLang="en-US" dirty="0" smtClean="0"/>
              <a:t>业务信息</a:t>
            </a:r>
            <a:endParaRPr lang="en-US" altLang="zh-CN" dirty="0" smtClean="0"/>
          </a:p>
        </p:txBody>
      </p:sp>
      <p:sp>
        <p:nvSpPr>
          <p:cNvPr id="9" name="矩形 8"/>
          <p:cNvSpPr/>
          <p:nvPr/>
        </p:nvSpPr>
        <p:spPr>
          <a:xfrm>
            <a:off x="3251060" y="3935506"/>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软件模块</a:t>
            </a:r>
            <a:endParaRPr lang="en-US" altLang="zh-CN" dirty="0" smtClean="0"/>
          </a:p>
          <a:p>
            <a:pPr algn="ctr"/>
            <a:r>
              <a:rPr lang="zh-CN" altLang="en-US" dirty="0" smtClean="0"/>
              <a:t>技术功能</a:t>
            </a:r>
            <a:endParaRPr lang="en-US" altLang="zh-CN" dirty="0" smtClean="0"/>
          </a:p>
        </p:txBody>
      </p:sp>
      <p:sp>
        <p:nvSpPr>
          <p:cNvPr id="10" name="矩形 9"/>
          <p:cNvSpPr/>
          <p:nvPr/>
        </p:nvSpPr>
        <p:spPr>
          <a:xfrm>
            <a:off x="5840575" y="2179643"/>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RDBMS</a:t>
            </a:r>
          </a:p>
          <a:p>
            <a:pPr algn="ctr"/>
            <a:r>
              <a:rPr lang="en-US" altLang="zh-CN" dirty="0" smtClean="0"/>
              <a:t>SQL</a:t>
            </a:r>
          </a:p>
        </p:txBody>
      </p:sp>
      <p:sp>
        <p:nvSpPr>
          <p:cNvPr id="11" name="矩形 10"/>
          <p:cNvSpPr/>
          <p:nvPr/>
        </p:nvSpPr>
        <p:spPr>
          <a:xfrm>
            <a:off x="5840575" y="3933056"/>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OO</a:t>
            </a:r>
          </a:p>
        </p:txBody>
      </p:sp>
      <p:sp>
        <p:nvSpPr>
          <p:cNvPr id="12" name="TextBox 11"/>
          <p:cNvSpPr txBox="1"/>
          <p:nvPr/>
        </p:nvSpPr>
        <p:spPr>
          <a:xfrm>
            <a:off x="1166282" y="1596568"/>
            <a:ext cx="1338828" cy="369332"/>
          </a:xfrm>
          <a:prstGeom prst="rect">
            <a:avLst/>
          </a:prstGeom>
          <a:noFill/>
        </p:spPr>
        <p:txBody>
          <a:bodyPr wrap="none" rtlCol="0">
            <a:spAutoFit/>
          </a:bodyPr>
          <a:lstStyle/>
          <a:p>
            <a:r>
              <a:rPr lang="zh-CN" altLang="en-US" dirty="0" smtClean="0"/>
              <a:t>场景、环境</a:t>
            </a:r>
            <a:endParaRPr lang="zh-CN" altLang="en-US" dirty="0"/>
          </a:p>
        </p:txBody>
      </p:sp>
      <p:sp>
        <p:nvSpPr>
          <p:cNvPr id="13" name="TextBox 12"/>
          <p:cNvSpPr txBox="1"/>
          <p:nvPr/>
        </p:nvSpPr>
        <p:spPr>
          <a:xfrm>
            <a:off x="6363533" y="1596568"/>
            <a:ext cx="1338828" cy="369332"/>
          </a:xfrm>
          <a:prstGeom prst="rect">
            <a:avLst/>
          </a:prstGeom>
          <a:noFill/>
        </p:spPr>
        <p:txBody>
          <a:bodyPr wrap="none" rtlCol="0">
            <a:spAutoFit/>
          </a:bodyPr>
          <a:lstStyle/>
          <a:p>
            <a:r>
              <a:rPr lang="zh-CN" altLang="en-US" dirty="0" smtClean="0"/>
              <a:t>使用的技术</a:t>
            </a:r>
            <a:endParaRPr lang="zh-CN" altLang="en-US" dirty="0"/>
          </a:p>
        </p:txBody>
      </p:sp>
      <p:sp>
        <p:nvSpPr>
          <p:cNvPr id="14" name="TextBox 13"/>
          <p:cNvSpPr txBox="1"/>
          <p:nvPr/>
        </p:nvSpPr>
        <p:spPr>
          <a:xfrm>
            <a:off x="3827124" y="1596568"/>
            <a:ext cx="1152128" cy="369332"/>
          </a:xfrm>
          <a:prstGeom prst="rect">
            <a:avLst/>
          </a:prstGeom>
          <a:noFill/>
        </p:spPr>
        <p:txBody>
          <a:bodyPr wrap="square" rtlCol="0">
            <a:spAutoFit/>
          </a:bodyPr>
          <a:lstStyle/>
          <a:p>
            <a:r>
              <a:rPr lang="zh-CN" altLang="en-US" dirty="0" smtClean="0"/>
              <a:t>关注焦点</a:t>
            </a:r>
            <a:endParaRPr lang="zh-CN" altLang="en-US" dirty="0"/>
          </a:p>
        </p:txBody>
      </p:sp>
      <p:sp>
        <p:nvSpPr>
          <p:cNvPr id="15" name="TextBox 14"/>
          <p:cNvSpPr txBox="1"/>
          <p:nvPr/>
        </p:nvSpPr>
        <p:spPr>
          <a:xfrm>
            <a:off x="1136724" y="5229200"/>
            <a:ext cx="7109639" cy="369332"/>
          </a:xfrm>
          <a:prstGeom prst="rect">
            <a:avLst/>
          </a:prstGeom>
          <a:noFill/>
        </p:spPr>
        <p:txBody>
          <a:bodyPr wrap="none" rtlCol="0">
            <a:spAutoFit/>
          </a:bodyPr>
          <a:lstStyle/>
          <a:p>
            <a:r>
              <a:rPr lang="zh-CN" altLang="en-US" b="1" dirty="0" smtClean="0">
                <a:solidFill>
                  <a:srgbClr val="FF0000"/>
                </a:solidFill>
              </a:rPr>
              <a:t>不要用面向软件基础设施的开发语言和开发环境开发业务信息系统！</a:t>
            </a:r>
            <a:endParaRPr lang="zh-CN" altLang="en-US" b="1" dirty="0">
              <a:solidFill>
                <a:srgbClr val="FF0000"/>
              </a:solidFill>
            </a:endParaRPr>
          </a:p>
        </p:txBody>
      </p:sp>
      <p:sp>
        <p:nvSpPr>
          <p:cNvPr id="16" name="TextBox 15"/>
          <p:cNvSpPr txBox="1"/>
          <p:nvPr/>
        </p:nvSpPr>
        <p:spPr>
          <a:xfrm>
            <a:off x="1136722" y="6098074"/>
            <a:ext cx="2635337" cy="369332"/>
          </a:xfrm>
          <a:prstGeom prst="rect">
            <a:avLst/>
          </a:prstGeom>
          <a:noFill/>
        </p:spPr>
        <p:txBody>
          <a:bodyPr wrap="none" rtlCol="0">
            <a:spAutoFit/>
          </a:bodyPr>
          <a:lstStyle/>
          <a:p>
            <a:r>
              <a:rPr lang="en-US" altLang="zh-CN" strike="sngStrike" dirty="0" smtClean="0"/>
              <a:t>C  </a:t>
            </a:r>
            <a:r>
              <a:rPr lang="en-US" altLang="zh-CN" strike="sngStrike" dirty="0" err="1" smtClean="0"/>
              <a:t>C</a:t>
            </a:r>
            <a:r>
              <a:rPr lang="en-US" altLang="zh-CN" strike="sngStrike" dirty="0" smtClean="0"/>
              <a:t>++ Tuxedo     Java .NET</a:t>
            </a:r>
          </a:p>
        </p:txBody>
      </p:sp>
    </p:spTree>
    <p:extLst>
      <p:ext uri="{BB962C8B-B14F-4D97-AF65-F5344CB8AC3E}">
        <p14:creationId xmlns:p14="http://schemas.microsoft.com/office/powerpoint/2010/main" val="475064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t>caching</a:t>
            </a:r>
            <a:endParaRPr lang="zh-CN" altLang="en-US" dirty="0"/>
          </a:p>
        </p:txBody>
      </p:sp>
      <p:sp>
        <p:nvSpPr>
          <p:cNvPr id="3" name="内容占位符 2"/>
          <p:cNvSpPr>
            <a:spLocks noGrp="1"/>
          </p:cNvSpPr>
          <p:nvPr>
            <p:ph idx="1"/>
          </p:nvPr>
        </p:nvSpPr>
        <p:spPr>
          <a:xfrm>
            <a:off x="457200" y="1124744"/>
            <a:ext cx="8229600" cy="4853136"/>
          </a:xfrm>
        </p:spPr>
        <p:txBody>
          <a:bodyPr>
            <a:normAutofit fontScale="70000" lnSpcReduction="20000"/>
          </a:bodyPr>
          <a:lstStyle/>
          <a:p>
            <a:r>
              <a:rPr lang="en-US" altLang="zh-CN" dirty="0" smtClean="0"/>
              <a:t>Cache </a:t>
            </a:r>
            <a:r>
              <a:rPr lang="zh-CN" altLang="en-US" dirty="0" smtClean="0"/>
              <a:t>的意义</a:t>
            </a:r>
            <a:endParaRPr lang="en-US" altLang="zh-CN" dirty="0" smtClean="0"/>
          </a:p>
          <a:p>
            <a:pPr lvl="1"/>
            <a:r>
              <a:rPr lang="zh-CN" altLang="en-US" dirty="0" smtClean="0"/>
              <a:t>将输出处理运算保存下来，节省了计算</a:t>
            </a:r>
            <a:endParaRPr lang="en-US" altLang="zh-CN" dirty="0" smtClean="0"/>
          </a:p>
          <a:p>
            <a:pPr lvl="1"/>
            <a:r>
              <a:rPr lang="zh-CN" altLang="en-US" dirty="0" smtClean="0"/>
              <a:t>将原始数据源的大量随机访问，转化成连续数据的读取</a:t>
            </a:r>
            <a:endParaRPr lang="en-US" altLang="zh-CN" dirty="0" smtClean="0"/>
          </a:p>
          <a:p>
            <a:r>
              <a:rPr lang="en-US" altLang="zh-CN" dirty="0" smtClean="0"/>
              <a:t>In-db result cache</a:t>
            </a:r>
          </a:p>
          <a:p>
            <a:pPr lvl="1"/>
            <a:r>
              <a:rPr lang="zh-CN" altLang="en-US" dirty="0"/>
              <a:t>存放</a:t>
            </a:r>
            <a:r>
              <a:rPr lang="zh-CN" altLang="en-US" dirty="0" smtClean="0"/>
              <a:t>在</a:t>
            </a:r>
            <a:r>
              <a:rPr lang="en-US" altLang="zh-CN" dirty="0" smtClean="0"/>
              <a:t>oracle</a:t>
            </a:r>
            <a:r>
              <a:rPr lang="zh-CN" altLang="en-US" dirty="0"/>
              <a:t> </a:t>
            </a:r>
            <a:r>
              <a:rPr lang="en-US" altLang="zh-CN" dirty="0" smtClean="0"/>
              <a:t>SGA</a:t>
            </a:r>
            <a:r>
              <a:rPr lang="zh-CN" altLang="en-US" dirty="0" smtClean="0"/>
              <a:t>，节省</a:t>
            </a:r>
            <a:r>
              <a:rPr lang="en-US" altLang="zh-CN" dirty="0" smtClean="0"/>
              <a:t>SQL/PLSQL </a:t>
            </a:r>
            <a:r>
              <a:rPr lang="zh-CN" altLang="en-US" dirty="0" smtClean="0"/>
              <a:t>处理</a:t>
            </a:r>
            <a:endParaRPr lang="en-US" altLang="zh-CN" dirty="0" smtClean="0"/>
          </a:p>
          <a:p>
            <a:pPr lvl="1"/>
            <a:r>
              <a:rPr lang="zh-CN" altLang="en-US" dirty="0"/>
              <a:t>也</a:t>
            </a:r>
            <a:r>
              <a:rPr lang="zh-CN" altLang="en-US" dirty="0" smtClean="0"/>
              <a:t>可以对对外请求结果进行缓存，节省重复请求的处理开销</a:t>
            </a:r>
            <a:endParaRPr lang="en-US" altLang="zh-CN" dirty="0"/>
          </a:p>
          <a:p>
            <a:r>
              <a:rPr lang="en-US" altLang="zh-CN" dirty="0" smtClean="0"/>
              <a:t>In-node servlet response cache</a:t>
            </a:r>
          </a:p>
          <a:p>
            <a:pPr lvl="1"/>
            <a:r>
              <a:rPr lang="en-US" altLang="zh-CN" dirty="0" smtClean="0"/>
              <a:t>Whole </a:t>
            </a:r>
            <a:r>
              <a:rPr lang="zh-CN" altLang="en-US" dirty="0" smtClean="0"/>
              <a:t>完整缓存 </a:t>
            </a:r>
            <a:r>
              <a:rPr lang="en-US" altLang="zh-CN" dirty="0" err="1" smtClean="0"/>
              <a:t>plsql</a:t>
            </a:r>
            <a:r>
              <a:rPr lang="en-US" altLang="zh-CN" dirty="0" smtClean="0"/>
              <a:t> servlet </a:t>
            </a:r>
            <a:r>
              <a:rPr lang="zh-CN" altLang="en-US" dirty="0" smtClean="0"/>
              <a:t>响应体</a:t>
            </a:r>
            <a:endParaRPr lang="en-US" altLang="zh-CN" dirty="0" smtClean="0"/>
          </a:p>
          <a:p>
            <a:pPr lvl="1"/>
            <a:r>
              <a:rPr lang="en-US" altLang="zh-CN" dirty="0" err="1" smtClean="0"/>
              <a:t>Paritial</a:t>
            </a:r>
            <a:r>
              <a:rPr lang="en-US" altLang="zh-CN" dirty="0" smtClean="0"/>
              <a:t> </a:t>
            </a:r>
            <a:r>
              <a:rPr lang="zh-CN" altLang="en-US" dirty="0" smtClean="0"/>
              <a:t>可以缓存多体响应中的部分体</a:t>
            </a:r>
            <a:endParaRPr lang="en-US" altLang="zh-CN" dirty="0" smtClean="0"/>
          </a:p>
          <a:p>
            <a:pPr lvl="1"/>
            <a:r>
              <a:rPr lang="zh-CN" altLang="en-US" dirty="0" smtClean="0"/>
              <a:t>可以有 </a:t>
            </a:r>
            <a:r>
              <a:rPr lang="en-US" altLang="zh-CN" dirty="0" smtClean="0"/>
              <a:t>node </a:t>
            </a:r>
            <a:r>
              <a:rPr lang="zh-CN" altLang="en-US" dirty="0" smtClean="0"/>
              <a:t>级和独立的外部</a:t>
            </a:r>
            <a:r>
              <a:rPr lang="en-US" altLang="zh-CN" dirty="0" smtClean="0"/>
              <a:t>cache</a:t>
            </a:r>
            <a:r>
              <a:rPr lang="zh-CN" altLang="en-US" dirty="0" smtClean="0"/>
              <a:t>两种</a:t>
            </a:r>
            <a:r>
              <a:rPr lang="en-US" altLang="zh-CN" dirty="0" smtClean="0"/>
              <a:t>(</a:t>
            </a:r>
            <a:r>
              <a:rPr lang="en-US" altLang="zh-CN" dirty="0" err="1" smtClean="0"/>
              <a:t>memcached</a:t>
            </a:r>
            <a:r>
              <a:rPr lang="en-US" altLang="zh-CN" dirty="0" smtClean="0"/>
              <a:t>/</a:t>
            </a:r>
            <a:r>
              <a:rPr lang="en-US" altLang="zh-CN" dirty="0" err="1" smtClean="0"/>
              <a:t>redis</a:t>
            </a:r>
            <a:r>
              <a:rPr lang="en-US" altLang="zh-CN" dirty="0" smtClean="0"/>
              <a:t>)</a:t>
            </a:r>
          </a:p>
          <a:p>
            <a:r>
              <a:rPr lang="en-US" altLang="zh-CN" dirty="0" err="1" smtClean="0"/>
              <a:t>Noradle</a:t>
            </a:r>
            <a:r>
              <a:rPr lang="en-US" altLang="zh-CN" dirty="0" smtClean="0"/>
              <a:t> caching </a:t>
            </a:r>
            <a:r>
              <a:rPr lang="zh-CN" altLang="en-US" dirty="0" smtClean="0"/>
              <a:t>特点</a:t>
            </a:r>
            <a:endParaRPr lang="en-US" altLang="zh-CN" dirty="0" smtClean="0"/>
          </a:p>
          <a:p>
            <a:pPr lvl="1"/>
            <a:r>
              <a:rPr lang="zh-CN" altLang="en-US" dirty="0" smtClean="0"/>
              <a:t>全面形成了不同粒度的缓存单</a:t>
            </a:r>
            <a:r>
              <a:rPr lang="en-US" altLang="zh-CN" dirty="0" smtClean="0"/>
              <a:t>SQL/PLSQL</a:t>
            </a:r>
            <a:r>
              <a:rPr lang="zh-CN" altLang="en-US" dirty="0" smtClean="0"/>
              <a:t>，</a:t>
            </a:r>
            <a:r>
              <a:rPr lang="en-US" altLang="zh-CN" dirty="0" err="1" smtClean="0"/>
              <a:t>paritial</a:t>
            </a:r>
            <a:r>
              <a:rPr lang="zh-CN" altLang="en-US" dirty="0" smtClean="0"/>
              <a:t>，</a:t>
            </a:r>
            <a:r>
              <a:rPr lang="en-US" altLang="zh-CN" dirty="0" smtClean="0"/>
              <a:t>whole </a:t>
            </a:r>
            <a:r>
              <a:rPr lang="zh-CN" altLang="en-US" dirty="0" smtClean="0"/>
              <a:t>三个级别</a:t>
            </a:r>
            <a:endParaRPr lang="en-US" altLang="zh-CN" dirty="0" smtClean="0"/>
          </a:p>
          <a:p>
            <a:pPr lvl="1"/>
            <a:r>
              <a:rPr lang="en-US" altLang="zh-CN" dirty="0" smtClean="0"/>
              <a:t>Server expire </a:t>
            </a:r>
            <a:r>
              <a:rPr lang="zh-CN" altLang="en-US" dirty="0" smtClean="0"/>
              <a:t>模型可以集中控制，根据负载和延时动态调整缓存有效期</a:t>
            </a:r>
            <a:endParaRPr lang="zh-CN" altLang="en-US" dirty="0"/>
          </a:p>
        </p:txBody>
      </p:sp>
    </p:spTree>
    <p:extLst>
      <p:ext uri="{BB962C8B-B14F-4D97-AF65-F5344CB8AC3E}">
        <p14:creationId xmlns:p14="http://schemas.microsoft.com/office/powerpoint/2010/main" val="801864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服务器</a:t>
            </a:r>
            <a:r>
              <a:rPr lang="zh-CN" altLang="en-US" dirty="0" smtClean="0"/>
              <a:t>端的技术需求</a:t>
            </a:r>
            <a:r>
              <a:rPr lang="en-US" altLang="zh-CN" dirty="0" smtClean="0"/>
              <a:t/>
            </a:r>
            <a:br>
              <a:rPr lang="en-US" altLang="zh-CN" dirty="0" smtClean="0"/>
            </a:br>
            <a:r>
              <a:rPr lang="zh-CN" altLang="en-US" sz="3600" dirty="0" smtClean="0"/>
              <a:t>也是 </a:t>
            </a:r>
            <a:r>
              <a:rPr lang="en-US" altLang="zh-CN" sz="3600" dirty="0" err="1" smtClean="0"/>
              <a:t>noradle</a:t>
            </a:r>
            <a:r>
              <a:rPr lang="en-US" altLang="zh-CN" sz="3600" dirty="0" smtClean="0"/>
              <a:t> </a:t>
            </a:r>
            <a:r>
              <a:rPr lang="zh-CN" altLang="en-US" sz="3600" dirty="0" smtClean="0"/>
              <a:t>的追求</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Full http protocol support</a:t>
            </a:r>
          </a:p>
          <a:p>
            <a:r>
              <a:rPr lang="en-US" altLang="zh-CN" dirty="0" smtClean="0"/>
              <a:t>Acute/agile database data process</a:t>
            </a:r>
          </a:p>
          <a:p>
            <a:r>
              <a:rPr lang="en-US" altLang="zh-CN" dirty="0" smtClean="0"/>
              <a:t>Html/xml/result-set data generation</a:t>
            </a:r>
          </a:p>
          <a:p>
            <a:r>
              <a:rPr lang="en-US" altLang="zh-CN" dirty="0" smtClean="0"/>
              <a:t>Session across web server cluster and databases</a:t>
            </a:r>
          </a:p>
          <a:p>
            <a:r>
              <a:rPr lang="en-US" altLang="zh-CN" dirty="0" smtClean="0"/>
              <a:t>Cache</a:t>
            </a:r>
          </a:p>
          <a:p>
            <a:r>
              <a:rPr lang="en-US" altLang="zh-CN" dirty="0" smtClean="0"/>
              <a:t>Cluster</a:t>
            </a:r>
          </a:p>
          <a:p>
            <a:r>
              <a:rPr lang="en-US" altLang="zh-CN" dirty="0" err="1" smtClean="0"/>
              <a:t>Moduler</a:t>
            </a:r>
            <a:r>
              <a:rPr lang="en-US" altLang="zh-CN" dirty="0" smtClean="0"/>
              <a:t> servlet code</a:t>
            </a:r>
            <a:endParaRPr lang="zh-CN" altLang="en-US" dirty="0"/>
          </a:p>
        </p:txBody>
      </p:sp>
    </p:spTree>
    <p:extLst>
      <p:ext uri="{BB962C8B-B14F-4D97-AF65-F5344CB8AC3E}">
        <p14:creationId xmlns:p14="http://schemas.microsoft.com/office/powerpoint/2010/main" val="889372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zh-CN" altLang="en-US" dirty="0" smtClean="0"/>
              <a:t>既然必须要用 </a:t>
            </a:r>
            <a:r>
              <a:rPr lang="en-US" altLang="zh-CN" dirty="0" smtClean="0"/>
              <a:t>oracle</a:t>
            </a:r>
            <a:endParaRPr lang="en-US" altLang="zh-CN" dirty="0"/>
          </a:p>
          <a:p>
            <a:endParaRPr lang="en-US" altLang="zh-CN" dirty="0" smtClean="0"/>
          </a:p>
          <a:p>
            <a:pPr marL="0" indent="0">
              <a:buNone/>
            </a:pPr>
            <a:r>
              <a:rPr lang="zh-CN" altLang="en-US" dirty="0" smtClean="0"/>
              <a:t>就把 </a:t>
            </a:r>
            <a:r>
              <a:rPr lang="en-US" altLang="zh-CN" dirty="0" smtClean="0"/>
              <a:t>oracle </a:t>
            </a:r>
            <a:r>
              <a:rPr lang="zh-CN" altLang="en-US" dirty="0" smtClean="0"/>
              <a:t>用到发挥到极致</a:t>
            </a:r>
            <a:endParaRPr lang="en-US" altLang="zh-CN" dirty="0" smtClean="0"/>
          </a:p>
          <a:p>
            <a:pPr marL="0" indent="0">
              <a:buNone/>
            </a:pPr>
            <a:endParaRPr lang="en-US" altLang="zh-CN" dirty="0"/>
          </a:p>
          <a:p>
            <a:pPr marL="0" indent="0">
              <a:buNone/>
            </a:pPr>
            <a:r>
              <a:rPr lang="zh-CN" altLang="en-US" dirty="0" smtClean="0"/>
              <a:t>不要再用</a:t>
            </a:r>
            <a:r>
              <a:rPr lang="en-US" altLang="zh-CN" dirty="0" err="1" smtClean="0"/>
              <a:t>ORMapping</a:t>
            </a:r>
            <a:r>
              <a:rPr lang="en-US" altLang="zh-CN" dirty="0" smtClean="0"/>
              <a:t> </a:t>
            </a:r>
            <a:r>
              <a:rPr lang="zh-CN" altLang="en-US" dirty="0" smtClean="0"/>
              <a:t>把 </a:t>
            </a:r>
            <a:r>
              <a:rPr lang="en-US" altLang="zh-CN" dirty="0" smtClean="0"/>
              <a:t>oracle </a:t>
            </a:r>
            <a:r>
              <a:rPr lang="zh-CN" altLang="en-US" dirty="0" smtClean="0"/>
              <a:t>退化成普通标准</a:t>
            </a:r>
            <a:r>
              <a:rPr lang="en-US" altLang="zh-CN" dirty="0" smtClean="0"/>
              <a:t>db</a:t>
            </a:r>
          </a:p>
          <a:p>
            <a:pPr marL="0" indent="0">
              <a:buNone/>
            </a:pPr>
            <a:endParaRPr lang="en-US" altLang="zh-CN" dirty="0"/>
          </a:p>
          <a:p>
            <a:pPr marL="0" indent="0">
              <a:buNone/>
            </a:pPr>
            <a:r>
              <a:rPr lang="zh-CN" altLang="en-US" dirty="0" smtClean="0"/>
              <a:t>用 </a:t>
            </a:r>
            <a:r>
              <a:rPr lang="en-US" altLang="zh-CN" dirty="0" err="1" smtClean="0"/>
              <a:t>noradle</a:t>
            </a:r>
            <a:r>
              <a:rPr lang="en-US" altLang="zh-CN" dirty="0" smtClean="0"/>
              <a:t> </a:t>
            </a:r>
            <a:r>
              <a:rPr lang="zh-CN" altLang="en-US" dirty="0" smtClean="0"/>
              <a:t>省去原先 </a:t>
            </a:r>
            <a:r>
              <a:rPr lang="en-US" altLang="zh-CN" dirty="0" smtClean="0"/>
              <a:t>oracle </a:t>
            </a:r>
            <a:r>
              <a:rPr lang="zh-CN" altLang="en-US" dirty="0" smtClean="0"/>
              <a:t>外的</a:t>
            </a:r>
            <a:r>
              <a:rPr lang="en-US" altLang="zh-CN" dirty="0" smtClean="0"/>
              <a:t>app server</a:t>
            </a:r>
            <a:r>
              <a:rPr lang="zh-CN" altLang="en-US" dirty="0" smtClean="0"/>
              <a:t>投资</a:t>
            </a:r>
            <a:endParaRPr lang="en-US" altLang="zh-CN" dirty="0" smtClean="0"/>
          </a:p>
          <a:p>
            <a:pPr marL="0" indent="0">
              <a:buNone/>
            </a:pPr>
            <a:endParaRPr lang="en-US" altLang="zh-CN" dirty="0"/>
          </a:p>
          <a:p>
            <a:pPr marL="0" indent="0">
              <a:buNone/>
            </a:pPr>
            <a:r>
              <a:rPr lang="zh-CN" altLang="en-US" dirty="0" smtClean="0"/>
              <a:t>用 </a:t>
            </a:r>
            <a:r>
              <a:rPr lang="en-US" altLang="zh-CN" dirty="0" smtClean="0"/>
              <a:t>data guard </a:t>
            </a:r>
            <a:r>
              <a:rPr lang="en-US" altLang="zh-CN" dirty="0" err="1" smtClean="0"/>
              <a:t>readonly</a:t>
            </a:r>
            <a:r>
              <a:rPr lang="en-US" altLang="zh-CN" dirty="0" smtClean="0"/>
              <a:t> db </a:t>
            </a:r>
            <a:r>
              <a:rPr lang="zh-CN" altLang="en-US" dirty="0" smtClean="0"/>
              <a:t>分流压力，降低主库投资</a:t>
            </a:r>
            <a:endParaRPr lang="en-US" altLang="zh-CN" dirty="0" smtClean="0"/>
          </a:p>
          <a:p>
            <a:pPr marL="0" indent="0">
              <a:buNone/>
            </a:pPr>
            <a:endParaRPr lang="en-US" altLang="zh-CN" dirty="0"/>
          </a:p>
          <a:p>
            <a:pPr marL="0" indent="0">
              <a:buNone/>
            </a:pPr>
            <a:r>
              <a:rPr lang="zh-CN" altLang="en-US" dirty="0" smtClean="0"/>
              <a:t>用 </a:t>
            </a:r>
            <a:r>
              <a:rPr lang="en-US" altLang="zh-CN" dirty="0" err="1" smtClean="0"/>
              <a:t>noradle</a:t>
            </a:r>
            <a:r>
              <a:rPr lang="en-US" altLang="zh-CN" dirty="0" smtClean="0"/>
              <a:t> </a:t>
            </a:r>
            <a:r>
              <a:rPr lang="zh-CN" altLang="en-US" dirty="0" smtClean="0"/>
              <a:t>全方位的强大 </a:t>
            </a:r>
            <a:r>
              <a:rPr lang="en-US" altLang="zh-CN" dirty="0" smtClean="0"/>
              <a:t>cache </a:t>
            </a:r>
            <a:r>
              <a:rPr lang="zh-CN" altLang="en-US" dirty="0" smtClean="0"/>
              <a:t>降低数据库负载</a:t>
            </a:r>
            <a:endParaRPr lang="en-US" altLang="zh-CN" dirty="0" smtClean="0"/>
          </a:p>
          <a:p>
            <a:pPr marL="0" indent="0">
              <a:buNone/>
            </a:pPr>
            <a:endParaRPr lang="en-US" altLang="zh-CN" dirty="0"/>
          </a:p>
          <a:p>
            <a:pPr marL="0" indent="0">
              <a:buNone/>
            </a:pPr>
            <a:r>
              <a:rPr lang="zh-CN" altLang="en-US" dirty="0" smtClean="0"/>
              <a:t>用 </a:t>
            </a:r>
            <a:r>
              <a:rPr lang="en-US" altLang="zh-CN" dirty="0" err="1" smtClean="0"/>
              <a:t>noradle</a:t>
            </a:r>
            <a:r>
              <a:rPr lang="en-US" altLang="zh-CN" dirty="0" smtClean="0"/>
              <a:t> </a:t>
            </a:r>
            <a:r>
              <a:rPr lang="zh-CN" altLang="en-US" dirty="0" smtClean="0"/>
              <a:t>强大的性能定位问题</a:t>
            </a:r>
            <a:r>
              <a:rPr lang="en-US" altLang="zh-CN" dirty="0" smtClean="0"/>
              <a:t>SQL</a:t>
            </a:r>
            <a:r>
              <a:rPr lang="zh-CN" altLang="en-US" dirty="0" smtClean="0"/>
              <a:t>，问题存储过程，针对源调优</a:t>
            </a:r>
            <a:endParaRPr lang="zh-CN" altLang="en-US" dirty="0"/>
          </a:p>
        </p:txBody>
      </p:sp>
    </p:spTree>
    <p:extLst>
      <p:ext uri="{BB962C8B-B14F-4D97-AF65-F5344CB8AC3E}">
        <p14:creationId xmlns:p14="http://schemas.microsoft.com/office/powerpoint/2010/main" val="893324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设计原则</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简单</a:t>
            </a:r>
            <a:endParaRPr lang="en-US" altLang="zh-CN" dirty="0" smtClean="0"/>
          </a:p>
          <a:p>
            <a:pPr lvl="1"/>
            <a:r>
              <a:rPr lang="en-US" altLang="zh-CN" dirty="0" err="1" smtClean="0"/>
              <a:t>x.xxx</a:t>
            </a:r>
            <a:r>
              <a:rPr lang="en-US" altLang="zh-CN" dirty="0" smtClean="0"/>
              <a:t> </a:t>
            </a:r>
            <a:r>
              <a:rPr lang="zh-CN" altLang="en-US" dirty="0" smtClean="0"/>
              <a:t>标签输出</a:t>
            </a:r>
            <a:r>
              <a:rPr lang="en-US" altLang="zh-CN" dirty="0" smtClean="0"/>
              <a:t>API, </a:t>
            </a:r>
            <a:r>
              <a:rPr lang="en-US" altLang="zh-CN" dirty="0" err="1" smtClean="0"/>
              <a:t>m.xxx</a:t>
            </a:r>
            <a:r>
              <a:rPr lang="en-US" altLang="zh-CN" dirty="0" smtClean="0"/>
              <a:t> repeater</a:t>
            </a:r>
          </a:p>
          <a:p>
            <a:pPr lvl="1"/>
            <a:r>
              <a:rPr lang="zh-CN" altLang="en-US" dirty="0" smtClean="0"/>
              <a:t>废模板化，直接输出响应</a:t>
            </a:r>
            <a:endParaRPr lang="en-US" altLang="zh-CN" dirty="0" smtClean="0"/>
          </a:p>
          <a:p>
            <a:pPr lvl="1"/>
            <a:r>
              <a:rPr lang="zh-CN" altLang="en-US" dirty="0" smtClean="0"/>
              <a:t>不同类型请求信息，用相同的方式保存和访问</a:t>
            </a:r>
            <a:endParaRPr lang="en-US" altLang="zh-CN" dirty="0" smtClean="0"/>
          </a:p>
          <a:p>
            <a:pPr lvl="1"/>
            <a:r>
              <a:rPr lang="zh-CN" altLang="en-US" dirty="0" smtClean="0"/>
              <a:t>所有</a:t>
            </a:r>
            <a:r>
              <a:rPr lang="en-US" altLang="zh-CN" dirty="0" err="1" smtClean="0"/>
              <a:t>plsql</a:t>
            </a:r>
            <a:r>
              <a:rPr lang="en-US" altLang="zh-CN" dirty="0" smtClean="0"/>
              <a:t>-based backend </a:t>
            </a:r>
            <a:r>
              <a:rPr lang="zh-CN" altLang="en-US" dirty="0" smtClean="0"/>
              <a:t>的优势</a:t>
            </a:r>
            <a:r>
              <a:rPr lang="en-US" altLang="zh-CN" dirty="0" smtClean="0"/>
              <a:t>(</a:t>
            </a:r>
            <a:r>
              <a:rPr lang="zh-CN" altLang="en-US" dirty="0" smtClean="0"/>
              <a:t>连接池，</a:t>
            </a:r>
            <a:r>
              <a:rPr lang="en-US" altLang="zh-CN" dirty="0" err="1" smtClean="0"/>
              <a:t>rowtype</a:t>
            </a:r>
            <a:r>
              <a:rPr lang="en-US" altLang="zh-CN" dirty="0" smtClean="0"/>
              <a:t>…)</a:t>
            </a:r>
          </a:p>
          <a:p>
            <a:r>
              <a:rPr lang="zh-CN" altLang="en-US" dirty="0" smtClean="0"/>
              <a:t>低级</a:t>
            </a:r>
            <a:endParaRPr lang="en-US" altLang="zh-CN" dirty="0" smtClean="0"/>
          </a:p>
          <a:p>
            <a:pPr lvl="1"/>
            <a:r>
              <a:rPr lang="en-US" altLang="zh-CN" dirty="0" smtClean="0"/>
              <a:t>http </a:t>
            </a:r>
            <a:r>
              <a:rPr lang="zh-CN" altLang="en-US" dirty="0" smtClean="0"/>
              <a:t>协议的完整支持</a:t>
            </a:r>
            <a:endParaRPr lang="en-US" altLang="zh-CN" dirty="0" smtClean="0"/>
          </a:p>
          <a:p>
            <a:r>
              <a:rPr lang="zh-CN" altLang="en-US" dirty="0" smtClean="0"/>
              <a:t>灵活</a:t>
            </a:r>
            <a:endParaRPr lang="en-US" altLang="zh-CN" dirty="0" smtClean="0"/>
          </a:p>
          <a:p>
            <a:pPr lvl="1"/>
            <a:r>
              <a:rPr lang="en-US" altLang="zh-CN" dirty="0" smtClean="0"/>
              <a:t>http </a:t>
            </a:r>
            <a:r>
              <a:rPr lang="zh-CN" altLang="en-US" dirty="0" smtClean="0"/>
              <a:t>接入模块可以插入到任何</a:t>
            </a:r>
            <a:r>
              <a:rPr lang="en-US" altLang="zh-CN" dirty="0" smtClean="0"/>
              <a:t>Node</a:t>
            </a:r>
            <a:r>
              <a:rPr lang="zh-CN" altLang="en-US" dirty="0" smtClean="0"/>
              <a:t>服务器中</a:t>
            </a:r>
            <a:endParaRPr lang="en-US" altLang="zh-CN" dirty="0" smtClean="0"/>
          </a:p>
          <a:p>
            <a:r>
              <a:rPr lang="zh-CN" altLang="en-US" dirty="0"/>
              <a:t>强大</a:t>
            </a:r>
          </a:p>
        </p:txBody>
      </p:sp>
    </p:spTree>
    <p:extLst>
      <p:ext uri="{BB962C8B-B14F-4D97-AF65-F5344CB8AC3E}">
        <p14:creationId xmlns:p14="http://schemas.microsoft.com/office/powerpoint/2010/main" val="409818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你在这方面浪费时间了吗？</a:t>
            </a:r>
            <a:endParaRPr lang="zh-CN" altLang="en-US" dirty="0"/>
          </a:p>
        </p:txBody>
      </p:sp>
      <p:sp>
        <p:nvSpPr>
          <p:cNvPr id="3" name="内容占位符 2"/>
          <p:cNvSpPr>
            <a:spLocks noGrp="1"/>
          </p:cNvSpPr>
          <p:nvPr>
            <p:ph idx="1"/>
          </p:nvPr>
        </p:nvSpPr>
        <p:spPr/>
        <p:txBody>
          <a:bodyPr/>
          <a:lstStyle/>
          <a:p>
            <a:r>
              <a:rPr lang="zh-CN" altLang="en-US" dirty="0" smtClean="0"/>
              <a:t>服务器端模板</a:t>
            </a:r>
            <a:endParaRPr lang="en-US" altLang="zh-CN" dirty="0" smtClean="0"/>
          </a:p>
          <a:p>
            <a:r>
              <a:rPr lang="zh-CN" altLang="en-US" dirty="0" smtClean="0"/>
              <a:t>连接池管理</a:t>
            </a:r>
            <a:endParaRPr lang="en-US" altLang="zh-CN" dirty="0" smtClean="0"/>
          </a:p>
          <a:p>
            <a:r>
              <a:rPr lang="zh-CN" altLang="en-US" dirty="0" smtClean="0"/>
              <a:t>数据结构和数据类型同步和映射，</a:t>
            </a:r>
            <a:r>
              <a:rPr lang="en-US" altLang="zh-CN" dirty="0" err="1" smtClean="0"/>
              <a:t>ORMapping</a:t>
            </a:r>
            <a:endParaRPr lang="en-US" altLang="zh-CN" dirty="0" smtClean="0"/>
          </a:p>
          <a:p>
            <a:r>
              <a:rPr lang="zh-CN" altLang="en-US" dirty="0" smtClean="0"/>
              <a:t>使应用复杂化的缓存设计</a:t>
            </a:r>
            <a:endParaRPr lang="en-US" altLang="zh-CN" dirty="0" smtClean="0"/>
          </a:p>
          <a:p>
            <a:r>
              <a:rPr lang="zh-CN" altLang="en-US" dirty="0" smtClean="0"/>
              <a:t>配置基于事件的异步 </a:t>
            </a:r>
            <a:r>
              <a:rPr lang="en-US" altLang="zh-CN" dirty="0" smtClean="0"/>
              <a:t>apache server</a:t>
            </a:r>
          </a:p>
          <a:p>
            <a:r>
              <a:rPr lang="zh-CN" altLang="en-US" dirty="0" smtClean="0"/>
              <a:t>设计复杂的支持负载均衡的反向代理</a:t>
            </a:r>
            <a:endParaRPr lang="zh-CN" altLang="en-US" dirty="0"/>
          </a:p>
        </p:txBody>
      </p:sp>
    </p:spTree>
    <p:extLst>
      <p:ext uri="{BB962C8B-B14F-4D97-AF65-F5344CB8AC3E}">
        <p14:creationId xmlns:p14="http://schemas.microsoft.com/office/powerpoint/2010/main" val="1468072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请求信息</a:t>
            </a:r>
            <a:endParaRPr lang="zh-CN" altLang="en-US" dirty="0"/>
          </a:p>
        </p:txBody>
      </p:sp>
      <p:sp>
        <p:nvSpPr>
          <p:cNvPr id="3" name="内容占位符 2"/>
          <p:cNvSpPr>
            <a:spLocks noGrp="1"/>
          </p:cNvSpPr>
          <p:nvPr>
            <p:ph idx="1"/>
          </p:nvPr>
        </p:nvSpPr>
        <p:spPr/>
        <p:txBody>
          <a:bodyPr/>
          <a:lstStyle/>
          <a:p>
            <a:r>
              <a:rPr lang="en-US" altLang="zh-CN" dirty="0" smtClean="0"/>
              <a:t>Form </a:t>
            </a:r>
            <a:r>
              <a:rPr lang="en-US" altLang="zh-CN" dirty="0" err="1" smtClean="0"/>
              <a:t>param</a:t>
            </a:r>
            <a:r>
              <a:rPr lang="en-US" altLang="zh-CN" dirty="0" smtClean="0"/>
              <a:t> in  get query string / post body</a:t>
            </a:r>
          </a:p>
          <a:p>
            <a:r>
              <a:rPr lang="en-US" altLang="zh-CN" dirty="0" err="1" smtClean="0"/>
              <a:t>url</a:t>
            </a:r>
            <a:r>
              <a:rPr lang="en-US" altLang="zh-CN" dirty="0" smtClean="0"/>
              <a:t> parts / http header in http request header</a:t>
            </a:r>
          </a:p>
          <a:p>
            <a:r>
              <a:rPr lang="en-US" altLang="zh-CN" dirty="0" smtClean="0"/>
              <a:t>Cookie NV / session ID</a:t>
            </a:r>
          </a:p>
          <a:p>
            <a:r>
              <a:rPr lang="en-US" altLang="zh-CN" dirty="0" smtClean="0"/>
              <a:t>UA client  info such as </a:t>
            </a:r>
            <a:r>
              <a:rPr lang="en-US" altLang="zh-CN" dirty="0" err="1" smtClean="0"/>
              <a:t>ip</a:t>
            </a:r>
            <a:r>
              <a:rPr lang="en-US" altLang="zh-CN" dirty="0" smtClean="0"/>
              <a:t>/port</a:t>
            </a:r>
          </a:p>
          <a:p>
            <a:r>
              <a:rPr lang="en-US" altLang="zh-CN" dirty="0" smtClean="0"/>
              <a:t>Node http server info such as </a:t>
            </a:r>
            <a:r>
              <a:rPr lang="en-US" altLang="zh-CN" dirty="0" err="1" smtClean="0"/>
              <a:t>ip</a:t>
            </a:r>
            <a:r>
              <a:rPr lang="en-US" altLang="zh-CN" dirty="0" smtClean="0"/>
              <a:t>/port</a:t>
            </a:r>
          </a:p>
          <a:p>
            <a:r>
              <a:rPr lang="en-US" altLang="zh-CN" dirty="0" err="1" smtClean="0"/>
              <a:t>Plsql</a:t>
            </a:r>
            <a:r>
              <a:rPr lang="en-US" altLang="zh-CN" dirty="0" smtClean="0"/>
              <a:t> </a:t>
            </a:r>
            <a:r>
              <a:rPr lang="en-US" altLang="zh-CN" dirty="0" err="1" smtClean="0"/>
              <a:t>env</a:t>
            </a:r>
            <a:r>
              <a:rPr lang="en-US" altLang="zh-CN" dirty="0" smtClean="0"/>
              <a:t> parameter, </a:t>
            </a:r>
            <a:r>
              <a:rPr lang="en-US" altLang="zh-CN" dirty="0" err="1" smtClean="0"/>
              <a:t>dbu</a:t>
            </a:r>
            <a:r>
              <a:rPr lang="en-US" altLang="zh-CN" dirty="0" smtClean="0"/>
              <a:t>/</a:t>
            </a:r>
            <a:r>
              <a:rPr lang="en-US" altLang="zh-CN" dirty="0" err="1" smtClean="0"/>
              <a:t>prog</a:t>
            </a:r>
            <a:r>
              <a:rPr lang="en-US" altLang="zh-CN" dirty="0" smtClean="0"/>
              <a:t>/</a:t>
            </a:r>
            <a:r>
              <a:rPr lang="en-US" altLang="zh-CN" dirty="0" err="1" smtClean="0"/>
              <a:t>gid</a:t>
            </a:r>
            <a:r>
              <a:rPr lang="en-US" altLang="zh-CN" dirty="0" smtClean="0"/>
              <a:t>/filter</a:t>
            </a:r>
          </a:p>
          <a:p>
            <a:endParaRPr lang="zh-CN" altLang="en-US" dirty="0"/>
          </a:p>
        </p:txBody>
      </p:sp>
    </p:spTree>
    <p:extLst>
      <p:ext uri="{BB962C8B-B14F-4D97-AF65-F5344CB8AC3E}">
        <p14:creationId xmlns:p14="http://schemas.microsoft.com/office/powerpoint/2010/main" val="3215094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响应类型</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Tag based</a:t>
            </a:r>
          </a:p>
          <a:p>
            <a:pPr lvl="1"/>
            <a:r>
              <a:rPr lang="en-US" altLang="zh-CN" dirty="0" smtClean="0"/>
              <a:t>Html</a:t>
            </a:r>
          </a:p>
          <a:p>
            <a:pPr lvl="1"/>
            <a:r>
              <a:rPr lang="en-US" altLang="zh-CN" dirty="0" smtClean="0"/>
              <a:t>Xml</a:t>
            </a:r>
          </a:p>
          <a:p>
            <a:pPr marL="457200" lvl="1" indent="0">
              <a:buNone/>
            </a:pPr>
            <a:r>
              <a:rPr lang="en-US" altLang="zh-CN" dirty="0" smtClean="0"/>
              <a:t>Direct show in browser as whole or </a:t>
            </a:r>
            <a:r>
              <a:rPr lang="en-US" altLang="zh-CN" dirty="0" err="1" smtClean="0"/>
              <a:t>ajax</a:t>
            </a:r>
            <a:r>
              <a:rPr lang="en-US" altLang="zh-CN" dirty="0" smtClean="0"/>
              <a:t> partial</a:t>
            </a:r>
            <a:endParaRPr lang="en-US" altLang="zh-CN" dirty="0"/>
          </a:p>
          <a:p>
            <a:endParaRPr lang="en-US" altLang="zh-CN" dirty="0" smtClean="0"/>
          </a:p>
          <a:p>
            <a:r>
              <a:rPr lang="en-US" altLang="zh-CN" dirty="0" smtClean="0"/>
              <a:t>Data only</a:t>
            </a:r>
          </a:p>
          <a:p>
            <a:pPr lvl="1"/>
            <a:r>
              <a:rPr lang="en-US" altLang="zh-CN" dirty="0" smtClean="0"/>
              <a:t>Flat 2-demension table like data</a:t>
            </a:r>
          </a:p>
          <a:p>
            <a:pPr lvl="1"/>
            <a:r>
              <a:rPr lang="en-US" altLang="zh-CN" dirty="0" smtClean="0"/>
              <a:t>Master-detail like data</a:t>
            </a:r>
          </a:p>
          <a:p>
            <a:pPr lvl="1"/>
            <a:r>
              <a:rPr lang="en-US" altLang="zh-CN" dirty="0" err="1" smtClean="0"/>
              <a:t>Hierachical</a:t>
            </a:r>
            <a:r>
              <a:rPr lang="en-US" altLang="zh-CN" dirty="0" smtClean="0"/>
              <a:t> tree like data (</a:t>
            </a:r>
            <a:r>
              <a:rPr lang="en-US" altLang="zh-CN" dirty="0" err="1" smtClean="0"/>
              <a:t>pk</a:t>
            </a:r>
            <a:r>
              <a:rPr lang="en-US" altLang="zh-CN" dirty="0" smtClean="0"/>
              <a:t>/</a:t>
            </a:r>
            <a:r>
              <a:rPr lang="en-US" altLang="zh-CN" dirty="0" err="1" smtClean="0"/>
              <a:t>fk</a:t>
            </a:r>
            <a:r>
              <a:rPr lang="en-US" altLang="zh-CN" dirty="0" smtClean="0"/>
              <a:t> field mapping / same order)</a:t>
            </a:r>
          </a:p>
          <a:p>
            <a:pPr marL="457200" lvl="1" indent="0">
              <a:buNone/>
            </a:pPr>
            <a:r>
              <a:rPr lang="en-US" altLang="zh-CN" dirty="0" smtClean="0"/>
              <a:t>Respect relational data model</a:t>
            </a:r>
          </a:p>
          <a:p>
            <a:pPr marL="457200" lvl="1" indent="0">
              <a:buNone/>
            </a:pPr>
            <a:r>
              <a:rPr lang="en-US" altLang="zh-CN" dirty="0" smtClean="0"/>
              <a:t>Can easy convert to JS object or JSON</a:t>
            </a:r>
          </a:p>
          <a:p>
            <a:pPr marL="457200" lvl="1" indent="0">
              <a:buNone/>
            </a:pPr>
            <a:r>
              <a:rPr lang="en-US" altLang="zh-CN" dirty="0" smtClean="0"/>
              <a:t>Compact data with meta data</a:t>
            </a:r>
          </a:p>
          <a:p>
            <a:pPr marL="457200" lvl="1" indent="0">
              <a:buNone/>
            </a:pPr>
            <a:r>
              <a:rPr lang="en-US" altLang="zh-CN" dirty="0" smtClean="0"/>
              <a:t>View clearly as plain text</a:t>
            </a:r>
          </a:p>
          <a:p>
            <a:pPr marL="457200" lvl="1" indent="0">
              <a:buNone/>
            </a:pPr>
            <a:endParaRPr lang="en-US" altLang="zh-CN" dirty="0" smtClean="0"/>
          </a:p>
          <a:p>
            <a:pPr marL="57150" indent="0">
              <a:buNone/>
            </a:pPr>
            <a:endParaRPr lang="en-US" altLang="zh-CN" dirty="0"/>
          </a:p>
        </p:txBody>
      </p:sp>
    </p:spTree>
    <p:extLst>
      <p:ext uri="{BB962C8B-B14F-4D97-AF65-F5344CB8AC3E}">
        <p14:creationId xmlns:p14="http://schemas.microsoft.com/office/powerpoint/2010/main" val="3049403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servlet </a:t>
            </a:r>
            <a:r>
              <a:rPr lang="zh-CN" altLang="en-US" dirty="0" smtClean="0"/>
              <a:t>作为数据源各情形</a:t>
            </a:r>
            <a:endParaRPr lang="zh-CN" altLang="en-US" dirty="0"/>
          </a:p>
        </p:txBody>
      </p:sp>
      <p:sp>
        <p:nvSpPr>
          <p:cNvPr id="5" name="流程图: 数据 4"/>
          <p:cNvSpPr/>
          <p:nvPr/>
        </p:nvSpPr>
        <p:spPr>
          <a:xfrm>
            <a:off x="251520" y="4149080"/>
            <a:ext cx="144016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a:t>
            </a:r>
          </a:p>
          <a:p>
            <a:pPr algn="ctr"/>
            <a:r>
              <a:rPr lang="en-US" altLang="zh-CN" dirty="0" smtClean="0"/>
              <a:t>data</a:t>
            </a:r>
            <a:endParaRPr lang="zh-CN" altLang="en-US" dirty="0"/>
          </a:p>
        </p:txBody>
      </p:sp>
      <p:sp>
        <p:nvSpPr>
          <p:cNvPr id="6" name="流程图: 数据 5"/>
          <p:cNvSpPr/>
          <p:nvPr/>
        </p:nvSpPr>
        <p:spPr>
          <a:xfrm>
            <a:off x="2915816" y="3752456"/>
            <a:ext cx="144016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a:t>
            </a:r>
          </a:p>
          <a:p>
            <a:pPr algn="ctr"/>
            <a:r>
              <a:rPr lang="en-US" altLang="zh-CN" dirty="0" smtClean="0"/>
              <a:t>sets</a:t>
            </a:r>
            <a:endParaRPr lang="zh-CN" altLang="en-US" dirty="0"/>
          </a:p>
        </p:txBody>
      </p:sp>
      <p:sp>
        <p:nvSpPr>
          <p:cNvPr id="7" name="流程图: 数据 6"/>
          <p:cNvSpPr/>
          <p:nvPr/>
        </p:nvSpPr>
        <p:spPr>
          <a:xfrm>
            <a:off x="4644008" y="4616552"/>
            <a:ext cx="180020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javascript</a:t>
            </a:r>
            <a:endParaRPr lang="en-US" altLang="zh-CN" dirty="0" smtClean="0"/>
          </a:p>
          <a:p>
            <a:pPr algn="ctr"/>
            <a:r>
              <a:rPr lang="en-US" altLang="zh-CN" dirty="0" smtClean="0"/>
              <a:t>object</a:t>
            </a:r>
          </a:p>
        </p:txBody>
      </p:sp>
      <p:sp>
        <p:nvSpPr>
          <p:cNvPr id="8" name="流程图: 数据 7"/>
          <p:cNvSpPr/>
          <p:nvPr/>
        </p:nvSpPr>
        <p:spPr>
          <a:xfrm>
            <a:off x="2483768" y="5192616"/>
            <a:ext cx="144016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YAML</a:t>
            </a:r>
          </a:p>
          <a:p>
            <a:pPr algn="ctr"/>
            <a:r>
              <a:rPr lang="en-US" altLang="zh-CN" dirty="0" smtClean="0"/>
              <a:t>data</a:t>
            </a:r>
            <a:endParaRPr lang="zh-CN" altLang="en-US" dirty="0"/>
          </a:p>
        </p:txBody>
      </p:sp>
      <p:cxnSp>
        <p:nvCxnSpPr>
          <p:cNvPr id="10" name="直接箭头连接符 9"/>
          <p:cNvCxnSpPr>
            <a:stCxn id="5" idx="5"/>
            <a:endCxn id="6" idx="2"/>
          </p:cNvCxnSpPr>
          <p:nvPr/>
        </p:nvCxnSpPr>
        <p:spPr>
          <a:xfrm flipV="1">
            <a:off x="1547664" y="4058780"/>
            <a:ext cx="1512168" cy="396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5"/>
            <a:endCxn id="8" idx="2"/>
          </p:cNvCxnSpPr>
          <p:nvPr/>
        </p:nvCxnSpPr>
        <p:spPr>
          <a:xfrm>
            <a:off x="1547664" y="4455404"/>
            <a:ext cx="1080120" cy="1043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5"/>
            <a:endCxn id="7" idx="2"/>
          </p:cNvCxnSpPr>
          <p:nvPr/>
        </p:nvCxnSpPr>
        <p:spPr>
          <a:xfrm>
            <a:off x="4211960" y="4058780"/>
            <a:ext cx="61206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5"/>
            <a:endCxn id="7" idx="2"/>
          </p:cNvCxnSpPr>
          <p:nvPr/>
        </p:nvCxnSpPr>
        <p:spPr>
          <a:xfrm flipV="1">
            <a:off x="3779912" y="4922876"/>
            <a:ext cx="10441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流程图: 数据 16"/>
          <p:cNvSpPr/>
          <p:nvPr/>
        </p:nvSpPr>
        <p:spPr>
          <a:xfrm>
            <a:off x="7020272" y="4653136"/>
            <a:ext cx="180020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XML</a:t>
            </a:r>
          </a:p>
        </p:txBody>
      </p:sp>
      <p:sp>
        <p:nvSpPr>
          <p:cNvPr id="18" name="流程图: 数据 17"/>
          <p:cNvSpPr/>
          <p:nvPr/>
        </p:nvSpPr>
        <p:spPr>
          <a:xfrm>
            <a:off x="6813657" y="3212976"/>
            <a:ext cx="180020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SOAP</a:t>
            </a:r>
          </a:p>
        </p:txBody>
      </p:sp>
      <p:cxnSp>
        <p:nvCxnSpPr>
          <p:cNvPr id="20" name="直接箭头连接符 19"/>
          <p:cNvCxnSpPr>
            <a:stCxn id="7" idx="5"/>
            <a:endCxn id="17" idx="2"/>
          </p:cNvCxnSpPr>
          <p:nvPr/>
        </p:nvCxnSpPr>
        <p:spPr>
          <a:xfrm>
            <a:off x="6264188" y="4922876"/>
            <a:ext cx="936104" cy="36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1"/>
            <a:endCxn id="18" idx="4"/>
          </p:cNvCxnSpPr>
          <p:nvPr/>
        </p:nvCxnSpPr>
        <p:spPr>
          <a:xfrm flipH="1" flipV="1">
            <a:off x="7713757" y="3825624"/>
            <a:ext cx="206615" cy="827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16414" y="2420888"/>
            <a:ext cx="1495346" cy="307777"/>
          </a:xfrm>
          <a:prstGeom prst="rect">
            <a:avLst/>
          </a:prstGeom>
          <a:noFill/>
        </p:spPr>
        <p:txBody>
          <a:bodyPr wrap="none" rtlCol="0">
            <a:spAutoFit/>
          </a:bodyPr>
          <a:lstStyle/>
          <a:p>
            <a:r>
              <a:rPr lang="zh-CN" altLang="en-US" sz="1400" dirty="0" smtClean="0"/>
              <a:t>调用 </a:t>
            </a:r>
            <a:r>
              <a:rPr lang="en-US" altLang="zh-CN" sz="1400" dirty="0" smtClean="0"/>
              <a:t>tag API </a:t>
            </a:r>
            <a:r>
              <a:rPr lang="zh-CN" altLang="en-US" sz="1400" dirty="0" smtClean="0"/>
              <a:t>完成</a:t>
            </a:r>
            <a:endParaRPr lang="zh-CN" altLang="en-US" sz="1400" dirty="0"/>
          </a:p>
        </p:txBody>
      </p:sp>
      <p:sp>
        <p:nvSpPr>
          <p:cNvPr id="24" name="TextBox 23"/>
          <p:cNvSpPr txBox="1"/>
          <p:nvPr/>
        </p:nvSpPr>
        <p:spPr>
          <a:xfrm>
            <a:off x="1445096" y="3573016"/>
            <a:ext cx="1686744" cy="523220"/>
          </a:xfrm>
          <a:prstGeom prst="rect">
            <a:avLst/>
          </a:prstGeom>
          <a:noFill/>
        </p:spPr>
        <p:txBody>
          <a:bodyPr wrap="none" rtlCol="0">
            <a:spAutoFit/>
          </a:bodyPr>
          <a:lstStyle/>
          <a:p>
            <a:r>
              <a:rPr lang="zh-CN" altLang="en-US" sz="1400" dirty="0" smtClean="0"/>
              <a:t>通过</a:t>
            </a:r>
            <a:r>
              <a:rPr lang="en-US" altLang="zh-CN" sz="1400" dirty="0" smtClean="0"/>
              <a:t>RS</a:t>
            </a:r>
            <a:r>
              <a:rPr lang="zh-CN" altLang="en-US" sz="1400" dirty="0" smtClean="0"/>
              <a:t>包</a:t>
            </a:r>
            <a:r>
              <a:rPr lang="en-US" altLang="zh-CN" sz="1400" dirty="0" smtClean="0"/>
              <a:t>API</a:t>
            </a:r>
            <a:r>
              <a:rPr lang="zh-CN" altLang="en-US" sz="1400" dirty="0" smtClean="0"/>
              <a:t>直接带</a:t>
            </a:r>
            <a:endParaRPr lang="en-US" altLang="zh-CN" sz="1400" dirty="0" smtClean="0"/>
          </a:p>
          <a:p>
            <a:r>
              <a:rPr lang="zh-CN" altLang="en-US" sz="1400" dirty="0" smtClean="0"/>
              <a:t>入</a:t>
            </a:r>
            <a:r>
              <a:rPr lang="en-US" altLang="zh-CN" sz="1400" dirty="0" err="1" smtClean="0"/>
              <a:t>sys_refcursor</a:t>
            </a:r>
            <a:r>
              <a:rPr lang="zh-CN" altLang="en-US" sz="1400" dirty="0" smtClean="0"/>
              <a:t>生成</a:t>
            </a:r>
            <a:endParaRPr lang="en-US" altLang="zh-CN" sz="1400" dirty="0" smtClean="0"/>
          </a:p>
        </p:txBody>
      </p:sp>
      <p:sp>
        <p:nvSpPr>
          <p:cNvPr id="25" name="TextBox 24"/>
          <p:cNvSpPr txBox="1"/>
          <p:nvPr/>
        </p:nvSpPr>
        <p:spPr>
          <a:xfrm>
            <a:off x="4427984" y="4129335"/>
            <a:ext cx="1035283" cy="307777"/>
          </a:xfrm>
          <a:prstGeom prst="rect">
            <a:avLst/>
          </a:prstGeom>
          <a:noFill/>
        </p:spPr>
        <p:txBody>
          <a:bodyPr wrap="none" rtlCol="0">
            <a:spAutoFit/>
          </a:bodyPr>
          <a:lstStyle/>
          <a:p>
            <a:r>
              <a:rPr lang="en-US" altLang="zh-CN" sz="1400" dirty="0" smtClean="0"/>
              <a:t>by </a:t>
            </a:r>
            <a:r>
              <a:rPr lang="en-US" altLang="zh-CN" sz="1400" dirty="0" err="1" smtClean="0"/>
              <a:t>RSParser</a:t>
            </a:r>
            <a:endParaRPr lang="zh-CN" altLang="en-US" sz="1400" dirty="0"/>
          </a:p>
        </p:txBody>
      </p:sp>
      <p:sp>
        <p:nvSpPr>
          <p:cNvPr id="29" name="TextBox 28"/>
          <p:cNvSpPr txBox="1"/>
          <p:nvPr/>
        </p:nvSpPr>
        <p:spPr>
          <a:xfrm>
            <a:off x="4067944" y="5353471"/>
            <a:ext cx="1311898" cy="307777"/>
          </a:xfrm>
          <a:prstGeom prst="rect">
            <a:avLst/>
          </a:prstGeom>
          <a:noFill/>
        </p:spPr>
        <p:txBody>
          <a:bodyPr wrap="none" rtlCol="0">
            <a:spAutoFit/>
          </a:bodyPr>
          <a:lstStyle/>
          <a:p>
            <a:r>
              <a:rPr lang="en-US" altLang="zh-CN" sz="1400" dirty="0" smtClean="0"/>
              <a:t>by YAML parser</a:t>
            </a:r>
            <a:endParaRPr lang="zh-CN" altLang="en-US" sz="1400" dirty="0"/>
          </a:p>
        </p:txBody>
      </p:sp>
      <p:sp>
        <p:nvSpPr>
          <p:cNvPr id="30" name="流程图: 数据 29"/>
          <p:cNvSpPr/>
          <p:nvPr/>
        </p:nvSpPr>
        <p:spPr>
          <a:xfrm>
            <a:off x="2555776" y="2020197"/>
            <a:ext cx="2016224" cy="104876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a:t>
            </a:r>
          </a:p>
          <a:p>
            <a:pPr algn="ctr"/>
            <a:r>
              <a:rPr lang="en-US" altLang="zh-CN" dirty="0" smtClean="0"/>
              <a:t>XML</a:t>
            </a:r>
          </a:p>
          <a:p>
            <a:pPr algn="ctr"/>
            <a:r>
              <a:rPr lang="en-US" altLang="zh-CN" dirty="0" smtClean="0"/>
              <a:t>SOAP</a:t>
            </a:r>
          </a:p>
        </p:txBody>
      </p:sp>
      <p:cxnSp>
        <p:nvCxnSpPr>
          <p:cNvPr id="40" name="直接箭头连接符 39"/>
          <p:cNvCxnSpPr>
            <a:stCxn id="7" idx="0"/>
            <a:endCxn id="30" idx="5"/>
          </p:cNvCxnSpPr>
          <p:nvPr/>
        </p:nvCxnSpPr>
        <p:spPr>
          <a:xfrm flipH="1" flipV="1">
            <a:off x="4370378" y="2544579"/>
            <a:ext cx="1353750" cy="2071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04048" y="3356992"/>
            <a:ext cx="1061509" cy="307777"/>
          </a:xfrm>
          <a:prstGeom prst="rect">
            <a:avLst/>
          </a:prstGeom>
          <a:noFill/>
        </p:spPr>
        <p:txBody>
          <a:bodyPr wrap="none" rtlCol="0">
            <a:spAutoFit/>
          </a:bodyPr>
          <a:lstStyle/>
          <a:p>
            <a:r>
              <a:rPr lang="en-US" altLang="zh-CN" sz="1400" dirty="0" smtClean="0"/>
              <a:t>by template</a:t>
            </a:r>
            <a:endParaRPr lang="zh-CN" altLang="en-US" sz="1400" dirty="0"/>
          </a:p>
        </p:txBody>
      </p:sp>
      <p:cxnSp>
        <p:nvCxnSpPr>
          <p:cNvPr id="49" name="直接箭头连接符 48"/>
          <p:cNvCxnSpPr>
            <a:stCxn id="5" idx="1"/>
            <a:endCxn id="30" idx="2"/>
          </p:cNvCxnSpPr>
          <p:nvPr/>
        </p:nvCxnSpPr>
        <p:spPr>
          <a:xfrm flipV="1">
            <a:off x="971600" y="2544579"/>
            <a:ext cx="1785798" cy="1604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632" y="5085184"/>
            <a:ext cx="902811" cy="307777"/>
          </a:xfrm>
          <a:prstGeom prst="rect">
            <a:avLst/>
          </a:prstGeom>
          <a:noFill/>
        </p:spPr>
        <p:txBody>
          <a:bodyPr wrap="none" rtlCol="0">
            <a:spAutoFit/>
          </a:bodyPr>
          <a:lstStyle/>
          <a:p>
            <a:r>
              <a:rPr lang="zh-CN" altLang="en-US" sz="1400" dirty="0" smtClean="0"/>
              <a:t>自行生成</a:t>
            </a:r>
            <a:endParaRPr lang="zh-CN" altLang="en-US" sz="1400" dirty="0"/>
          </a:p>
        </p:txBody>
      </p:sp>
      <p:sp>
        <p:nvSpPr>
          <p:cNvPr id="56" name="TextBox 55"/>
          <p:cNvSpPr txBox="1"/>
          <p:nvPr/>
        </p:nvSpPr>
        <p:spPr>
          <a:xfrm>
            <a:off x="6300192" y="4941168"/>
            <a:ext cx="737959" cy="523220"/>
          </a:xfrm>
          <a:prstGeom prst="rect">
            <a:avLst/>
          </a:prstGeom>
          <a:noFill/>
        </p:spPr>
        <p:txBody>
          <a:bodyPr wrap="none" rtlCol="0">
            <a:spAutoFit/>
          </a:bodyPr>
          <a:lstStyle/>
          <a:p>
            <a:r>
              <a:rPr lang="en-US" altLang="zh-CN" sz="1400" dirty="0" smtClean="0"/>
              <a:t>direct</a:t>
            </a:r>
          </a:p>
          <a:p>
            <a:r>
              <a:rPr lang="en-US" altLang="zh-CN" sz="1400" dirty="0" smtClean="0"/>
              <a:t>convert</a:t>
            </a:r>
            <a:endParaRPr lang="zh-CN" altLang="en-US" sz="1400" dirty="0"/>
          </a:p>
        </p:txBody>
      </p:sp>
    </p:spTree>
    <p:extLst>
      <p:ext uri="{BB962C8B-B14F-4D97-AF65-F5344CB8AC3E}">
        <p14:creationId xmlns:p14="http://schemas.microsoft.com/office/powerpoint/2010/main" val="2053008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Response transfer</a:t>
            </a:r>
            <a:endParaRPr lang="zh-CN" altLang="en-US" dirty="0"/>
          </a:p>
        </p:txBody>
      </p:sp>
      <p:sp>
        <p:nvSpPr>
          <p:cNvPr id="3" name="内容占位符 2"/>
          <p:cNvSpPr>
            <a:spLocks noGrp="1"/>
          </p:cNvSpPr>
          <p:nvPr>
            <p:ph idx="1"/>
          </p:nvPr>
        </p:nvSpPr>
        <p:spPr/>
        <p:txBody>
          <a:bodyPr/>
          <a:lstStyle/>
          <a:p>
            <a:r>
              <a:rPr lang="en-US" altLang="zh-CN" dirty="0" smtClean="0"/>
              <a:t>Chunked</a:t>
            </a:r>
          </a:p>
          <a:p>
            <a:endParaRPr lang="en-US" altLang="zh-CN" dirty="0"/>
          </a:p>
          <a:p>
            <a:endParaRPr lang="en-US" altLang="zh-CN" dirty="0" smtClean="0"/>
          </a:p>
          <a:p>
            <a:r>
              <a:rPr lang="en-US" altLang="zh-CN" dirty="0" smtClean="0"/>
              <a:t>As whole</a:t>
            </a:r>
            <a:endParaRPr lang="zh-CN" altLang="en-US" dirty="0"/>
          </a:p>
        </p:txBody>
      </p:sp>
    </p:spTree>
    <p:extLst>
      <p:ext uri="{BB962C8B-B14F-4D97-AF65-F5344CB8AC3E}">
        <p14:creationId xmlns:p14="http://schemas.microsoft.com/office/powerpoint/2010/main" val="532167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基础交互服务</a:t>
            </a:r>
            <a:r>
              <a:rPr lang="en-US" altLang="zh-CN" dirty="0" smtClean="0"/>
              <a:t>API</a:t>
            </a:r>
            <a:r>
              <a:rPr lang="zh-CN" altLang="en-US" dirty="0" smtClean="0"/>
              <a:t>用例</a:t>
            </a:r>
            <a:endParaRPr lang="zh-CN" altLang="en-US" dirty="0"/>
          </a:p>
        </p:txBody>
      </p:sp>
      <p:sp>
        <p:nvSpPr>
          <p:cNvPr id="3" name="内容占位符 2"/>
          <p:cNvSpPr>
            <a:spLocks noGrp="1"/>
          </p:cNvSpPr>
          <p:nvPr>
            <p:ph idx="1"/>
          </p:nvPr>
        </p:nvSpPr>
        <p:spPr>
          <a:xfrm>
            <a:off x="457200" y="2143397"/>
            <a:ext cx="8229600" cy="4525963"/>
          </a:xfrm>
        </p:spPr>
        <p:txBody>
          <a:bodyPr>
            <a:normAutofit fontScale="85000" lnSpcReduction="20000"/>
          </a:bodyPr>
          <a:lstStyle/>
          <a:p>
            <a:pPr marL="0" indent="0">
              <a:buNone/>
            </a:pPr>
            <a:r>
              <a:rPr lang="en-US" altLang="zh-CN" dirty="0" err="1" smtClean="0"/>
              <a:t>dbPool.findFree</a:t>
            </a:r>
            <a:r>
              <a:rPr lang="en-US" altLang="zh-CN" dirty="0" smtClean="0"/>
              <a:t>(</a:t>
            </a:r>
            <a:r>
              <a:rPr lang="en-US" altLang="zh-CN" dirty="0" err="1" smtClean="0"/>
              <a:t>env</a:t>
            </a:r>
            <a:r>
              <a:rPr lang="en-US" altLang="zh-CN" dirty="0"/>
              <a:t>, </a:t>
            </a:r>
            <a:r>
              <a:rPr lang="en-US" altLang="zh-CN" dirty="0" err="1"/>
              <a:t>dbSelector</a:t>
            </a:r>
            <a:r>
              <a:rPr lang="en-US" altLang="zh-CN" dirty="0"/>
              <a:t>, function(err, request) </a:t>
            </a:r>
            <a:r>
              <a:rPr lang="en-US" altLang="zh-CN" dirty="0" smtClean="0"/>
              <a:t>{</a:t>
            </a:r>
            <a:endParaRPr lang="en-US" altLang="zh-CN" dirty="0"/>
          </a:p>
          <a:p>
            <a:pPr marL="0" indent="0">
              <a:buNone/>
            </a:pPr>
            <a:r>
              <a:rPr lang="en-US" altLang="zh-CN" dirty="0"/>
              <a:t>  </a:t>
            </a:r>
            <a:r>
              <a:rPr lang="en-US" altLang="zh-CN" dirty="0" err="1"/>
              <a:t>request.init</a:t>
            </a:r>
            <a:r>
              <a:rPr lang="en-US" altLang="zh-CN" dirty="0"/>
              <a:t>(PROTOCOL, </a:t>
            </a:r>
            <a:r>
              <a:rPr lang="en-US" altLang="zh-CN" dirty="0" err="1"/>
              <a:t>hprof</a:t>
            </a:r>
            <a:r>
              <a:rPr lang="en-US" altLang="zh-CN" dirty="0"/>
              <a:t>);</a:t>
            </a:r>
          </a:p>
          <a:p>
            <a:pPr marL="0" indent="0">
              <a:buNone/>
            </a:pPr>
            <a:r>
              <a:rPr lang="en-US" altLang="zh-CN" dirty="0"/>
              <a:t>  </a:t>
            </a:r>
            <a:r>
              <a:rPr lang="en-US" altLang="zh-CN" dirty="0" err="1"/>
              <a:t>request.addHeaders</a:t>
            </a:r>
            <a:r>
              <a:rPr lang="en-US" altLang="zh-CN" dirty="0"/>
              <a:t>(...);</a:t>
            </a:r>
          </a:p>
          <a:p>
            <a:pPr marL="0" indent="0">
              <a:buNone/>
            </a:pPr>
            <a:r>
              <a:rPr lang="en-US" altLang="zh-CN" dirty="0"/>
              <a:t>  </a:t>
            </a:r>
            <a:r>
              <a:rPr lang="en-US" altLang="zh-CN" dirty="0" err="1"/>
              <a:t>request.end</a:t>
            </a:r>
            <a:r>
              <a:rPr lang="en-US" altLang="zh-CN" dirty="0"/>
              <a:t>(function(response){</a:t>
            </a:r>
          </a:p>
          <a:p>
            <a:pPr marL="0" indent="0">
              <a:buNone/>
            </a:pPr>
            <a:r>
              <a:rPr lang="en-US" altLang="zh-CN" dirty="0"/>
              <a:t>    </a:t>
            </a:r>
            <a:r>
              <a:rPr lang="en-US" altLang="zh-CN" dirty="0" err="1"/>
              <a:t>response.status</a:t>
            </a:r>
            <a:r>
              <a:rPr lang="en-US" altLang="zh-CN" dirty="0"/>
              <a:t>;</a:t>
            </a:r>
          </a:p>
          <a:p>
            <a:pPr marL="0" indent="0">
              <a:buNone/>
            </a:pPr>
            <a:r>
              <a:rPr lang="en-US" altLang="zh-CN" dirty="0"/>
              <a:t>    </a:t>
            </a:r>
            <a:r>
              <a:rPr lang="en-US" altLang="zh-CN" dirty="0" err="1"/>
              <a:t>response.headers</a:t>
            </a:r>
            <a:r>
              <a:rPr lang="en-US" altLang="zh-CN" dirty="0"/>
              <a:t>;</a:t>
            </a:r>
          </a:p>
          <a:p>
            <a:pPr marL="0" indent="0">
              <a:buNone/>
            </a:pPr>
            <a:r>
              <a:rPr lang="en-US" altLang="zh-CN" dirty="0"/>
              <a:t>    </a:t>
            </a:r>
            <a:r>
              <a:rPr lang="en-US" altLang="zh-CN" dirty="0" err="1"/>
              <a:t>response.on</a:t>
            </a:r>
            <a:r>
              <a:rPr lang="en-US" altLang="zh-CN" dirty="0"/>
              <a:t>('data', function(data){...});</a:t>
            </a:r>
          </a:p>
          <a:p>
            <a:pPr marL="0" indent="0">
              <a:buNone/>
            </a:pPr>
            <a:r>
              <a:rPr lang="en-US" altLang="zh-CN" dirty="0"/>
              <a:t>    </a:t>
            </a:r>
            <a:r>
              <a:rPr lang="en-US" altLang="zh-CN" dirty="0" err="1"/>
              <a:t>response.on</a:t>
            </a:r>
            <a:r>
              <a:rPr lang="en-US" altLang="zh-CN" dirty="0"/>
              <a:t>('end', function(){...});</a:t>
            </a:r>
          </a:p>
          <a:p>
            <a:pPr marL="0" indent="0">
              <a:buNone/>
            </a:pPr>
            <a:r>
              <a:rPr lang="en-US" altLang="zh-CN" dirty="0"/>
              <a:t>  </a:t>
            </a:r>
            <a:r>
              <a:rPr lang="en-US" altLang="zh-CN" dirty="0" smtClean="0"/>
              <a:t>});</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3563688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非面向数据</a:t>
            </a:r>
            <a:r>
              <a:rPr lang="zh-CN" altLang="en-US" dirty="0"/>
              <a:t>处理</a:t>
            </a:r>
            <a:r>
              <a:rPr lang="zh-CN" altLang="en-US" dirty="0" smtClean="0"/>
              <a:t>的技术架构特点</a:t>
            </a:r>
            <a:endParaRPr lang="zh-CN" altLang="en-US" dirty="0"/>
          </a:p>
        </p:txBody>
      </p:sp>
      <p:sp>
        <p:nvSpPr>
          <p:cNvPr id="3" name="内容占位符 2"/>
          <p:cNvSpPr>
            <a:spLocks noGrp="1"/>
          </p:cNvSpPr>
          <p:nvPr>
            <p:ph idx="1"/>
          </p:nvPr>
        </p:nvSpPr>
        <p:spPr>
          <a:xfrm>
            <a:off x="1475656" y="1844824"/>
            <a:ext cx="3610744" cy="4536505"/>
          </a:xfrm>
        </p:spPr>
        <p:txBody>
          <a:bodyPr>
            <a:normAutofit/>
          </a:bodyPr>
          <a:lstStyle/>
          <a:p>
            <a:r>
              <a:rPr lang="en-US" altLang="zh-CN" sz="2400" dirty="0" smtClean="0"/>
              <a:t>Focus on none db</a:t>
            </a:r>
          </a:p>
          <a:p>
            <a:r>
              <a:rPr lang="en-US" altLang="zh-CN" sz="2400" dirty="0" smtClean="0"/>
              <a:t>Use </a:t>
            </a:r>
            <a:r>
              <a:rPr lang="en-US" altLang="zh-CN" sz="2400" dirty="0" err="1" smtClean="0"/>
              <a:t>mem</a:t>
            </a:r>
            <a:r>
              <a:rPr lang="en-US" altLang="zh-CN" sz="2400" dirty="0" smtClean="0"/>
              <a:t> data structure</a:t>
            </a:r>
          </a:p>
          <a:p>
            <a:r>
              <a:rPr lang="en-US" altLang="zh-CN" sz="2400" dirty="0" smtClean="0"/>
              <a:t>API: net/net/IO</a:t>
            </a:r>
          </a:p>
          <a:p>
            <a:r>
              <a:rPr lang="en-US" altLang="zh-CN" sz="2400" dirty="0" smtClean="0"/>
              <a:t>No simple db access</a:t>
            </a:r>
          </a:p>
          <a:p>
            <a:r>
              <a:rPr lang="en-US" altLang="zh-CN" sz="2400" dirty="0" smtClean="0"/>
              <a:t>Not suit for </a:t>
            </a:r>
            <a:r>
              <a:rPr lang="zh-CN" altLang="en-US" sz="2400" dirty="0" smtClean="0"/>
              <a:t>业务开发</a:t>
            </a:r>
            <a:endParaRPr lang="zh-CN" altLang="en-US" sz="2400" dirty="0"/>
          </a:p>
        </p:txBody>
      </p:sp>
      <p:sp>
        <p:nvSpPr>
          <p:cNvPr id="4" name="内容占位符 2"/>
          <p:cNvSpPr txBox="1">
            <a:spLocks/>
          </p:cNvSpPr>
          <p:nvPr/>
        </p:nvSpPr>
        <p:spPr>
          <a:xfrm>
            <a:off x="4932040" y="1718535"/>
            <a:ext cx="4042792" cy="45365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err="1" smtClean="0"/>
              <a:t>Sql</a:t>
            </a:r>
            <a:r>
              <a:rPr lang="en-US" altLang="zh-CN" sz="2400" dirty="0" smtClean="0"/>
              <a:t> client install</a:t>
            </a:r>
          </a:p>
          <a:p>
            <a:r>
              <a:rPr lang="en-US" altLang="zh-CN" sz="2400" dirty="0" smtClean="0"/>
              <a:t>Connection </a:t>
            </a:r>
            <a:r>
              <a:rPr lang="en-US" altLang="zh-CN" sz="2400" dirty="0" err="1" smtClean="0"/>
              <a:t>Config</a:t>
            </a:r>
            <a:endParaRPr lang="en-US" altLang="zh-CN" sz="2400" dirty="0" smtClean="0"/>
          </a:p>
          <a:p>
            <a:r>
              <a:rPr lang="en-US" altLang="zh-CN" sz="2400" dirty="0" smtClean="0"/>
              <a:t>Connection Pool design</a:t>
            </a:r>
          </a:p>
          <a:p>
            <a:r>
              <a:rPr lang="en-US" altLang="zh-CN" sz="2400" dirty="0" smtClean="0"/>
              <a:t>Data type mapping/convert</a:t>
            </a:r>
          </a:p>
          <a:p>
            <a:r>
              <a:rPr lang="en-US" altLang="zh-CN" sz="2400" dirty="0" smtClean="0"/>
              <a:t>Data structure sync/repeat</a:t>
            </a:r>
          </a:p>
          <a:p>
            <a:r>
              <a:rPr lang="en-US" altLang="zh-CN" sz="2400" dirty="0" smtClean="0"/>
              <a:t>Frequent </a:t>
            </a:r>
            <a:r>
              <a:rPr lang="en-US" altLang="zh-CN" sz="2400" dirty="0" err="1" smtClean="0"/>
              <a:t>roundtrip</a:t>
            </a:r>
            <a:endParaRPr lang="zh-CN" altLang="en-US" sz="2400" dirty="0"/>
          </a:p>
        </p:txBody>
      </p:sp>
      <p:sp>
        <p:nvSpPr>
          <p:cNvPr id="5" name="内容占位符 2"/>
          <p:cNvSpPr txBox="1">
            <a:spLocks/>
          </p:cNvSpPr>
          <p:nvPr/>
        </p:nvSpPr>
        <p:spPr>
          <a:xfrm>
            <a:off x="107504" y="1916831"/>
            <a:ext cx="1512168" cy="45365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smtClean="0"/>
              <a:t>J2EE</a:t>
            </a:r>
          </a:p>
          <a:p>
            <a:r>
              <a:rPr lang="en-US" altLang="zh-CN" sz="2000" dirty="0" smtClean="0"/>
              <a:t>PHP</a:t>
            </a:r>
          </a:p>
          <a:p>
            <a:r>
              <a:rPr lang="en-US" altLang="zh-CN" sz="2000" dirty="0" smtClean="0"/>
              <a:t>ASP</a:t>
            </a:r>
          </a:p>
          <a:p>
            <a:r>
              <a:rPr lang="en-US" altLang="zh-CN" sz="2000" dirty="0" smtClean="0"/>
              <a:t>.NET</a:t>
            </a:r>
          </a:p>
          <a:p>
            <a:r>
              <a:rPr lang="en-US" altLang="zh-CN" sz="2000" dirty="0" smtClean="0"/>
              <a:t>RUBY</a:t>
            </a:r>
          </a:p>
          <a:p>
            <a:r>
              <a:rPr lang="en-US" altLang="zh-CN" sz="2000" dirty="0" smtClean="0"/>
              <a:t>PYTHON</a:t>
            </a:r>
          </a:p>
        </p:txBody>
      </p:sp>
    </p:spTree>
    <p:extLst>
      <p:ext uri="{BB962C8B-B14F-4D97-AF65-F5344CB8AC3E}">
        <p14:creationId xmlns:p14="http://schemas.microsoft.com/office/powerpoint/2010/main" val="38724827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 core interaction</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connection</a:t>
            </a:r>
          </a:p>
          <a:p>
            <a:pPr lvl="1"/>
            <a:r>
              <a:rPr lang="en-US" altLang="zh-CN" dirty="0" smtClean="0"/>
              <a:t>create(monitor info), safe quit/destroy</a:t>
            </a:r>
          </a:p>
          <a:p>
            <a:endParaRPr lang="en-US" altLang="zh-CN" dirty="0"/>
          </a:p>
          <a:p>
            <a:r>
              <a:rPr lang="en-US" altLang="zh-CN" dirty="0" smtClean="0"/>
              <a:t>request/response reuse on connection</a:t>
            </a:r>
          </a:p>
          <a:p>
            <a:pPr lvl="1"/>
            <a:r>
              <a:rPr lang="en-US" altLang="zh-CN" dirty="0" smtClean="0"/>
              <a:t>mark of end of </a:t>
            </a:r>
            <a:r>
              <a:rPr lang="en-US" altLang="zh-CN" dirty="0" err="1" smtClean="0"/>
              <a:t>req</a:t>
            </a:r>
            <a:r>
              <a:rPr lang="en-US" altLang="zh-CN" dirty="0" smtClean="0"/>
              <a:t>/</a:t>
            </a:r>
            <a:r>
              <a:rPr lang="en-US" altLang="zh-CN" dirty="0" err="1" smtClean="0"/>
              <a:t>resp</a:t>
            </a:r>
            <a:r>
              <a:rPr lang="en-US" altLang="zh-CN" dirty="0" smtClean="0"/>
              <a:t> header/body</a:t>
            </a:r>
          </a:p>
          <a:p>
            <a:pPr lvl="1"/>
            <a:r>
              <a:rPr lang="en-US" altLang="zh-CN" dirty="0" smtClean="0"/>
              <a:t>free/busy/quitting marker</a:t>
            </a:r>
          </a:p>
          <a:p>
            <a:pPr lvl="1"/>
            <a:r>
              <a:rPr lang="en-US" altLang="zh-CN" dirty="0" err="1" smtClean="0"/>
              <a:t>freeList</a:t>
            </a:r>
            <a:r>
              <a:rPr lang="en-US" altLang="zh-CN" dirty="0" smtClean="0"/>
              <a:t>, </a:t>
            </a:r>
            <a:r>
              <a:rPr lang="en-US" altLang="zh-CN" dirty="0" err="1" smtClean="0"/>
              <a:t>busySet</a:t>
            </a:r>
            <a:r>
              <a:rPr lang="en-US" altLang="zh-CN" dirty="0" smtClean="0"/>
              <a:t> </a:t>
            </a:r>
            <a:r>
              <a:rPr lang="en-US" altLang="zh-CN" dirty="0" err="1" smtClean="0"/>
              <a:t>managment</a:t>
            </a:r>
            <a:endParaRPr lang="en-US" altLang="zh-CN" dirty="0" smtClean="0"/>
          </a:p>
          <a:p>
            <a:endParaRPr lang="en-US" altLang="zh-CN" dirty="0"/>
          </a:p>
          <a:p>
            <a:r>
              <a:rPr lang="en-US" altLang="zh-CN" dirty="0" smtClean="0"/>
              <a:t>request/response data flow, its data structure</a:t>
            </a:r>
          </a:p>
          <a:p>
            <a:pPr lvl="1"/>
            <a:r>
              <a:rPr lang="en-US" altLang="zh-CN" dirty="0" err="1" smtClean="0"/>
              <a:t>req</a:t>
            </a:r>
            <a:r>
              <a:rPr lang="en-US" altLang="zh-CN" dirty="0" smtClean="0"/>
              <a:t>: </a:t>
            </a:r>
            <a:r>
              <a:rPr lang="en-US" altLang="zh-CN" dirty="0" err="1" smtClean="0"/>
              <a:t>protocol,hprof,headers,body</a:t>
            </a:r>
            <a:endParaRPr lang="en-US" altLang="zh-CN" dirty="0" smtClean="0"/>
          </a:p>
          <a:p>
            <a:pPr lvl="1"/>
            <a:r>
              <a:rPr lang="en-US" altLang="zh-CN" dirty="0" err="1" smtClean="0"/>
              <a:t>resp</a:t>
            </a:r>
            <a:r>
              <a:rPr lang="en-US" altLang="zh-CN" dirty="0" smtClean="0"/>
              <a:t>: status, headers</a:t>
            </a:r>
            <a:r>
              <a:rPr lang="en-US" altLang="zh-CN" smtClean="0"/>
              <a:t>, chunks/whole-body </a:t>
            </a:r>
            <a:endParaRPr lang="zh-CN" altLang="en-US" dirty="0"/>
          </a:p>
        </p:txBody>
      </p:sp>
    </p:spTree>
    <p:extLst>
      <p:ext uri="{BB962C8B-B14F-4D97-AF65-F5344CB8AC3E}">
        <p14:creationId xmlns:p14="http://schemas.microsoft.com/office/powerpoint/2010/main" val="3658479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 Driver </a:t>
            </a:r>
            <a:r>
              <a:rPr lang="zh-CN" altLang="en-US" dirty="0" smtClean="0"/>
              <a:t>特点</a:t>
            </a:r>
            <a:endParaRPr lang="zh-CN" altLang="en-US" dirty="0"/>
          </a:p>
        </p:txBody>
      </p:sp>
      <p:sp>
        <p:nvSpPr>
          <p:cNvPr id="3" name="内容占位符 2"/>
          <p:cNvSpPr>
            <a:spLocks noGrp="1"/>
          </p:cNvSpPr>
          <p:nvPr>
            <p:ph idx="1"/>
          </p:nvPr>
        </p:nvSpPr>
        <p:spPr/>
        <p:txBody>
          <a:bodyPr/>
          <a:lstStyle/>
          <a:p>
            <a:r>
              <a:rPr lang="en-US" altLang="zh-CN" dirty="0" smtClean="0"/>
              <a:t>simple</a:t>
            </a:r>
          </a:p>
          <a:p>
            <a:pPr lvl="1"/>
            <a:r>
              <a:rPr lang="en-US" altLang="zh-CN" dirty="0" smtClean="0"/>
              <a:t>no </a:t>
            </a:r>
            <a:r>
              <a:rPr lang="en-US" altLang="zh-CN" dirty="0" err="1" smtClean="0"/>
              <a:t>gzip</a:t>
            </a:r>
            <a:r>
              <a:rPr lang="en-US" altLang="zh-CN" dirty="0" smtClean="0"/>
              <a:t>/digest, http </a:t>
            </a:r>
            <a:r>
              <a:rPr lang="en-US" altLang="zh-CN" dirty="0" err="1" smtClean="0"/>
              <a:t>url</a:t>
            </a:r>
            <a:r>
              <a:rPr lang="en-US" altLang="zh-CN" dirty="0" smtClean="0"/>
              <a:t>/header/cookie</a:t>
            </a:r>
          </a:p>
          <a:p>
            <a:r>
              <a:rPr lang="en-US" altLang="zh-CN" dirty="0" smtClean="0"/>
              <a:t>servlet must use utf8 encoding</a:t>
            </a:r>
          </a:p>
          <a:p>
            <a:r>
              <a:rPr lang="en-US" altLang="zh-CN" dirty="0" smtClean="0"/>
              <a:t>may use session store</a:t>
            </a:r>
            <a:endParaRPr lang="zh-CN" altLang="en-US" dirty="0"/>
          </a:p>
        </p:txBody>
      </p:sp>
    </p:spTree>
    <p:extLst>
      <p:ext uri="{BB962C8B-B14F-4D97-AF65-F5344CB8AC3E}">
        <p14:creationId xmlns:p14="http://schemas.microsoft.com/office/powerpoint/2010/main" val="3177179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 </a:t>
            </a:r>
            <a:r>
              <a:rPr lang="en-US" altLang="zh-CN" dirty="0" err="1" smtClean="0"/>
              <a:t>gatway</a:t>
            </a:r>
            <a:r>
              <a:rPr lang="en-US" altLang="zh-CN" dirty="0" smtClean="0"/>
              <a:t> </a:t>
            </a:r>
            <a:r>
              <a:rPr lang="zh-CN" altLang="en-US" dirty="0" smtClean="0"/>
              <a:t>特点</a:t>
            </a:r>
            <a:endParaRPr lang="zh-CN" altLang="en-US" dirty="0"/>
          </a:p>
        </p:txBody>
      </p:sp>
      <p:sp>
        <p:nvSpPr>
          <p:cNvPr id="3" name="内容占位符 2"/>
          <p:cNvSpPr>
            <a:spLocks noGrp="1"/>
          </p:cNvSpPr>
          <p:nvPr>
            <p:ph idx="1"/>
          </p:nvPr>
        </p:nvSpPr>
        <p:spPr/>
        <p:txBody>
          <a:bodyPr/>
          <a:lstStyle/>
          <a:p>
            <a:r>
              <a:rPr lang="zh-CN" altLang="en-US" dirty="0" smtClean="0"/>
              <a:t>解析 </a:t>
            </a:r>
            <a:r>
              <a:rPr lang="en-US" altLang="zh-CN" dirty="0" smtClean="0"/>
              <a:t>http </a:t>
            </a:r>
            <a:r>
              <a:rPr lang="zh-CN" altLang="en-US" dirty="0" smtClean="0"/>
              <a:t>请求</a:t>
            </a:r>
            <a:endParaRPr lang="en-US" altLang="zh-CN" dirty="0" smtClean="0"/>
          </a:p>
          <a:p>
            <a:pPr lvl="1"/>
            <a:r>
              <a:rPr lang="en-US" altLang="zh-CN" dirty="0" smtClean="0"/>
              <a:t>URL, header, cookie, get/post parameters</a:t>
            </a:r>
          </a:p>
          <a:p>
            <a:r>
              <a:rPr lang="zh-CN" altLang="en-US" dirty="0" smtClean="0"/>
              <a:t>对</a:t>
            </a:r>
            <a:r>
              <a:rPr lang="en-US" altLang="zh-CN" dirty="0" err="1" smtClean="0"/>
              <a:t>plsql</a:t>
            </a:r>
            <a:r>
              <a:rPr lang="en-US" altLang="zh-CN" dirty="0" smtClean="0"/>
              <a:t> servlet </a:t>
            </a:r>
            <a:r>
              <a:rPr lang="zh-CN" altLang="en-US" dirty="0" smtClean="0"/>
              <a:t>原始响应做转换</a:t>
            </a:r>
            <a:endParaRPr lang="en-US" altLang="zh-CN" dirty="0" smtClean="0"/>
          </a:p>
          <a:p>
            <a:pPr lvl="1"/>
            <a:r>
              <a:rPr lang="en-US" altLang="zh-CN" dirty="0" smtClean="0"/>
              <a:t>compute digest, </a:t>
            </a:r>
            <a:r>
              <a:rPr lang="en-US" altLang="zh-CN" dirty="0" err="1" smtClean="0"/>
              <a:t>gzip</a:t>
            </a:r>
            <a:r>
              <a:rPr lang="en-US" altLang="zh-CN" dirty="0" smtClean="0"/>
              <a:t>, result sets parse to JSON</a:t>
            </a:r>
          </a:p>
          <a:p>
            <a:r>
              <a:rPr lang="en-US" altLang="zh-CN" dirty="0" smtClean="0"/>
              <a:t>save session store change(</a:t>
            </a:r>
            <a:r>
              <a:rPr lang="en-US" altLang="zh-CN" dirty="0" err="1" smtClean="0"/>
              <a:t>new,del,chg</a:t>
            </a:r>
            <a:r>
              <a:rPr lang="en-US" altLang="zh-CN" dirty="0" smtClean="0"/>
              <a:t>)</a:t>
            </a:r>
          </a:p>
          <a:p>
            <a:endParaRPr lang="zh-CN" altLang="en-US" dirty="0"/>
          </a:p>
        </p:txBody>
      </p:sp>
    </p:spTree>
    <p:extLst>
      <p:ext uri="{BB962C8B-B14F-4D97-AF65-F5344CB8AC3E}">
        <p14:creationId xmlns:p14="http://schemas.microsoft.com/office/powerpoint/2010/main" val="3293136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r>
              <a:rPr lang="en-US" altLang="zh-CN" sz="3600" dirty="0" smtClean="0"/>
              <a:t>node </a:t>
            </a:r>
            <a:r>
              <a:rPr lang="zh-CN" altLang="en-US" sz="3600" dirty="0" smtClean="0"/>
              <a:t>作为数据库客户端通过 </a:t>
            </a:r>
            <a:r>
              <a:rPr lang="en-US" altLang="zh-CN" sz="3600" dirty="0" smtClean="0"/>
              <a:t>http </a:t>
            </a:r>
            <a:r>
              <a:rPr lang="zh-CN" altLang="en-US" sz="3600" dirty="0" smtClean="0"/>
              <a:t>访问 </a:t>
            </a:r>
            <a:r>
              <a:rPr lang="en-US" altLang="zh-CN" sz="3600" dirty="0" smtClean="0"/>
              <a:t>oracle servlet </a:t>
            </a:r>
            <a:r>
              <a:rPr lang="zh-CN" altLang="en-US" sz="3600" dirty="0" smtClean="0"/>
              <a:t>服务</a:t>
            </a:r>
            <a:endParaRPr lang="zh-CN" altLang="en-US" sz="3600" dirty="0"/>
          </a:p>
        </p:txBody>
      </p:sp>
      <p:grpSp>
        <p:nvGrpSpPr>
          <p:cNvPr id="38" name="组合 37"/>
          <p:cNvGrpSpPr/>
          <p:nvPr/>
        </p:nvGrpSpPr>
        <p:grpSpPr>
          <a:xfrm>
            <a:off x="530513" y="1802739"/>
            <a:ext cx="7998261" cy="3899159"/>
            <a:chOff x="530513" y="2050121"/>
            <a:chExt cx="7998261" cy="3899159"/>
          </a:xfrm>
        </p:grpSpPr>
        <p:sp>
          <p:nvSpPr>
            <p:cNvPr id="4" name="流程图: 磁盘 3"/>
            <p:cNvSpPr/>
            <p:nvPr/>
          </p:nvSpPr>
          <p:spPr>
            <a:xfrm>
              <a:off x="7160622" y="2050121"/>
              <a:ext cx="1368152"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 A</a:t>
              </a:r>
              <a:endParaRPr lang="zh-CN" altLang="en-US" dirty="0"/>
            </a:p>
          </p:txBody>
        </p:sp>
        <p:sp>
          <p:nvSpPr>
            <p:cNvPr id="5" name="立方体 4"/>
            <p:cNvSpPr/>
            <p:nvPr/>
          </p:nvSpPr>
          <p:spPr>
            <a:xfrm>
              <a:off x="4490631" y="2636912"/>
              <a:ext cx="2169601" cy="232334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standardDB</a:t>
              </a:r>
              <a:r>
                <a:rPr lang="en-US" altLang="zh-CN" dirty="0" smtClean="0"/>
                <a:t> access</a:t>
              </a:r>
            </a:p>
            <a:p>
              <a:pPr algn="ctr"/>
              <a:r>
                <a:rPr lang="en-US" altLang="zh-CN" dirty="0" err="1" smtClean="0"/>
                <a:t>Nodejs</a:t>
              </a:r>
              <a:endParaRPr lang="en-US" altLang="zh-CN" dirty="0" smtClean="0"/>
            </a:p>
            <a:p>
              <a:pPr algn="ctr"/>
              <a:r>
                <a:rPr lang="en-US" altLang="zh-CN" dirty="0" smtClean="0"/>
                <a:t>Gateway </a:t>
              </a:r>
            </a:p>
            <a:p>
              <a:pPr algn="ctr"/>
              <a:r>
                <a:rPr lang="en-US" altLang="zh-CN" dirty="0" smtClean="0"/>
                <a:t>maybe cluster</a:t>
              </a:r>
              <a:endParaRPr lang="zh-CN" altLang="en-US" dirty="0"/>
            </a:p>
          </p:txBody>
        </p:sp>
        <p:cxnSp>
          <p:nvCxnSpPr>
            <p:cNvPr id="7" name="直接箭头连接符 6"/>
            <p:cNvCxnSpPr>
              <a:stCxn id="4" idx="2"/>
              <a:endCxn id="5" idx="5"/>
            </p:cNvCxnSpPr>
            <p:nvPr/>
          </p:nvCxnSpPr>
          <p:spPr>
            <a:xfrm flipH="1">
              <a:off x="6660232" y="2626185"/>
              <a:ext cx="500390" cy="901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流程图: 磁盘 14"/>
            <p:cNvSpPr/>
            <p:nvPr/>
          </p:nvSpPr>
          <p:spPr>
            <a:xfrm>
              <a:off x="7160622" y="3423637"/>
              <a:ext cx="1368152"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 B</a:t>
              </a:r>
              <a:endParaRPr lang="zh-CN" altLang="en-US" dirty="0"/>
            </a:p>
          </p:txBody>
        </p:sp>
        <p:sp>
          <p:nvSpPr>
            <p:cNvPr id="16" name="流程图: 磁盘 15"/>
            <p:cNvSpPr/>
            <p:nvPr/>
          </p:nvSpPr>
          <p:spPr>
            <a:xfrm>
              <a:off x="7160622" y="4797152"/>
              <a:ext cx="1368152"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 C</a:t>
              </a:r>
              <a:endParaRPr lang="zh-CN" altLang="en-US" dirty="0"/>
            </a:p>
          </p:txBody>
        </p:sp>
        <p:cxnSp>
          <p:nvCxnSpPr>
            <p:cNvPr id="19" name="直接箭头连接符 18"/>
            <p:cNvCxnSpPr>
              <a:stCxn id="15" idx="2"/>
              <a:endCxn id="5" idx="5"/>
            </p:cNvCxnSpPr>
            <p:nvPr/>
          </p:nvCxnSpPr>
          <p:spPr>
            <a:xfrm flipH="1" flipV="1">
              <a:off x="6660232" y="3527382"/>
              <a:ext cx="500390" cy="472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6" idx="2"/>
              <a:endCxn id="5" idx="5"/>
            </p:cNvCxnSpPr>
            <p:nvPr/>
          </p:nvCxnSpPr>
          <p:spPr>
            <a:xfrm flipH="1" flipV="1">
              <a:off x="6660232" y="3527382"/>
              <a:ext cx="500390" cy="184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缺角矩形 21"/>
            <p:cNvSpPr/>
            <p:nvPr/>
          </p:nvSpPr>
          <p:spPr>
            <a:xfrm>
              <a:off x="530513" y="2050121"/>
              <a:ext cx="2376264" cy="730807"/>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node</a:t>
              </a:r>
              <a:r>
                <a:rPr lang="zh-CN" altLang="en-US" dirty="0" smtClean="0"/>
                <a:t> </a:t>
              </a:r>
              <a:r>
                <a:rPr lang="en-US" altLang="zh-CN" dirty="0" smtClean="0"/>
                <a:t>client A</a:t>
              </a:r>
            </a:p>
          </p:txBody>
        </p:sp>
        <p:cxnSp>
          <p:nvCxnSpPr>
            <p:cNvPr id="24" name="直接箭头连接符 23"/>
            <p:cNvCxnSpPr>
              <a:stCxn id="22" idx="3"/>
              <a:endCxn id="5" idx="2"/>
            </p:cNvCxnSpPr>
            <p:nvPr/>
          </p:nvCxnSpPr>
          <p:spPr>
            <a:xfrm>
              <a:off x="2906777" y="2415525"/>
              <a:ext cx="1583854" cy="1654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缺角矩形 24"/>
            <p:cNvSpPr/>
            <p:nvPr/>
          </p:nvSpPr>
          <p:spPr>
            <a:xfrm>
              <a:off x="530513" y="3112820"/>
              <a:ext cx="2376264" cy="730807"/>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node</a:t>
              </a:r>
              <a:r>
                <a:rPr lang="zh-CN" altLang="en-US" dirty="0" smtClean="0"/>
                <a:t> </a:t>
              </a:r>
              <a:r>
                <a:rPr lang="en-US" altLang="zh-CN" dirty="0" smtClean="0"/>
                <a:t>client B</a:t>
              </a:r>
            </a:p>
          </p:txBody>
        </p:sp>
        <p:cxnSp>
          <p:nvCxnSpPr>
            <p:cNvPr id="26" name="直接箭头连接符 25"/>
            <p:cNvCxnSpPr>
              <a:stCxn id="25" idx="3"/>
              <a:endCxn id="5" idx="2"/>
            </p:cNvCxnSpPr>
            <p:nvPr/>
          </p:nvCxnSpPr>
          <p:spPr>
            <a:xfrm>
              <a:off x="2906777" y="3478224"/>
              <a:ext cx="1583854" cy="59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缺角矩形 26"/>
            <p:cNvSpPr/>
            <p:nvPr/>
          </p:nvSpPr>
          <p:spPr>
            <a:xfrm>
              <a:off x="530513" y="4866366"/>
              <a:ext cx="2376264" cy="730807"/>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node</a:t>
              </a:r>
              <a:r>
                <a:rPr lang="zh-CN" altLang="en-US" dirty="0" smtClean="0"/>
                <a:t> </a:t>
              </a:r>
              <a:r>
                <a:rPr lang="en-US" altLang="zh-CN" dirty="0" smtClean="0"/>
                <a:t>client …</a:t>
              </a:r>
            </a:p>
          </p:txBody>
        </p:sp>
        <p:cxnSp>
          <p:nvCxnSpPr>
            <p:cNvPr id="28" name="直接箭头连接符 27"/>
            <p:cNvCxnSpPr>
              <a:stCxn id="27" idx="3"/>
              <a:endCxn id="5" idx="2"/>
            </p:cNvCxnSpPr>
            <p:nvPr/>
          </p:nvCxnSpPr>
          <p:spPr>
            <a:xfrm flipV="1">
              <a:off x="2906777" y="4069782"/>
              <a:ext cx="1583854" cy="116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64340" y="4149080"/>
              <a:ext cx="343364" cy="646331"/>
            </a:xfrm>
            <a:prstGeom prst="rect">
              <a:avLst/>
            </a:prstGeom>
            <a:noFill/>
          </p:spPr>
          <p:txBody>
            <a:bodyPr wrap="none" rtlCol="0">
              <a:spAutoFit/>
            </a:bodyPr>
            <a:lstStyle/>
            <a:p>
              <a:r>
                <a:rPr lang="en-US" altLang="zh-CN" dirty="0" smtClean="0"/>
                <a:t>…</a:t>
              </a:r>
            </a:p>
            <a:p>
              <a:endParaRPr lang="zh-CN" altLang="en-US" dirty="0"/>
            </a:p>
          </p:txBody>
        </p:sp>
        <p:sp>
          <p:nvSpPr>
            <p:cNvPr id="33" name="TextBox 32"/>
            <p:cNvSpPr txBox="1"/>
            <p:nvPr/>
          </p:nvSpPr>
          <p:spPr>
            <a:xfrm>
              <a:off x="2411760" y="3933056"/>
              <a:ext cx="1230850" cy="369332"/>
            </a:xfrm>
            <a:prstGeom prst="rect">
              <a:avLst/>
            </a:prstGeom>
            <a:noFill/>
          </p:spPr>
          <p:txBody>
            <a:bodyPr wrap="none" rtlCol="0">
              <a:spAutoFit/>
            </a:bodyPr>
            <a:lstStyle/>
            <a:p>
              <a:r>
                <a:rPr lang="en-US" altLang="zh-CN" dirty="0" smtClean="0"/>
                <a:t>http access</a:t>
              </a:r>
              <a:endParaRPr lang="zh-CN" altLang="en-US" dirty="0"/>
            </a:p>
          </p:txBody>
        </p:sp>
      </p:grpSp>
      <p:cxnSp>
        <p:nvCxnSpPr>
          <p:cNvPr id="35" name="直接连接符 34"/>
          <p:cNvCxnSpPr/>
          <p:nvPr/>
        </p:nvCxnSpPr>
        <p:spPr>
          <a:xfrm>
            <a:off x="3851920" y="1772816"/>
            <a:ext cx="0" cy="46805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43608" y="1268760"/>
            <a:ext cx="7175875" cy="369332"/>
          </a:xfrm>
          <a:prstGeom prst="rect">
            <a:avLst/>
          </a:prstGeom>
          <a:noFill/>
        </p:spPr>
        <p:txBody>
          <a:bodyPr wrap="none" rtlCol="0">
            <a:spAutoFit/>
          </a:bodyPr>
          <a:lstStyle/>
          <a:p>
            <a:r>
              <a:rPr lang="en-US" altLang="zh-CN" dirty="0" smtClean="0"/>
              <a:t>get/post http://host:port/dbName/dbUserName/procedureName?params</a:t>
            </a:r>
            <a:endParaRPr lang="zh-CN" altLang="en-US" dirty="0"/>
          </a:p>
        </p:txBody>
      </p:sp>
      <p:sp>
        <p:nvSpPr>
          <p:cNvPr id="37" name="TextBox 36"/>
          <p:cNvSpPr txBox="1"/>
          <p:nvPr/>
        </p:nvSpPr>
        <p:spPr>
          <a:xfrm>
            <a:off x="975415" y="5589240"/>
            <a:ext cx="6260881" cy="1200329"/>
          </a:xfrm>
          <a:prstGeom prst="rect">
            <a:avLst/>
          </a:prstGeom>
          <a:noFill/>
        </p:spPr>
        <p:txBody>
          <a:bodyPr wrap="none" rtlCol="0">
            <a:spAutoFit/>
          </a:bodyPr>
          <a:lstStyle/>
          <a:p>
            <a:r>
              <a:rPr lang="zh-CN" altLang="en-US" dirty="0" smtClean="0"/>
              <a:t>一般 </a:t>
            </a:r>
            <a:r>
              <a:rPr lang="en-US" altLang="zh-CN" dirty="0" smtClean="0"/>
              <a:t>servlet </a:t>
            </a:r>
            <a:r>
              <a:rPr lang="zh-CN" altLang="en-US" dirty="0" smtClean="0"/>
              <a:t>通过 </a:t>
            </a:r>
            <a:r>
              <a:rPr lang="en-US" altLang="zh-CN" dirty="0" smtClean="0"/>
              <a:t>http </a:t>
            </a:r>
            <a:r>
              <a:rPr lang="zh-CN" altLang="en-US" dirty="0" smtClean="0"/>
              <a:t>返回的都是 </a:t>
            </a:r>
            <a:r>
              <a:rPr lang="en-US" altLang="zh-CN" dirty="0" smtClean="0"/>
              <a:t>JSON </a:t>
            </a:r>
            <a:r>
              <a:rPr lang="zh-CN" altLang="en-US" dirty="0" smtClean="0"/>
              <a:t>格式的数据集，</a:t>
            </a:r>
            <a:endParaRPr lang="en-US" altLang="zh-CN" dirty="0" smtClean="0"/>
          </a:p>
          <a:p>
            <a:r>
              <a:rPr lang="zh-CN" altLang="en-US" dirty="0" smtClean="0"/>
              <a:t>也可以是原始数据集，由 </a:t>
            </a:r>
            <a:r>
              <a:rPr lang="en-US" altLang="zh-CN" dirty="0" smtClean="0"/>
              <a:t>node client </a:t>
            </a:r>
            <a:r>
              <a:rPr lang="zh-CN" altLang="en-US" dirty="0" smtClean="0"/>
              <a:t>解析成 </a:t>
            </a:r>
            <a:r>
              <a:rPr lang="en-US" altLang="zh-CN" dirty="0" err="1" smtClean="0"/>
              <a:t>javascript</a:t>
            </a:r>
            <a:r>
              <a:rPr lang="en-US" altLang="zh-CN" dirty="0" smtClean="0"/>
              <a:t> </a:t>
            </a:r>
            <a:r>
              <a:rPr lang="zh-CN" altLang="en-US" dirty="0" smtClean="0"/>
              <a:t>对象。</a:t>
            </a:r>
            <a:endParaRPr lang="en-US" altLang="zh-CN" dirty="0" smtClean="0"/>
          </a:p>
          <a:p>
            <a:r>
              <a:rPr lang="zh-CN" altLang="en-US" dirty="0" smtClean="0"/>
              <a:t>相当于将</a:t>
            </a:r>
            <a:r>
              <a:rPr lang="en-US" altLang="zh-CN" dirty="0" smtClean="0"/>
              <a:t>oracle</a:t>
            </a:r>
            <a:r>
              <a:rPr lang="zh-CN" altLang="en-US" dirty="0" smtClean="0"/>
              <a:t>数据通过</a:t>
            </a:r>
            <a:r>
              <a:rPr lang="en-US" altLang="zh-CN" dirty="0" err="1" smtClean="0"/>
              <a:t>plsql</a:t>
            </a:r>
            <a:r>
              <a:rPr lang="en-US" altLang="zh-CN" dirty="0" smtClean="0"/>
              <a:t> servlet</a:t>
            </a:r>
            <a:r>
              <a:rPr lang="zh-CN" altLang="en-US" dirty="0" smtClean="0"/>
              <a:t>发布出</a:t>
            </a:r>
            <a:r>
              <a:rPr lang="en-US" altLang="zh-CN" dirty="0" smtClean="0"/>
              <a:t>http</a:t>
            </a:r>
            <a:r>
              <a:rPr lang="zh-CN" altLang="en-US" dirty="0" smtClean="0"/>
              <a:t>数据服务。</a:t>
            </a:r>
            <a:endParaRPr lang="en-US" altLang="zh-CN" dirty="0" smtClean="0"/>
          </a:p>
          <a:p>
            <a:r>
              <a:rPr lang="zh-CN" altLang="en-US" dirty="0" smtClean="0"/>
              <a:t>方便 </a:t>
            </a:r>
            <a:r>
              <a:rPr lang="en-US" altLang="zh-CN" dirty="0" smtClean="0"/>
              <a:t>browser-side/server-side </a:t>
            </a:r>
            <a:r>
              <a:rPr lang="en-US" altLang="zh-CN" dirty="0" err="1" smtClean="0"/>
              <a:t>javascript</a:t>
            </a:r>
            <a:r>
              <a:rPr lang="en-US" altLang="zh-CN" dirty="0" smtClean="0"/>
              <a:t> </a:t>
            </a:r>
            <a:r>
              <a:rPr lang="zh-CN" altLang="en-US" dirty="0" smtClean="0"/>
              <a:t>访问 </a:t>
            </a:r>
            <a:r>
              <a:rPr lang="en-US" altLang="zh-CN" dirty="0" smtClean="0"/>
              <a:t>oracle</a:t>
            </a:r>
            <a:r>
              <a:rPr lang="zh-CN" altLang="en-US" dirty="0" smtClean="0"/>
              <a:t>。</a:t>
            </a:r>
            <a:endParaRPr lang="zh-CN" altLang="en-US" dirty="0"/>
          </a:p>
        </p:txBody>
      </p:sp>
    </p:spTree>
    <p:extLst>
      <p:ext uri="{BB962C8B-B14F-4D97-AF65-F5344CB8AC3E}">
        <p14:creationId xmlns:p14="http://schemas.microsoft.com/office/powerpoint/2010/main" val="15340890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ReqBase</a:t>
            </a:r>
            <a:r>
              <a:rPr lang="en-US" altLang="zh-CN" dirty="0" smtClean="0"/>
              <a:t> </a:t>
            </a:r>
            <a:r>
              <a:rPr lang="zh-CN" altLang="en-US" dirty="0" smtClean="0"/>
              <a:t>设置什么</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自己设置</a:t>
            </a:r>
            <a:endParaRPr lang="en-US" altLang="zh-CN" dirty="0" smtClean="0"/>
          </a:p>
          <a:p>
            <a:pPr lvl="1"/>
            <a:r>
              <a:rPr lang="en-US" altLang="zh-CN" dirty="0" smtClean="0"/>
              <a:t>h$ </a:t>
            </a:r>
            <a:r>
              <a:rPr lang="zh-CN" altLang="en-US" dirty="0" smtClean="0"/>
              <a:t>设置代表不再由</a:t>
            </a:r>
            <a:r>
              <a:rPr lang="en-US" altLang="zh-CN" dirty="0" smtClean="0"/>
              <a:t>NGW</a:t>
            </a:r>
            <a:r>
              <a:rPr lang="zh-CN" altLang="en-US" dirty="0" smtClean="0"/>
              <a:t>添加 </a:t>
            </a:r>
            <a:r>
              <a:rPr lang="en-US" altLang="zh-CN" dirty="0" smtClean="0"/>
              <a:t>http headers</a:t>
            </a:r>
          </a:p>
          <a:p>
            <a:pPr lvl="1"/>
            <a:r>
              <a:rPr lang="en-US" altLang="zh-CN" dirty="0" smtClean="0"/>
              <a:t>c$ </a:t>
            </a:r>
            <a:r>
              <a:rPr lang="zh-CN" altLang="en-US" dirty="0" smtClean="0"/>
              <a:t>设置代表不再由</a:t>
            </a:r>
            <a:r>
              <a:rPr lang="en-US" altLang="zh-CN" dirty="0" smtClean="0"/>
              <a:t>NGW</a:t>
            </a:r>
            <a:r>
              <a:rPr lang="zh-CN" altLang="en-US" dirty="0" smtClean="0"/>
              <a:t>添加 </a:t>
            </a:r>
            <a:r>
              <a:rPr lang="en-US" altLang="zh-CN" dirty="0" smtClean="0"/>
              <a:t>http cookies</a:t>
            </a:r>
          </a:p>
          <a:p>
            <a:pPr lvl="1"/>
            <a:r>
              <a:rPr lang="en-US" altLang="zh-CN" dirty="0" smtClean="0"/>
              <a:t>done=true </a:t>
            </a:r>
            <a:r>
              <a:rPr lang="zh-CN" altLang="en-US" dirty="0" smtClean="0"/>
              <a:t>代表不需要系统设置默认名值对</a:t>
            </a:r>
            <a:endParaRPr lang="en-US" altLang="zh-CN" dirty="0" smtClean="0"/>
          </a:p>
          <a:p>
            <a:r>
              <a:rPr lang="zh-CN" altLang="en-US" dirty="0" smtClean="0"/>
              <a:t>自然从</a:t>
            </a:r>
            <a:r>
              <a:rPr lang="en-US" altLang="zh-CN" dirty="0" smtClean="0"/>
              <a:t>http</a:t>
            </a:r>
            <a:r>
              <a:rPr lang="zh-CN" altLang="en-US" dirty="0" smtClean="0"/>
              <a:t>直接得来的</a:t>
            </a:r>
            <a:endParaRPr lang="en-US" altLang="zh-CN" dirty="0" smtClean="0"/>
          </a:p>
          <a:p>
            <a:pPr lvl="1"/>
            <a:r>
              <a:rPr lang="en-US" altLang="zh-CN" dirty="0" smtClean="0"/>
              <a:t>headers(h$</a:t>
            </a:r>
            <a:r>
              <a:rPr lang="en-US" altLang="zh-CN" dirty="0"/>
              <a:t>)</a:t>
            </a:r>
            <a:r>
              <a:rPr lang="en-US" altLang="zh-CN" dirty="0" smtClean="0"/>
              <a:t>, cookies(c$), get/port parameters</a:t>
            </a:r>
            <a:endParaRPr lang="en-US" altLang="zh-CN" dirty="0"/>
          </a:p>
          <a:p>
            <a:r>
              <a:rPr lang="zh-CN" altLang="en-US" dirty="0" smtClean="0"/>
              <a:t>演算来的</a:t>
            </a:r>
            <a:endParaRPr lang="en-US" altLang="zh-CN" dirty="0" smtClean="0"/>
          </a:p>
          <a:p>
            <a:pPr lvl="1"/>
            <a:r>
              <a:rPr lang="en-US" altLang="zh-CN" dirty="0" err="1" smtClean="0"/>
              <a:t>url</a:t>
            </a:r>
            <a:r>
              <a:rPr lang="en-US" altLang="zh-CN" dirty="0" smtClean="0"/>
              <a:t> parts(u$), …</a:t>
            </a:r>
          </a:p>
          <a:p>
            <a:r>
              <a:rPr lang="zh-CN" altLang="en-US" dirty="0" smtClean="0"/>
              <a:t>执行目标</a:t>
            </a:r>
            <a:endParaRPr lang="en-US" altLang="zh-CN" dirty="0" smtClean="0"/>
          </a:p>
          <a:p>
            <a:pPr lvl="1"/>
            <a:r>
              <a:rPr lang="en-US" altLang="zh-CN" dirty="0" err="1" smtClean="0"/>
              <a:t>x$db,x$dbu,x$prog,y$before,y$after,y$static</a:t>
            </a:r>
            <a:endParaRPr lang="zh-CN" altLang="en-US" dirty="0"/>
          </a:p>
        </p:txBody>
      </p:sp>
    </p:spTree>
    <p:extLst>
      <p:ext uri="{BB962C8B-B14F-4D97-AF65-F5344CB8AC3E}">
        <p14:creationId xmlns:p14="http://schemas.microsoft.com/office/powerpoint/2010/main" val="1379302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走过的弯路</a:t>
            </a:r>
            <a:endParaRPr lang="zh-CN" altLang="en-US" dirty="0"/>
          </a:p>
        </p:txBody>
      </p:sp>
      <p:sp>
        <p:nvSpPr>
          <p:cNvPr id="3" name="内容占位符 2"/>
          <p:cNvSpPr>
            <a:spLocks noGrp="1"/>
          </p:cNvSpPr>
          <p:nvPr>
            <p:ph idx="1"/>
          </p:nvPr>
        </p:nvSpPr>
        <p:spPr>
          <a:xfrm>
            <a:off x="457200" y="1600200"/>
            <a:ext cx="8229600" cy="5069160"/>
          </a:xfrm>
        </p:spPr>
        <p:txBody>
          <a:bodyPr>
            <a:normAutofit fontScale="62500" lnSpcReduction="20000"/>
          </a:bodyPr>
          <a:lstStyle/>
          <a:p>
            <a:r>
              <a:rPr lang="zh-CN" altLang="en-US" dirty="0" smtClean="0"/>
              <a:t>基于 </a:t>
            </a:r>
            <a:r>
              <a:rPr lang="en-US" altLang="zh-CN" dirty="0" smtClean="0"/>
              <a:t>Apache mod-</a:t>
            </a:r>
            <a:r>
              <a:rPr lang="en-US" altLang="zh-CN" dirty="0" err="1" smtClean="0"/>
              <a:t>plsql</a:t>
            </a:r>
            <a:r>
              <a:rPr lang="en-US" altLang="zh-CN" dirty="0" smtClean="0"/>
              <a:t>  </a:t>
            </a:r>
            <a:r>
              <a:rPr lang="zh-CN" altLang="en-US" dirty="0" smtClean="0"/>
              <a:t>去做平台架构设计的老 </a:t>
            </a:r>
            <a:r>
              <a:rPr lang="en-US" altLang="zh-CN" dirty="0" err="1" smtClean="0"/>
              <a:t>psp.web</a:t>
            </a:r>
            <a:endParaRPr lang="en-US" altLang="zh-CN" dirty="0" smtClean="0"/>
          </a:p>
          <a:p>
            <a:pPr lvl="1"/>
            <a:r>
              <a:rPr lang="zh-CN" altLang="en-US" dirty="0" smtClean="0"/>
              <a:t>没有</a:t>
            </a:r>
            <a:r>
              <a:rPr lang="en-US" altLang="zh-CN" dirty="0" smtClean="0"/>
              <a:t>node</a:t>
            </a:r>
            <a:r>
              <a:rPr lang="zh-CN" altLang="en-US" dirty="0" smtClean="0"/>
              <a:t>支持，完全没有发展空间，处处受限</a:t>
            </a:r>
            <a:endParaRPr lang="en-US" altLang="zh-CN" dirty="0" smtClean="0"/>
          </a:p>
          <a:p>
            <a:endParaRPr lang="en-US" altLang="zh-CN" dirty="0"/>
          </a:p>
          <a:p>
            <a:r>
              <a:rPr lang="zh-CN" altLang="en-US" dirty="0" smtClean="0"/>
              <a:t>超级庞杂的试图覆盖所有常用标签和属性的输出</a:t>
            </a:r>
            <a:r>
              <a:rPr lang="en-US" altLang="zh-CN" dirty="0" smtClean="0"/>
              <a:t>API</a:t>
            </a:r>
          </a:p>
          <a:p>
            <a:pPr lvl="1"/>
            <a:r>
              <a:rPr lang="zh-CN" altLang="en-US" dirty="0" smtClean="0"/>
              <a:t>其实简单既是好</a:t>
            </a:r>
            <a:endParaRPr lang="en-US" altLang="zh-CN" dirty="0" smtClean="0"/>
          </a:p>
          <a:p>
            <a:endParaRPr lang="en-US" altLang="zh-CN" dirty="0"/>
          </a:p>
          <a:p>
            <a:r>
              <a:rPr lang="en-US" altLang="zh-CN" dirty="0" smtClean="0"/>
              <a:t>Session</a:t>
            </a:r>
          </a:p>
          <a:p>
            <a:pPr lvl="1"/>
            <a:r>
              <a:rPr lang="zh-CN" altLang="en-US" dirty="0" smtClean="0"/>
              <a:t>原先使用了基于</a:t>
            </a:r>
            <a:r>
              <a:rPr lang="en-US" altLang="zh-CN" dirty="0" smtClean="0"/>
              <a:t>GAC </a:t>
            </a:r>
            <a:r>
              <a:rPr lang="zh-CN" altLang="en-US" dirty="0" smtClean="0"/>
              <a:t>的会话方案</a:t>
            </a:r>
            <a:endParaRPr lang="en-US" altLang="zh-CN" dirty="0" smtClean="0"/>
          </a:p>
          <a:p>
            <a:pPr lvl="1"/>
            <a:endParaRPr lang="en-US" altLang="zh-CN" dirty="0"/>
          </a:p>
          <a:p>
            <a:r>
              <a:rPr lang="en-US" altLang="zh-CN" dirty="0" smtClean="0"/>
              <a:t>Result Cache</a:t>
            </a:r>
          </a:p>
          <a:p>
            <a:pPr lvl="1"/>
            <a:r>
              <a:rPr lang="zh-CN" altLang="en-US" dirty="0" smtClean="0"/>
              <a:t>原先使用了基于</a:t>
            </a:r>
            <a:r>
              <a:rPr lang="en-US" altLang="zh-CN" dirty="0" smtClean="0"/>
              <a:t>GAC key-</a:t>
            </a:r>
            <a:r>
              <a:rPr lang="en-US" altLang="zh-CN" dirty="0" err="1" smtClean="0"/>
              <a:t>ver</a:t>
            </a:r>
            <a:r>
              <a:rPr lang="en-US" altLang="zh-CN" dirty="0" smtClean="0"/>
              <a:t> </a:t>
            </a:r>
            <a:r>
              <a:rPr lang="zh-CN" altLang="en-US" dirty="0" smtClean="0"/>
              <a:t>信息的方案</a:t>
            </a:r>
            <a:endParaRPr lang="en-US" altLang="zh-CN" dirty="0"/>
          </a:p>
          <a:p>
            <a:pPr marL="0" indent="0">
              <a:buNone/>
            </a:pPr>
            <a:endParaRPr lang="en-US" altLang="zh-CN" dirty="0" smtClean="0"/>
          </a:p>
          <a:p>
            <a:r>
              <a:rPr lang="en-US" altLang="zh-CN" dirty="0" smtClean="0"/>
              <a:t>Callout</a:t>
            </a:r>
          </a:p>
          <a:p>
            <a:pPr lvl="1"/>
            <a:r>
              <a:rPr lang="zh-CN" altLang="en-US" dirty="0" smtClean="0"/>
              <a:t>原先单独设计了基于</a:t>
            </a:r>
            <a:r>
              <a:rPr lang="en-US" altLang="zh-CN" dirty="0" err="1" smtClean="0"/>
              <a:t>utl_tcp</a:t>
            </a:r>
            <a:r>
              <a:rPr lang="zh-CN" altLang="en-US" dirty="0" smtClean="0"/>
              <a:t>的向外发信息的复杂结构</a:t>
            </a:r>
            <a:endParaRPr lang="en-US" altLang="zh-CN" dirty="0" smtClean="0"/>
          </a:p>
          <a:p>
            <a:pPr marL="0" indent="0">
              <a:buNone/>
            </a:pPr>
            <a:endParaRPr lang="en-US" altLang="zh-CN" dirty="0" smtClean="0"/>
          </a:p>
          <a:p>
            <a:r>
              <a:rPr lang="en-US" altLang="zh-CN" dirty="0" smtClean="0"/>
              <a:t>Cache</a:t>
            </a:r>
          </a:p>
          <a:p>
            <a:pPr lvl="1"/>
            <a:r>
              <a:rPr lang="zh-CN" altLang="en-US" dirty="0" smtClean="0"/>
              <a:t>原先想法过于复杂，不能兼顾带权限判断的</a:t>
            </a:r>
            <a:r>
              <a:rPr lang="en-US" altLang="zh-CN" dirty="0" smtClean="0"/>
              <a:t>cache</a:t>
            </a:r>
            <a:endParaRPr lang="zh-CN" altLang="en-US" dirty="0"/>
          </a:p>
        </p:txBody>
      </p:sp>
    </p:spTree>
    <p:extLst>
      <p:ext uri="{BB962C8B-B14F-4D97-AF65-F5344CB8AC3E}">
        <p14:creationId xmlns:p14="http://schemas.microsoft.com/office/powerpoint/2010/main" val="2351147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t>framework / </a:t>
            </a:r>
            <a:r>
              <a:rPr lang="en-US" altLang="zh-CN" dirty="0" err="1" smtClean="0"/>
              <a:t>api&amp;lib</a:t>
            </a:r>
            <a:endParaRPr lang="zh-CN" altLang="en-US" dirty="0"/>
          </a:p>
        </p:txBody>
      </p:sp>
      <p:sp>
        <p:nvSpPr>
          <p:cNvPr id="4" name="矩形 3"/>
          <p:cNvSpPr/>
          <p:nvPr/>
        </p:nvSpPr>
        <p:spPr>
          <a:xfrm>
            <a:off x="611560" y="1196752"/>
            <a:ext cx="1224136"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2"/>
                </a:solidFill>
              </a:rPr>
              <a:t>gateway.</a:t>
            </a:r>
          </a:p>
          <a:p>
            <a:pPr algn="ctr"/>
            <a:r>
              <a:rPr lang="en-US" altLang="zh-CN" b="1" dirty="0" smtClean="0">
                <a:solidFill>
                  <a:schemeClr val="tx2"/>
                </a:solidFill>
              </a:rPr>
              <a:t>listen</a:t>
            </a:r>
            <a:endParaRPr lang="zh-CN" altLang="en-US" b="1" dirty="0">
              <a:solidFill>
                <a:schemeClr val="tx2"/>
              </a:solidFill>
            </a:endParaRPr>
          </a:p>
        </p:txBody>
      </p:sp>
      <p:sp>
        <p:nvSpPr>
          <p:cNvPr id="5" name="矩形 4"/>
          <p:cNvSpPr/>
          <p:nvPr/>
        </p:nvSpPr>
        <p:spPr>
          <a:xfrm>
            <a:off x="2339752" y="1196752"/>
            <a:ext cx="1224136"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2"/>
                </a:solidFill>
              </a:rPr>
              <a:t>dad_auth_entry</a:t>
            </a:r>
            <a:endParaRPr lang="zh-CN" altLang="en-US" b="1" dirty="0">
              <a:solidFill>
                <a:schemeClr val="tx2"/>
              </a:solidFill>
            </a:endParaRPr>
          </a:p>
        </p:txBody>
      </p:sp>
      <p:sp>
        <p:nvSpPr>
          <p:cNvPr id="6" name="矩形 5"/>
          <p:cNvSpPr/>
          <p:nvPr/>
        </p:nvSpPr>
        <p:spPr>
          <a:xfrm>
            <a:off x="4139952" y="1196752"/>
            <a:ext cx="1224136"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2"/>
                </a:solidFill>
              </a:rPr>
              <a:t>k_gw.do</a:t>
            </a:r>
            <a:endParaRPr lang="zh-CN" altLang="en-US" b="1" dirty="0">
              <a:solidFill>
                <a:schemeClr val="tx2"/>
              </a:solidFill>
            </a:endParaRPr>
          </a:p>
        </p:txBody>
      </p:sp>
      <p:sp>
        <p:nvSpPr>
          <p:cNvPr id="7" name="矩形 6"/>
          <p:cNvSpPr/>
          <p:nvPr/>
        </p:nvSpPr>
        <p:spPr>
          <a:xfrm>
            <a:off x="6660232" y="1124744"/>
            <a:ext cx="20078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k_filter.before</a:t>
            </a:r>
            <a:endParaRPr lang="en-US" altLang="zh-CN" dirty="0" smtClean="0"/>
          </a:p>
          <a:p>
            <a:pPr algn="ctr"/>
            <a:r>
              <a:rPr lang="en-US" altLang="zh-CN" dirty="0" smtClean="0"/>
              <a:t>target servlet</a:t>
            </a:r>
          </a:p>
          <a:p>
            <a:pPr algn="ctr"/>
            <a:r>
              <a:rPr lang="en-US" altLang="zh-CN" dirty="0" err="1" smtClean="0"/>
              <a:t>k_filter.after</a:t>
            </a:r>
            <a:endParaRPr lang="zh-CN" altLang="en-US" dirty="0"/>
          </a:p>
        </p:txBody>
      </p:sp>
      <p:cxnSp>
        <p:nvCxnSpPr>
          <p:cNvPr id="9" name="直接箭头连接符 8"/>
          <p:cNvCxnSpPr>
            <a:stCxn id="4" idx="3"/>
            <a:endCxn id="5" idx="1"/>
          </p:cNvCxnSpPr>
          <p:nvPr/>
        </p:nvCxnSpPr>
        <p:spPr>
          <a:xfrm>
            <a:off x="1835696" y="155679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1"/>
          </p:cNvCxnSpPr>
          <p:nvPr/>
        </p:nvCxnSpPr>
        <p:spPr>
          <a:xfrm>
            <a:off x="3563888" y="155679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a:off x="5364088" y="1556792"/>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线形标注 2(带强调线) 14"/>
          <p:cNvSpPr/>
          <p:nvPr/>
        </p:nvSpPr>
        <p:spPr>
          <a:xfrm>
            <a:off x="1367645" y="2396840"/>
            <a:ext cx="2052227" cy="1104168"/>
          </a:xfrm>
          <a:prstGeom prst="accentCallout2">
            <a:avLst>
              <a:gd name="adj1" fmla="val 18750"/>
              <a:gd name="adj2" fmla="val -8333"/>
              <a:gd name="adj3" fmla="val 18750"/>
              <a:gd name="adj4" fmla="val -16667"/>
              <a:gd name="adj5" fmla="val -39359"/>
              <a:gd name="adj6" fmla="val -32936"/>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solidFill>
                  <a:schemeClr val="tx1"/>
                </a:solidFill>
              </a:rPr>
              <a:t>链接到</a:t>
            </a:r>
            <a:r>
              <a:rPr lang="en-US" altLang="zh-CN" dirty="0" smtClean="0">
                <a:solidFill>
                  <a:schemeClr val="tx1"/>
                </a:solidFill>
              </a:rPr>
              <a:t>node</a:t>
            </a:r>
          </a:p>
          <a:p>
            <a:r>
              <a:rPr lang="zh-CN" altLang="en-US" dirty="0" smtClean="0">
                <a:solidFill>
                  <a:schemeClr val="tx1"/>
                </a:solidFill>
              </a:rPr>
              <a:t>接受请求数据</a:t>
            </a:r>
            <a:endParaRPr lang="en-US" altLang="zh-CN" dirty="0" smtClean="0">
              <a:solidFill>
                <a:schemeClr val="tx1"/>
              </a:solidFill>
            </a:endParaRPr>
          </a:p>
          <a:p>
            <a:r>
              <a:rPr lang="zh-CN" altLang="en-US" dirty="0" smtClean="0">
                <a:solidFill>
                  <a:schemeClr val="tx1"/>
                </a:solidFill>
              </a:rPr>
              <a:t>初始化系统包变量</a:t>
            </a:r>
            <a:endParaRPr lang="en-US" altLang="zh-CN" dirty="0" smtClean="0">
              <a:solidFill>
                <a:schemeClr val="tx1"/>
              </a:solidFill>
            </a:endParaRPr>
          </a:p>
          <a:p>
            <a:r>
              <a:rPr lang="zh-CN" altLang="en-US" dirty="0" smtClean="0">
                <a:solidFill>
                  <a:schemeClr val="tx1"/>
                </a:solidFill>
              </a:rPr>
              <a:t>执行</a:t>
            </a:r>
            <a:r>
              <a:rPr lang="en-US" altLang="zh-CN" dirty="0" smtClean="0">
                <a:solidFill>
                  <a:schemeClr val="tx1"/>
                </a:solidFill>
              </a:rPr>
              <a:t>servlet</a:t>
            </a:r>
          </a:p>
        </p:txBody>
      </p:sp>
      <p:sp>
        <p:nvSpPr>
          <p:cNvPr id="16" name="线形标注 2(带强调线) 15"/>
          <p:cNvSpPr/>
          <p:nvPr/>
        </p:nvSpPr>
        <p:spPr>
          <a:xfrm>
            <a:off x="3624019" y="2420888"/>
            <a:ext cx="1812077" cy="1104168"/>
          </a:xfrm>
          <a:prstGeom prst="accentCallout2">
            <a:avLst>
              <a:gd name="adj1" fmla="val 18750"/>
              <a:gd name="adj2" fmla="val -8333"/>
              <a:gd name="adj3" fmla="val 18750"/>
              <a:gd name="adj4" fmla="val -16667"/>
              <a:gd name="adj5" fmla="val -39359"/>
              <a:gd name="adj6" fmla="val -32936"/>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solidFill>
                  <a:schemeClr val="tx1"/>
                </a:solidFill>
              </a:rPr>
              <a:t>负责将当前权限用户设置到目标</a:t>
            </a:r>
            <a:r>
              <a:rPr lang="en-US" altLang="zh-CN" dirty="0" smtClean="0">
                <a:solidFill>
                  <a:schemeClr val="tx1"/>
                </a:solidFill>
              </a:rPr>
              <a:t>servlet</a:t>
            </a:r>
            <a:r>
              <a:rPr lang="zh-CN" altLang="en-US" dirty="0" smtClean="0">
                <a:solidFill>
                  <a:schemeClr val="tx1"/>
                </a:solidFill>
              </a:rPr>
              <a:t>的用户下</a:t>
            </a:r>
            <a:endParaRPr lang="zh-CN" altLang="en-US" dirty="0">
              <a:solidFill>
                <a:schemeClr val="tx1"/>
              </a:solidFill>
            </a:endParaRPr>
          </a:p>
        </p:txBody>
      </p:sp>
      <p:sp>
        <p:nvSpPr>
          <p:cNvPr id="17" name="线形标注 2(带强调线) 16"/>
          <p:cNvSpPr/>
          <p:nvPr/>
        </p:nvSpPr>
        <p:spPr>
          <a:xfrm>
            <a:off x="5928275" y="2420888"/>
            <a:ext cx="1812077" cy="1104168"/>
          </a:xfrm>
          <a:prstGeom prst="accentCallout2">
            <a:avLst>
              <a:gd name="adj1" fmla="val 18750"/>
              <a:gd name="adj2" fmla="val -8333"/>
              <a:gd name="adj3" fmla="val 18750"/>
              <a:gd name="adj4" fmla="val -16667"/>
              <a:gd name="adj5" fmla="val -39359"/>
              <a:gd name="adj6" fmla="val -32936"/>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solidFill>
                  <a:schemeClr val="tx1"/>
                </a:solidFill>
              </a:rPr>
              <a:t>负责动态执行</a:t>
            </a:r>
            <a:endParaRPr lang="en-US" altLang="zh-CN" dirty="0" smtClean="0">
              <a:solidFill>
                <a:schemeClr val="tx1"/>
              </a:solidFill>
            </a:endParaRPr>
          </a:p>
          <a:p>
            <a:r>
              <a:rPr lang="en-US" altLang="zh-CN" dirty="0" smtClean="0">
                <a:solidFill>
                  <a:schemeClr val="tx1"/>
                </a:solidFill>
              </a:rPr>
              <a:t>servlet</a:t>
            </a:r>
            <a:r>
              <a:rPr lang="zh-CN" altLang="en-US" dirty="0" smtClean="0">
                <a:solidFill>
                  <a:schemeClr val="tx1"/>
                </a:solidFill>
              </a:rPr>
              <a:t>和</a:t>
            </a:r>
            <a:r>
              <a:rPr lang="en-US" altLang="zh-CN" dirty="0" smtClean="0">
                <a:solidFill>
                  <a:schemeClr val="tx1"/>
                </a:solidFill>
              </a:rPr>
              <a:t>filter</a:t>
            </a:r>
          </a:p>
          <a:p>
            <a:r>
              <a:rPr lang="zh-CN" altLang="en-US" dirty="0" smtClean="0">
                <a:solidFill>
                  <a:schemeClr val="tx1"/>
                </a:solidFill>
              </a:rPr>
              <a:t>确保响应输出</a:t>
            </a:r>
            <a:endParaRPr lang="zh-CN" altLang="en-US" dirty="0">
              <a:solidFill>
                <a:schemeClr val="tx1"/>
              </a:solidFill>
            </a:endParaRPr>
          </a:p>
        </p:txBody>
      </p:sp>
      <p:sp>
        <p:nvSpPr>
          <p:cNvPr id="18" name="左大括号 17"/>
          <p:cNvSpPr/>
          <p:nvPr/>
        </p:nvSpPr>
        <p:spPr>
          <a:xfrm>
            <a:off x="1515852" y="3933056"/>
            <a:ext cx="324036" cy="2520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t" anchorCtr="0"/>
          <a:lstStyle/>
          <a:p>
            <a:pPr algn="ctr"/>
            <a:endParaRPr lang="zh-CN" altLang="en-US" dirty="0"/>
          </a:p>
        </p:txBody>
      </p:sp>
      <p:sp>
        <p:nvSpPr>
          <p:cNvPr id="19" name="TextBox 18"/>
          <p:cNvSpPr txBox="1"/>
          <p:nvPr/>
        </p:nvSpPr>
        <p:spPr>
          <a:xfrm>
            <a:off x="1911896" y="3933056"/>
            <a:ext cx="5972472" cy="2677656"/>
          </a:xfrm>
          <a:prstGeom prst="rect">
            <a:avLst/>
          </a:prstGeom>
          <a:noFill/>
        </p:spPr>
        <p:txBody>
          <a:bodyPr wrap="square" rtlCol="0">
            <a:spAutoFit/>
          </a:bodyPr>
          <a:lstStyle/>
          <a:p>
            <a:pPr marL="285750" indent="-285750">
              <a:buFont typeface="Arial" charset="0"/>
              <a:buChar char="•"/>
            </a:pPr>
            <a:r>
              <a:rPr lang="zh-CN" altLang="en-US" sz="2400" dirty="0" smtClean="0"/>
              <a:t>基础辅助  </a:t>
            </a:r>
            <a:r>
              <a:rPr lang="en-US" altLang="zh-CN" sz="2400" dirty="0" smtClean="0"/>
              <a:t>t(</a:t>
            </a:r>
            <a:r>
              <a:rPr lang="en-US" altLang="zh-CN" sz="2400" dirty="0" err="1" smtClean="0"/>
              <a:t>k_type_tool</a:t>
            </a:r>
            <a:r>
              <a:rPr lang="en-US" altLang="zh-CN" sz="2400" dirty="0" smtClean="0"/>
              <a:t>), </a:t>
            </a:r>
            <a:r>
              <a:rPr lang="en-US" altLang="zh-CN" sz="2400" dirty="0" err="1" smtClean="0"/>
              <a:t>tmp</a:t>
            </a:r>
            <a:r>
              <a:rPr lang="en-US" altLang="zh-CN" sz="2400" dirty="0" smtClean="0"/>
              <a:t>, </a:t>
            </a:r>
            <a:r>
              <a:rPr lang="en-US" altLang="zh-CN" sz="2400" dirty="0" err="1" smtClean="0"/>
              <a:t>st</a:t>
            </a:r>
            <a:r>
              <a:rPr lang="en-US" altLang="zh-CN" sz="2400" dirty="0" smtClean="0"/>
              <a:t>, e, g …</a:t>
            </a:r>
          </a:p>
          <a:p>
            <a:pPr marL="285750" indent="-285750">
              <a:buFont typeface="Arial" charset="0"/>
              <a:buChar char="•"/>
            </a:pPr>
            <a:endParaRPr lang="en-US" altLang="zh-CN" sz="2400" dirty="0" smtClean="0"/>
          </a:p>
          <a:p>
            <a:pPr marL="285750" indent="-285750">
              <a:buFont typeface="Arial" charset="0"/>
              <a:buChar char="•"/>
            </a:pPr>
            <a:r>
              <a:rPr lang="zh-CN" altLang="en-US" sz="2400" dirty="0" smtClean="0"/>
              <a:t>输入获取 </a:t>
            </a:r>
            <a:r>
              <a:rPr lang="en-US" altLang="zh-CN" sz="2400" dirty="0" smtClean="0"/>
              <a:t>r.*  </a:t>
            </a:r>
            <a:r>
              <a:rPr lang="en-US" altLang="zh-CN" sz="2400" dirty="0" err="1" smtClean="0"/>
              <a:t>ra</a:t>
            </a:r>
            <a:r>
              <a:rPr lang="en-US" altLang="zh-CN" sz="2400" dirty="0" smtClean="0"/>
              <a:t> </a:t>
            </a:r>
            <a:r>
              <a:rPr lang="en-US" altLang="zh-CN" sz="2400" dirty="0" err="1" smtClean="0"/>
              <a:t>rb</a:t>
            </a:r>
            <a:endParaRPr lang="en-US" altLang="zh-CN" sz="2400" dirty="0" smtClean="0"/>
          </a:p>
          <a:p>
            <a:pPr marL="285750" indent="-285750">
              <a:buFont typeface="Arial" charset="0"/>
              <a:buChar char="•"/>
            </a:pPr>
            <a:endParaRPr lang="en-US" altLang="zh-CN" sz="2400" dirty="0" smtClean="0"/>
          </a:p>
          <a:p>
            <a:pPr marL="285750" indent="-285750">
              <a:buFont typeface="Arial" charset="0"/>
              <a:buChar char="•"/>
            </a:pPr>
            <a:r>
              <a:rPr lang="zh-CN" altLang="en-US" sz="2400" dirty="0" smtClean="0"/>
              <a:t>输出 </a:t>
            </a:r>
            <a:r>
              <a:rPr lang="en-US" altLang="zh-CN" sz="2400" dirty="0" smtClean="0"/>
              <a:t>h.*</a:t>
            </a:r>
            <a:r>
              <a:rPr lang="zh-CN" altLang="en-US" sz="2400" dirty="0" smtClean="0"/>
              <a:t>，衍生的 </a:t>
            </a:r>
            <a:r>
              <a:rPr lang="en-US" altLang="zh-CN" sz="2400" dirty="0" smtClean="0"/>
              <a:t>x, m, </a:t>
            </a:r>
            <a:r>
              <a:rPr lang="en-US" altLang="zh-CN" sz="2400" dirty="0" err="1" smtClean="0"/>
              <a:t>tl</a:t>
            </a:r>
            <a:r>
              <a:rPr lang="en-US" altLang="zh-CN" sz="2400" dirty="0" smtClean="0"/>
              <a:t>, </a:t>
            </a:r>
            <a:r>
              <a:rPr lang="en-US" altLang="zh-CN" sz="2400" dirty="0" err="1" smtClean="0"/>
              <a:t>tr</a:t>
            </a:r>
            <a:r>
              <a:rPr lang="en-US" altLang="zh-CN" sz="2400" dirty="0" smtClean="0"/>
              <a:t>, style, </a:t>
            </a:r>
            <a:r>
              <a:rPr lang="en-US" altLang="zh-CN" sz="2400" dirty="0" err="1" smtClean="0"/>
              <a:t>url</a:t>
            </a:r>
            <a:r>
              <a:rPr lang="en-US" altLang="zh-CN" sz="2400" dirty="0" smtClean="0"/>
              <a:t>, </a:t>
            </a:r>
            <a:r>
              <a:rPr lang="en-US" altLang="zh-CN" sz="2400" dirty="0" err="1" smtClean="0"/>
              <a:t>rs</a:t>
            </a:r>
            <a:r>
              <a:rPr lang="en-US" altLang="zh-CN" sz="2400" dirty="0" smtClean="0"/>
              <a:t>, …</a:t>
            </a:r>
          </a:p>
          <a:p>
            <a:pPr marL="285750" indent="-285750">
              <a:buFont typeface="Arial" charset="0"/>
              <a:buChar char="•"/>
            </a:pPr>
            <a:endParaRPr lang="en-US" altLang="zh-CN" sz="2400" dirty="0" smtClean="0"/>
          </a:p>
          <a:p>
            <a:pPr marL="285750" indent="-285750">
              <a:buFont typeface="Arial" charset="0"/>
              <a:buChar char="•"/>
            </a:pPr>
            <a:r>
              <a:rPr lang="zh-CN" altLang="en-US" sz="2400" dirty="0" smtClean="0"/>
              <a:t>对外请求</a:t>
            </a:r>
            <a:r>
              <a:rPr lang="en-US" altLang="zh-CN" sz="2400" dirty="0" smtClean="0"/>
              <a:t>, </a:t>
            </a:r>
            <a:r>
              <a:rPr lang="en-US" altLang="zh-CN" sz="2400" dirty="0" err="1" smtClean="0"/>
              <a:t>msg_pipe</a:t>
            </a:r>
            <a:r>
              <a:rPr lang="en-US" altLang="zh-CN" sz="2400" dirty="0" smtClean="0"/>
              <a:t>(</a:t>
            </a:r>
            <a:r>
              <a:rPr lang="en-US" altLang="zh-CN" sz="2400" dirty="0" err="1" smtClean="0"/>
              <a:t>mp</a:t>
            </a:r>
            <a:r>
              <a:rPr lang="en-US" altLang="zh-CN" sz="2400" dirty="0" smtClean="0"/>
              <a:t>)</a:t>
            </a:r>
            <a:endParaRPr lang="zh-CN" altLang="en-US" sz="2400" dirty="0"/>
          </a:p>
        </p:txBody>
      </p:sp>
      <p:sp>
        <p:nvSpPr>
          <p:cNvPr id="20" name="TextBox 19"/>
          <p:cNvSpPr txBox="1"/>
          <p:nvPr/>
        </p:nvSpPr>
        <p:spPr>
          <a:xfrm>
            <a:off x="618074" y="3933056"/>
            <a:ext cx="861774" cy="2576026"/>
          </a:xfrm>
          <a:prstGeom prst="rect">
            <a:avLst/>
          </a:prstGeom>
          <a:noFill/>
        </p:spPr>
        <p:txBody>
          <a:bodyPr vert="eaVert" wrap="none" rtlCol="0">
            <a:spAutoFit/>
          </a:bodyPr>
          <a:lstStyle/>
          <a:p>
            <a:r>
              <a:rPr lang="en-US" altLang="zh-CN" sz="4400" dirty="0" smtClean="0"/>
              <a:t>Servlet API</a:t>
            </a:r>
            <a:endParaRPr lang="zh-CN" altLang="en-US" sz="4400" dirty="0"/>
          </a:p>
        </p:txBody>
      </p:sp>
    </p:spTree>
    <p:extLst>
      <p:ext uri="{BB962C8B-B14F-4D97-AF65-F5344CB8AC3E}">
        <p14:creationId xmlns:p14="http://schemas.microsoft.com/office/powerpoint/2010/main" val="788159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en-US" altLang="zh-CN" dirty="0" smtClean="0"/>
              <a:t>transaction and jump</a:t>
            </a:r>
            <a:endParaRPr lang="zh-CN" altLang="en-US" dirty="0"/>
          </a:p>
        </p:txBody>
      </p:sp>
      <p:cxnSp>
        <p:nvCxnSpPr>
          <p:cNvPr id="5" name="直接箭头连接符 4"/>
          <p:cNvCxnSpPr/>
          <p:nvPr/>
        </p:nvCxnSpPr>
        <p:spPr>
          <a:xfrm>
            <a:off x="1406123" y="1610726"/>
            <a:ext cx="0" cy="4248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8171" y="1700808"/>
            <a:ext cx="1911036" cy="52322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smtClean="0"/>
              <a:t>before filter</a:t>
            </a:r>
            <a:endParaRPr lang="zh-CN" altLang="en-US" sz="2800" dirty="0"/>
          </a:p>
        </p:txBody>
      </p:sp>
      <p:sp>
        <p:nvSpPr>
          <p:cNvPr id="7" name="TextBox 6"/>
          <p:cNvSpPr txBox="1"/>
          <p:nvPr/>
        </p:nvSpPr>
        <p:spPr>
          <a:xfrm>
            <a:off x="1766163" y="2924944"/>
            <a:ext cx="2122761" cy="52322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smtClean="0"/>
              <a:t>target servlet</a:t>
            </a:r>
            <a:endParaRPr lang="zh-CN" altLang="en-US" sz="2800" dirty="0"/>
          </a:p>
        </p:txBody>
      </p:sp>
      <p:sp>
        <p:nvSpPr>
          <p:cNvPr id="8" name="TextBox 7"/>
          <p:cNvSpPr txBox="1"/>
          <p:nvPr/>
        </p:nvSpPr>
        <p:spPr>
          <a:xfrm>
            <a:off x="1982187" y="4345940"/>
            <a:ext cx="1656031" cy="52322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smtClean="0"/>
              <a:t>after filter</a:t>
            </a:r>
            <a:endParaRPr lang="zh-CN" altLang="en-US" sz="2800" dirty="0"/>
          </a:p>
        </p:txBody>
      </p:sp>
      <p:sp>
        <p:nvSpPr>
          <p:cNvPr id="9" name="TextBox 8"/>
          <p:cNvSpPr txBox="1"/>
          <p:nvPr/>
        </p:nvSpPr>
        <p:spPr>
          <a:xfrm>
            <a:off x="1910179" y="5157192"/>
            <a:ext cx="2230482" cy="646331"/>
          </a:xfrm>
          <a:prstGeom prst="rect">
            <a:avLst/>
          </a:prstGeom>
          <a:noFill/>
        </p:spPr>
        <p:txBody>
          <a:bodyPr wrap="none" rtlCol="0">
            <a:spAutoFit/>
          </a:bodyPr>
          <a:lstStyle/>
          <a:p>
            <a:r>
              <a:rPr lang="en-US" altLang="zh-CN" dirty="0" smtClean="0"/>
              <a:t>append unclosed tags</a:t>
            </a:r>
          </a:p>
          <a:p>
            <a:r>
              <a:rPr lang="en-US" altLang="zh-CN" dirty="0" smtClean="0"/>
              <a:t>commit</a:t>
            </a:r>
            <a:endParaRPr lang="zh-CN" altLang="en-US" dirty="0"/>
          </a:p>
        </p:txBody>
      </p:sp>
      <p:sp>
        <p:nvSpPr>
          <p:cNvPr id="13" name="TextBox 12"/>
          <p:cNvSpPr txBox="1"/>
          <p:nvPr/>
        </p:nvSpPr>
        <p:spPr>
          <a:xfrm>
            <a:off x="4862507" y="2348880"/>
            <a:ext cx="2517805" cy="923330"/>
          </a:xfrm>
          <a:prstGeom prst="rect">
            <a:avLst/>
          </a:prstGeom>
          <a:noFill/>
        </p:spPr>
        <p:txBody>
          <a:bodyPr wrap="none" rtlCol="0">
            <a:spAutoFit/>
          </a:bodyPr>
          <a:lstStyle/>
          <a:p>
            <a:r>
              <a:rPr lang="en-US" altLang="zh-CN" dirty="0" err="1" smtClean="0"/>
              <a:t>g.cancel</a:t>
            </a:r>
            <a:r>
              <a:rPr lang="en-US" altLang="zh-CN" dirty="0" smtClean="0"/>
              <a:t> </a:t>
            </a:r>
            <a:r>
              <a:rPr lang="en-US" altLang="zh-CN" dirty="0" smtClean="0"/>
              <a:t>(</a:t>
            </a:r>
            <a:r>
              <a:rPr lang="en-US" altLang="zh-CN" dirty="0" err="1" smtClean="0"/>
              <a:t>rollback&amp;jump</a:t>
            </a:r>
            <a:r>
              <a:rPr lang="en-US" altLang="zh-CN" dirty="0" smtClean="0"/>
              <a:t>)</a:t>
            </a:r>
          </a:p>
          <a:p>
            <a:r>
              <a:rPr lang="en-US" altLang="zh-CN" dirty="0" err="1" smtClean="0"/>
              <a:t>g.finish</a:t>
            </a:r>
            <a:r>
              <a:rPr lang="en-US" altLang="zh-CN" dirty="0" smtClean="0"/>
              <a:t>(</a:t>
            </a:r>
            <a:r>
              <a:rPr lang="en-US" altLang="zh-CN" dirty="0" err="1" smtClean="0"/>
              <a:t>commit&amp;jump</a:t>
            </a:r>
            <a:r>
              <a:rPr lang="en-US" altLang="zh-CN" dirty="0" smtClean="0"/>
              <a:t>)</a:t>
            </a:r>
          </a:p>
          <a:p>
            <a:r>
              <a:rPr lang="en-US" altLang="zh-CN" dirty="0" smtClean="0"/>
              <a:t>…</a:t>
            </a:r>
          </a:p>
        </p:txBody>
      </p:sp>
      <p:cxnSp>
        <p:nvCxnSpPr>
          <p:cNvPr id="15" name="直接箭头连接符 14"/>
          <p:cNvCxnSpPr/>
          <p:nvPr/>
        </p:nvCxnSpPr>
        <p:spPr>
          <a:xfrm flipH="1">
            <a:off x="3347864" y="2996952"/>
            <a:ext cx="1514644" cy="1037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76056" y="3573016"/>
            <a:ext cx="2579424" cy="369332"/>
          </a:xfrm>
          <a:prstGeom prst="rect">
            <a:avLst/>
          </a:prstGeom>
          <a:noFill/>
        </p:spPr>
        <p:txBody>
          <a:bodyPr wrap="none" rtlCol="0">
            <a:spAutoFit/>
          </a:bodyPr>
          <a:lstStyle/>
          <a:p>
            <a:r>
              <a:rPr lang="en-US" altLang="zh-CN" dirty="0" err="1" smtClean="0"/>
              <a:t>h.go</a:t>
            </a:r>
            <a:r>
              <a:rPr lang="en-US" altLang="zh-CN" dirty="0" smtClean="0"/>
              <a:t>/</a:t>
            </a:r>
            <a:r>
              <a:rPr lang="en-US" altLang="zh-CN" dirty="0" err="1" smtClean="0"/>
              <a:t>h.gol</a:t>
            </a:r>
            <a:r>
              <a:rPr lang="en-US" altLang="zh-CN" dirty="0" smtClean="0"/>
              <a:t>(commit/jump</a:t>
            </a:r>
            <a:r>
              <a:rPr lang="en-US" altLang="zh-CN" dirty="0" smtClean="0"/>
              <a:t>)</a:t>
            </a:r>
            <a:endParaRPr lang="zh-CN" altLang="en-US" dirty="0"/>
          </a:p>
        </p:txBody>
      </p:sp>
      <p:cxnSp>
        <p:nvCxnSpPr>
          <p:cNvPr id="22" name="直接箭头连接符 21"/>
          <p:cNvCxnSpPr/>
          <p:nvPr/>
        </p:nvCxnSpPr>
        <p:spPr>
          <a:xfrm flipH="1">
            <a:off x="3347864" y="3920282"/>
            <a:ext cx="1514643" cy="2287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936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call out</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72055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OR-Mapping is wrong</a:t>
            </a:r>
            <a:endParaRPr lang="zh-CN" altLang="en-US" dirty="0"/>
          </a:p>
        </p:txBody>
      </p:sp>
      <p:sp>
        <p:nvSpPr>
          <p:cNvPr id="3" name="内容占位符 2"/>
          <p:cNvSpPr>
            <a:spLocks noGrp="1"/>
          </p:cNvSpPr>
          <p:nvPr>
            <p:ph idx="1"/>
          </p:nvPr>
        </p:nvSpPr>
        <p:spPr>
          <a:xfrm>
            <a:off x="457200" y="1600200"/>
            <a:ext cx="8291264" cy="4853136"/>
          </a:xfrm>
        </p:spPr>
        <p:txBody>
          <a:bodyPr>
            <a:normAutofit fontScale="70000" lnSpcReduction="20000"/>
          </a:bodyPr>
          <a:lstStyle/>
          <a:p>
            <a:r>
              <a:rPr lang="zh-CN" altLang="en-US" dirty="0" smtClean="0"/>
              <a:t>方向错误，不应该把 </a:t>
            </a:r>
            <a:r>
              <a:rPr lang="en-US" altLang="zh-CN" dirty="0" smtClean="0"/>
              <a:t>RDBMS </a:t>
            </a:r>
            <a:r>
              <a:rPr lang="zh-CN" altLang="en-US" dirty="0" smtClean="0"/>
              <a:t>往</a:t>
            </a:r>
            <a:r>
              <a:rPr lang="en-US" altLang="zh-CN" dirty="0" smtClean="0"/>
              <a:t>OO</a:t>
            </a:r>
            <a:r>
              <a:rPr lang="zh-CN" altLang="en-US" dirty="0" smtClean="0"/>
              <a:t>上靠</a:t>
            </a:r>
            <a:endParaRPr lang="en-US" altLang="zh-CN" dirty="0" smtClean="0"/>
          </a:p>
          <a:p>
            <a:r>
              <a:rPr lang="en-US" altLang="zh-CN" dirty="0" smtClean="0"/>
              <a:t>OO</a:t>
            </a:r>
            <a:r>
              <a:rPr lang="zh-CN" altLang="en-US" dirty="0" smtClean="0"/>
              <a:t>和</a:t>
            </a:r>
            <a:r>
              <a:rPr lang="en-US" altLang="zh-CN" dirty="0" err="1" smtClean="0"/>
              <a:t>ORMapping</a:t>
            </a:r>
            <a:r>
              <a:rPr lang="zh-CN" altLang="en-US" dirty="0" smtClean="0"/>
              <a:t>产生了不必要的新技术和新知识，这些增加了的不必要的技术层，遮掩了底层</a:t>
            </a:r>
            <a:r>
              <a:rPr lang="en-US" altLang="zh-CN" dirty="0" smtClean="0"/>
              <a:t>SQL</a:t>
            </a:r>
            <a:r>
              <a:rPr lang="zh-CN" altLang="en-US" dirty="0" smtClean="0"/>
              <a:t>的处理，降低了性能，带来的额外的数据库处理负担，也模糊了开发人员对业务数据模型的认识</a:t>
            </a:r>
            <a:endParaRPr lang="en-US" altLang="zh-CN" dirty="0" smtClean="0"/>
          </a:p>
          <a:p>
            <a:r>
              <a:rPr lang="zh-CN" altLang="en-US" dirty="0" smtClean="0"/>
              <a:t>使用</a:t>
            </a:r>
            <a:r>
              <a:rPr lang="en-US" altLang="zh-CN" dirty="0" smtClean="0"/>
              <a:t>OO</a:t>
            </a:r>
            <a:r>
              <a:rPr lang="zh-CN" altLang="en-US" dirty="0" smtClean="0"/>
              <a:t>方式数据处理不够灵活。只有</a:t>
            </a:r>
            <a:r>
              <a:rPr lang="en-US" altLang="zh-CN" dirty="0" smtClean="0"/>
              <a:t>SQL</a:t>
            </a:r>
            <a:r>
              <a:rPr lang="zh-CN" altLang="en-US" dirty="0" smtClean="0"/>
              <a:t>才能精准灵活全面的描述和处理数据。统计型分析型</a:t>
            </a:r>
            <a:r>
              <a:rPr lang="en-US" altLang="zh-CN" dirty="0" smtClean="0"/>
              <a:t>SQL</a:t>
            </a:r>
            <a:r>
              <a:rPr lang="zh-CN" altLang="en-US" dirty="0" smtClean="0"/>
              <a:t>，复杂关联</a:t>
            </a:r>
            <a:r>
              <a:rPr lang="en-US" altLang="zh-CN" dirty="0" smtClean="0"/>
              <a:t>SQL</a:t>
            </a:r>
            <a:r>
              <a:rPr lang="zh-CN" altLang="en-US" dirty="0" smtClean="0"/>
              <a:t>无法替代</a:t>
            </a:r>
            <a:endParaRPr lang="en-US" altLang="zh-CN" dirty="0" smtClean="0"/>
          </a:p>
          <a:p>
            <a:r>
              <a:rPr lang="zh-CN" altLang="en-US" dirty="0" smtClean="0"/>
              <a:t>业务信息系统开发人员必须清除的了解业务所对应的数据模型，必须精通处理这些业务数据的</a:t>
            </a:r>
            <a:r>
              <a:rPr lang="en-US" altLang="zh-CN" dirty="0" smtClean="0"/>
              <a:t>SQL/PLSQL</a:t>
            </a:r>
            <a:r>
              <a:rPr lang="zh-CN" altLang="en-US" dirty="0" smtClean="0"/>
              <a:t>的技术，而不是寄希望于靠</a:t>
            </a:r>
            <a:r>
              <a:rPr lang="en-US" altLang="zh-CN" dirty="0" smtClean="0"/>
              <a:t>or-mapping</a:t>
            </a:r>
            <a:r>
              <a:rPr lang="zh-CN" altLang="en-US" dirty="0" smtClean="0"/>
              <a:t>做数据处理。</a:t>
            </a:r>
            <a:endParaRPr lang="en-US" altLang="zh-CN" dirty="0" smtClean="0"/>
          </a:p>
          <a:p>
            <a:r>
              <a:rPr lang="zh-CN" altLang="en-US" dirty="0" smtClean="0"/>
              <a:t>只有当业务数据模型就是一门</a:t>
            </a:r>
            <a:r>
              <a:rPr lang="en-US" altLang="zh-CN" dirty="0" smtClean="0"/>
              <a:t>OO</a:t>
            </a:r>
            <a:r>
              <a:rPr lang="zh-CN" altLang="en-US" dirty="0" smtClean="0"/>
              <a:t>语言开发的内存模型，而数据库只是用来持久化这个内存模型的时候，也就是说基于</a:t>
            </a:r>
            <a:r>
              <a:rPr lang="en-US" altLang="zh-CN" dirty="0" smtClean="0"/>
              <a:t>OO</a:t>
            </a:r>
            <a:r>
              <a:rPr lang="zh-CN" altLang="en-US" dirty="0" smtClean="0"/>
              <a:t>语言的内存数据模型为主模型时，才应用采用非输出处理语言和</a:t>
            </a:r>
            <a:r>
              <a:rPr lang="en-US" altLang="zh-CN" dirty="0" smtClean="0"/>
              <a:t>or-mapping</a:t>
            </a:r>
            <a:r>
              <a:rPr lang="zh-CN" altLang="en-US" dirty="0" smtClean="0"/>
              <a:t>。但是这种情形基本不存在，因为除接口性质的系统外，几乎全部的信息系统中的几乎全部数据都是需要保存在持久性的数据库中的。</a:t>
            </a:r>
            <a:endParaRPr lang="zh-CN" altLang="en-US" dirty="0"/>
          </a:p>
        </p:txBody>
      </p:sp>
    </p:spTree>
    <p:extLst>
      <p:ext uri="{BB962C8B-B14F-4D97-AF65-F5344CB8AC3E}">
        <p14:creationId xmlns:p14="http://schemas.microsoft.com/office/powerpoint/2010/main" val="221165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Plsql</a:t>
            </a:r>
            <a:r>
              <a:rPr lang="en-US" altLang="zh-CN" dirty="0" smtClean="0"/>
              <a:t> </a:t>
            </a:r>
            <a:r>
              <a:rPr lang="zh-CN" altLang="en-US" dirty="0" smtClean="0"/>
              <a:t>的优势</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a:t>
            </a:r>
            <a:r>
              <a:rPr lang="en-US" altLang="zh-CN" dirty="0" err="1" smtClean="0"/>
              <a:t>rowtype</a:t>
            </a:r>
            <a:r>
              <a:rPr lang="en-US" altLang="zh-CN" dirty="0" smtClean="0"/>
              <a:t> free of data </a:t>
            </a:r>
            <a:r>
              <a:rPr lang="en-US" altLang="zh-CN" dirty="0" err="1" smtClean="0"/>
              <a:t>struture</a:t>
            </a:r>
            <a:r>
              <a:rPr lang="en-US" altLang="zh-CN" dirty="0" smtClean="0"/>
              <a:t> repeat/sync in app code</a:t>
            </a:r>
          </a:p>
          <a:p>
            <a:r>
              <a:rPr lang="en-US" altLang="zh-CN" dirty="0" smtClean="0"/>
              <a:t>No data type convert</a:t>
            </a:r>
          </a:p>
          <a:p>
            <a:r>
              <a:rPr lang="en-US" altLang="zh-CN" dirty="0" smtClean="0"/>
              <a:t>No db access driver install required</a:t>
            </a:r>
          </a:p>
          <a:p>
            <a:r>
              <a:rPr lang="en-US" altLang="zh-CN" dirty="0" smtClean="0"/>
              <a:t>No multiple network </a:t>
            </a:r>
            <a:r>
              <a:rPr lang="en-US" altLang="zh-CN" dirty="0" err="1" smtClean="0"/>
              <a:t>roundtrip</a:t>
            </a:r>
            <a:r>
              <a:rPr lang="en-US" altLang="zh-CN" dirty="0" smtClean="0"/>
              <a:t> for one client request</a:t>
            </a:r>
          </a:p>
          <a:p>
            <a:r>
              <a:rPr lang="en-US" altLang="zh-CN" dirty="0" smtClean="0"/>
              <a:t>Leverage for I in (cursor/</a:t>
            </a:r>
            <a:r>
              <a:rPr lang="en-US" altLang="zh-CN" dirty="0" err="1" smtClean="0"/>
              <a:t>sql</a:t>
            </a:r>
            <a:r>
              <a:rPr lang="en-US" altLang="zh-CN" dirty="0" smtClean="0"/>
              <a:t>) loop</a:t>
            </a:r>
          </a:p>
          <a:p>
            <a:r>
              <a:rPr lang="en-US" altLang="zh-CN" dirty="0" smtClean="0"/>
              <a:t>Leverage </a:t>
            </a:r>
            <a:r>
              <a:rPr lang="en-US" altLang="zh-CN" dirty="0" err="1" smtClean="0"/>
              <a:t>sys_refcursor</a:t>
            </a:r>
            <a:endParaRPr lang="en-US" altLang="zh-CN" dirty="0" smtClean="0"/>
          </a:p>
          <a:p>
            <a:r>
              <a:rPr lang="en-US" altLang="zh-CN" dirty="0" smtClean="0"/>
              <a:t>Build in </a:t>
            </a:r>
            <a:r>
              <a:rPr lang="en-US" altLang="zh-CN" dirty="0" err="1" smtClean="0"/>
              <a:t>sql</a:t>
            </a:r>
            <a:r>
              <a:rPr lang="en-US" altLang="zh-CN" dirty="0" smtClean="0"/>
              <a:t> parameter binding</a:t>
            </a:r>
          </a:p>
          <a:p>
            <a:r>
              <a:rPr lang="en-US" altLang="zh-CN" dirty="0" err="1" smtClean="0"/>
              <a:t>Moduler</a:t>
            </a:r>
            <a:r>
              <a:rPr lang="en-US" altLang="zh-CN" dirty="0" smtClean="0"/>
              <a:t> code, packages</a:t>
            </a:r>
          </a:p>
          <a:p>
            <a:r>
              <a:rPr lang="en-US" altLang="zh-CN" dirty="0" smtClean="0"/>
              <a:t>Automatic depending management(table, </a:t>
            </a:r>
            <a:r>
              <a:rPr lang="en-US" altLang="zh-CN" dirty="0" err="1" smtClean="0"/>
              <a:t>plsql</a:t>
            </a:r>
            <a:r>
              <a:rPr lang="en-US" altLang="zh-CN" dirty="0" smtClean="0"/>
              <a:t> unit)</a:t>
            </a:r>
          </a:p>
          <a:p>
            <a:endParaRPr lang="zh-CN" altLang="en-US" dirty="0"/>
          </a:p>
        </p:txBody>
      </p:sp>
    </p:spTree>
    <p:extLst>
      <p:ext uri="{BB962C8B-B14F-4D97-AF65-F5344CB8AC3E}">
        <p14:creationId xmlns:p14="http://schemas.microsoft.com/office/powerpoint/2010/main" val="675994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no raise of PSP</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Web app tech requirement</a:t>
            </a:r>
          </a:p>
          <a:p>
            <a:endParaRPr lang="en-US" altLang="zh-CN" dirty="0"/>
          </a:p>
          <a:p>
            <a:r>
              <a:rPr lang="en-US" altLang="zh-CN" sz="2800" dirty="0" smtClean="0"/>
              <a:t>http stack (</a:t>
            </a:r>
            <a:r>
              <a:rPr lang="en-US" altLang="zh-CN" sz="2800" dirty="0" err="1" smtClean="0"/>
              <a:t>req</a:t>
            </a:r>
            <a:r>
              <a:rPr lang="en-US" altLang="zh-CN" sz="2800" dirty="0" smtClean="0"/>
              <a:t> </a:t>
            </a:r>
            <a:r>
              <a:rPr lang="en-US" altLang="zh-CN" sz="2800" dirty="0" err="1" smtClean="0"/>
              <a:t>info,gzip,download,upload</a:t>
            </a:r>
            <a:r>
              <a:rPr lang="en-US" altLang="zh-CN" sz="2800" dirty="0" smtClean="0"/>
              <a:t>,…)</a:t>
            </a:r>
          </a:p>
          <a:p>
            <a:r>
              <a:rPr lang="en-US" altLang="zh-CN" sz="2800" dirty="0" smtClean="0"/>
              <a:t>Html generation</a:t>
            </a:r>
          </a:p>
          <a:p>
            <a:r>
              <a:rPr lang="en-US" altLang="zh-CN" sz="2800" dirty="0" smtClean="0"/>
              <a:t>Session (across db, cluster node </a:t>
            </a:r>
            <a:r>
              <a:rPr lang="en-US" altLang="zh-CN" sz="2800" dirty="0" err="1" smtClean="0"/>
              <a:t>affinitiy</a:t>
            </a:r>
            <a:r>
              <a:rPr lang="en-US" altLang="zh-CN" sz="2800" dirty="0" smtClean="0"/>
              <a:t> )</a:t>
            </a:r>
          </a:p>
          <a:p>
            <a:r>
              <a:rPr lang="en-US" altLang="zh-CN" sz="2800" dirty="0" smtClean="0"/>
              <a:t>Servlet filter (before, after, </a:t>
            </a:r>
            <a:r>
              <a:rPr lang="en-US" altLang="zh-CN" sz="2800" dirty="0" err="1" smtClean="0"/>
              <a:t>authentication,logging</a:t>
            </a:r>
            <a:r>
              <a:rPr lang="en-US" altLang="zh-CN" sz="2800" dirty="0" smtClean="0"/>
              <a:t>)</a:t>
            </a:r>
          </a:p>
          <a:p>
            <a:r>
              <a:rPr lang="en-US" altLang="zh-CN" dirty="0" smtClean="0"/>
              <a:t>Process pool</a:t>
            </a:r>
          </a:p>
          <a:p>
            <a:r>
              <a:rPr lang="en-US" altLang="zh-CN" dirty="0" smtClean="0"/>
              <a:t>Cluster instance (RAC, distributed, Data-Guard)</a:t>
            </a:r>
          </a:p>
          <a:p>
            <a:r>
              <a:rPr lang="en-US" altLang="zh-CN" dirty="0" smtClean="0"/>
              <a:t>Call out (access resource outside oracle db)</a:t>
            </a:r>
          </a:p>
          <a:p>
            <a:endParaRPr lang="zh-CN" altLang="en-US" dirty="0"/>
          </a:p>
        </p:txBody>
      </p:sp>
    </p:spTree>
    <p:extLst>
      <p:ext uri="{BB962C8B-B14F-4D97-AF65-F5344CB8AC3E}">
        <p14:creationId xmlns:p14="http://schemas.microsoft.com/office/powerpoint/2010/main" val="319399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Node is just for that, last step support</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94282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I hate installation, pre-requirement, driver</a:t>
            </a:r>
          </a:p>
          <a:p>
            <a:r>
              <a:rPr lang="en-US" altLang="zh-CN" dirty="0" smtClean="0"/>
              <a:t>I hate </a:t>
            </a:r>
            <a:r>
              <a:rPr lang="en-US" altLang="zh-CN" dirty="0" err="1" smtClean="0"/>
              <a:t>os</a:t>
            </a:r>
            <a:r>
              <a:rPr lang="en-US" altLang="zh-CN" dirty="0" smtClean="0"/>
              <a:t> </a:t>
            </a:r>
            <a:r>
              <a:rPr lang="en-US" altLang="zh-CN" dirty="0" err="1" smtClean="0"/>
              <a:t>env</a:t>
            </a:r>
            <a:r>
              <a:rPr lang="en-US" altLang="zh-CN" dirty="0" smtClean="0"/>
              <a:t> variable and configuration files</a:t>
            </a:r>
          </a:p>
          <a:p>
            <a:r>
              <a:rPr lang="en-US" altLang="zh-CN" dirty="0" smtClean="0"/>
              <a:t>I hate mapping, syncing, repeat</a:t>
            </a:r>
          </a:p>
          <a:p>
            <a:r>
              <a:rPr lang="en-US" altLang="zh-CN" dirty="0" smtClean="0"/>
              <a:t>I hate swing between different </a:t>
            </a:r>
            <a:r>
              <a:rPr lang="en-US" altLang="zh-CN" dirty="0" err="1" smtClean="0"/>
              <a:t>env</a:t>
            </a:r>
            <a:endParaRPr lang="en-US" altLang="zh-CN" dirty="0" smtClean="0"/>
          </a:p>
          <a:p>
            <a:r>
              <a:rPr lang="en-US" altLang="zh-CN" dirty="0" smtClean="0"/>
              <a:t>I hate all </a:t>
            </a:r>
            <a:r>
              <a:rPr lang="en-US" altLang="zh-CN" dirty="0"/>
              <a:t>the complex </a:t>
            </a:r>
            <a:r>
              <a:rPr lang="en-US" altLang="zh-CN" dirty="0" smtClean="0"/>
              <a:t>dullish </a:t>
            </a:r>
            <a:r>
              <a:rPr lang="en-US" altLang="zh-CN" dirty="0" err="1" smtClean="0"/>
              <a:t>dev</a:t>
            </a:r>
            <a:r>
              <a:rPr lang="en-US" altLang="zh-CN" smtClean="0"/>
              <a:t> work</a:t>
            </a:r>
            <a:endParaRPr lang="zh-CN" altLang="en-US" dirty="0"/>
          </a:p>
        </p:txBody>
      </p:sp>
    </p:spTree>
    <p:extLst>
      <p:ext uri="{BB962C8B-B14F-4D97-AF65-F5344CB8AC3E}">
        <p14:creationId xmlns:p14="http://schemas.microsoft.com/office/powerpoint/2010/main" val="53999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4813995"/>
          </a:xfrm>
        </p:spPr>
        <p:txBody>
          <a:bodyPr>
            <a:noAutofit/>
          </a:bodyPr>
          <a:lstStyle/>
          <a:p>
            <a:pPr marL="0" indent="0" algn="ctr">
              <a:buNone/>
            </a:pPr>
            <a:r>
              <a:rPr lang="en-US" altLang="zh-CN" sz="5400" dirty="0" err="1" smtClean="0"/>
              <a:t>Noradle</a:t>
            </a:r>
            <a:r>
              <a:rPr lang="en-US" altLang="zh-CN" sz="5400" dirty="0" smtClean="0"/>
              <a:t> </a:t>
            </a:r>
          </a:p>
          <a:p>
            <a:pPr algn="ctr"/>
            <a:endParaRPr lang="en-US" altLang="zh-CN" sz="4400" dirty="0" smtClean="0"/>
          </a:p>
          <a:p>
            <a:pPr marL="0" indent="0" algn="ctr">
              <a:buNone/>
            </a:pPr>
            <a:r>
              <a:rPr lang="en-US" altLang="zh-CN" sz="5400" dirty="0" smtClean="0"/>
              <a:t>leverage</a:t>
            </a:r>
          </a:p>
          <a:p>
            <a:pPr marL="0" indent="0" algn="ctr">
              <a:buNone/>
            </a:pPr>
            <a:endParaRPr lang="en-US" altLang="zh-CN" sz="4400" dirty="0"/>
          </a:p>
          <a:p>
            <a:pPr marL="0" indent="0" algn="ctr">
              <a:buNone/>
            </a:pPr>
            <a:r>
              <a:rPr lang="en-US" altLang="zh-CN" sz="5400" dirty="0" smtClean="0"/>
              <a:t>Relational Model &amp; SQL</a:t>
            </a:r>
            <a:endParaRPr lang="zh-CN" altLang="en-US" sz="5400" dirty="0"/>
          </a:p>
        </p:txBody>
      </p:sp>
    </p:spTree>
    <p:extLst>
      <p:ext uri="{BB962C8B-B14F-4D97-AF65-F5344CB8AC3E}">
        <p14:creationId xmlns:p14="http://schemas.microsoft.com/office/powerpoint/2010/main" val="826420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15243</TotalTime>
  <Words>2879</Words>
  <Application>Microsoft Office PowerPoint</Application>
  <PresentationFormat>全屏显示(4:3)</PresentationFormat>
  <Paragraphs>455</Paragraphs>
  <Slides>38</Slides>
  <Notes>11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Noradle 介绍</vt:lpstr>
      <vt:lpstr>信息系统的开发是面向业务数据的</vt:lpstr>
      <vt:lpstr>非面向数据处理的技术架构特点</vt:lpstr>
      <vt:lpstr>OR-Mapping is wrong</vt:lpstr>
      <vt:lpstr>Plsql 的优势</vt:lpstr>
      <vt:lpstr>Why no raise of PSP</vt:lpstr>
      <vt:lpstr>Node is just for that, last step support</vt:lpstr>
      <vt:lpstr>PowerPoint 演示文稿</vt:lpstr>
      <vt:lpstr>PowerPoint 演示文稿</vt:lpstr>
      <vt:lpstr>一元体 vs 二元体</vt:lpstr>
      <vt:lpstr>Noradle 的阴阳组成</vt:lpstr>
      <vt:lpstr>Noradle二元性实现的特点</vt:lpstr>
      <vt:lpstr>Noradle 与众不同的差异设计</vt:lpstr>
      <vt:lpstr>使用 NO-Sql，key-value DB，不用oracle ?</vt:lpstr>
      <vt:lpstr>Example/demo app</vt:lpstr>
      <vt:lpstr>security</vt:lpstr>
      <vt:lpstr>稳定性、性能、可扩展性</vt:lpstr>
      <vt:lpstr>处理能力可伸展性</vt:lpstr>
      <vt:lpstr>处理节点的扩展</vt:lpstr>
      <vt:lpstr>caching</vt:lpstr>
      <vt:lpstr>服务器端的技术需求 也是 noradle 的追求</vt:lpstr>
      <vt:lpstr>PowerPoint 演示文稿</vt:lpstr>
      <vt:lpstr>设计原则</vt:lpstr>
      <vt:lpstr>你在这方面浪费时间了吗？</vt:lpstr>
      <vt:lpstr>请求信息</vt:lpstr>
      <vt:lpstr>响应类型</vt:lpstr>
      <vt:lpstr>servlet 作为数据源各情形</vt:lpstr>
      <vt:lpstr>Response transfer</vt:lpstr>
      <vt:lpstr>基础交互服务API用例</vt:lpstr>
      <vt:lpstr>N/O core interaction</vt:lpstr>
      <vt:lpstr>DB Driver 特点</vt:lpstr>
      <vt:lpstr>HTTP gatway 特点</vt:lpstr>
      <vt:lpstr>node 作为数据库客户端通过 http 访问 oracle servlet 服务</vt:lpstr>
      <vt:lpstr>ReqBase 设置什么</vt:lpstr>
      <vt:lpstr>走过的弯路</vt:lpstr>
      <vt:lpstr>framework / api&amp;lib</vt:lpstr>
      <vt:lpstr>transaction and jump</vt:lpstr>
      <vt:lpstr>call out</vt:lpstr>
    </vt:vector>
  </TitlesOfParts>
  <Company>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Noradle 介绍</dc:title>
  <dc:creator>kaven</dc:creator>
  <cp:lastModifiedBy>kaven</cp:lastModifiedBy>
  <cp:revision>150</cp:revision>
  <dcterms:created xsi:type="dcterms:W3CDTF">2014-11-28T02:09:15Z</dcterms:created>
  <dcterms:modified xsi:type="dcterms:W3CDTF">2015-01-16T06:20:10Z</dcterms:modified>
</cp:coreProperties>
</file>