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8" r:id="rId1"/>
  </p:sldMasterIdLst>
  <p:notesMasterIdLst>
    <p:notesMasterId r:id="rId14"/>
  </p:notesMasterIdLst>
  <p:sldIdLst>
    <p:sldId id="270" r:id="rId2"/>
    <p:sldId id="260" r:id="rId3"/>
    <p:sldId id="288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58" r:id="rId13"/>
  </p:sldIdLst>
  <p:sldSz cx="9144000" cy="5143500" type="screen16x9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00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6" autoAdjust="0"/>
    <p:restoredTop sz="94674" autoAdjust="0"/>
  </p:normalViewPr>
  <p:slideViewPr>
    <p:cSldViewPr snapToGrid="0">
      <p:cViewPr varScale="1">
        <p:scale>
          <a:sx n="90" d="100"/>
          <a:sy n="90" d="100"/>
        </p:scale>
        <p:origin x="780" y="72"/>
      </p:cViewPr>
      <p:guideLst>
        <p:guide orient="horz" pos="162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49B8-FDBA-4C80-BB81-DF7B8A96A9B9}" type="datetimeFigureOut">
              <a:rPr lang="sv-SE" smtClean="0"/>
              <a:t>2019-01-29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6618-DCD8-4754-B0DF-254AC674719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79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bg>
      <p:bgPr>
        <a:solidFill>
          <a:srgbClr val="FFE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D839283-7F28-874E-8ACD-BF153B8B13D3}"/>
              </a:ext>
            </a:extLst>
          </p:cNvPr>
          <p:cNvSpPr txBox="1"/>
          <p:nvPr userDrawn="1"/>
        </p:nvSpPr>
        <p:spPr>
          <a:xfrm>
            <a:off x="428625" y="2688078"/>
            <a:ext cx="827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noProof="0" dirty="0">
                <a:latin typeface="+mj-lt"/>
                <a:cs typeface="+mj-cs"/>
              </a:rPr>
              <a:t>A modern, international</a:t>
            </a:r>
            <a:r>
              <a:rPr lang="en-GB" sz="2000" baseline="0" noProof="0" dirty="0">
                <a:latin typeface="+mj-lt"/>
                <a:cs typeface="+mj-cs"/>
              </a:rPr>
              <a:t> university </a:t>
            </a:r>
            <a:br>
              <a:rPr lang="en-GB" sz="2000" baseline="0" noProof="0" dirty="0">
                <a:latin typeface="+mj-lt"/>
                <a:cs typeface="+mj-cs"/>
              </a:rPr>
            </a:br>
            <a:r>
              <a:rPr lang="en-GB" sz="2000" baseline="0" noProof="0" dirty="0">
                <a:latin typeface="+mj-lt"/>
                <a:cs typeface="+mj-cs"/>
              </a:rPr>
              <a:t>in the </a:t>
            </a:r>
            <a:r>
              <a:rPr lang="en-GB" sz="2000" baseline="0" noProof="0" dirty="0" err="1">
                <a:latin typeface="+mj-lt"/>
                <a:cs typeface="+mj-cs"/>
              </a:rPr>
              <a:t>Småland</a:t>
            </a:r>
            <a:r>
              <a:rPr lang="en-GB" sz="2000" baseline="0" noProof="0" dirty="0">
                <a:latin typeface="+mj-lt"/>
                <a:cs typeface="+mj-cs"/>
              </a:rPr>
              <a:t> region of Sweden</a:t>
            </a:r>
            <a:endParaRPr lang="en-GB" sz="2000" noProof="0" dirty="0">
              <a:latin typeface="+mj-lt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00" y="2210331"/>
            <a:ext cx="3153600" cy="364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rgbClr val="FFE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45" y="1835301"/>
            <a:ext cx="499511" cy="6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867200"/>
            <a:ext cx="1350000" cy="155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5" y="4869867"/>
            <a:ext cx="458947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 + textruta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7148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42025" y="425450"/>
            <a:ext cx="2663826" cy="86136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42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 + textruta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714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625" y="425450"/>
            <a:ext cx="2663826" cy="86136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15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sidesbild + textruta vänster">
    <p:bg>
      <p:bgPr>
        <a:solidFill>
          <a:srgbClr val="FFE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714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28625" y="425450"/>
            <a:ext cx="2663826" cy="86136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marginal + text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8625" y="425449"/>
            <a:ext cx="8277226" cy="4289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42025" y="568325"/>
            <a:ext cx="2517775" cy="128243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44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kollage, 3 bilder + text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1850" y="0"/>
            <a:ext cx="4502150" cy="47148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5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495799" cy="24955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41600"/>
            <a:ext cx="4495799" cy="2070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42025" y="568325"/>
            <a:ext cx="2517775" cy="128243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 baseline="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92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kollage, 6 bilder + gul textr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089275" cy="24955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41600"/>
            <a:ext cx="3089275" cy="2070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35324" y="1533525"/>
            <a:ext cx="2657475" cy="3181350"/>
          </a:xfrm>
          <a:prstGeom prst="rect">
            <a:avLst/>
          </a:prstGeom>
          <a:solidFill>
            <a:srgbClr val="FFE000"/>
          </a:solidFill>
        </p:spPr>
        <p:txBody>
          <a:bodyPr wrap="square" lIns="144000" tIns="108000" rIns="144000" bIns="108000">
            <a:no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 baseline="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0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42024" y="1"/>
            <a:ext cx="3101976" cy="24955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1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2025" y="2641208"/>
            <a:ext cx="3101975" cy="2070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5325" y="0"/>
            <a:ext cx="1257300" cy="1387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3" name="Platshållare för bild 3">
            <a:extLst>
              <a:ext uri="{FF2B5EF4-FFF2-40B4-BE49-F238E27FC236}">
                <a16:creationId xmlns:a16="http://schemas.microsoft.com/office/drawing/2014/main" id="{2AB74BF2-A017-D942-B139-6A8CA29AFD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38674" y="-1"/>
            <a:ext cx="1246919" cy="1387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12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ärgplattor, textr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428625" y="425450"/>
            <a:ext cx="4064000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4635499" y="425449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 bwMode="auto">
          <a:xfrm>
            <a:off x="6042024" y="425449"/>
            <a:ext cx="2663825" cy="2070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ktangel 15"/>
          <p:cNvSpPr/>
          <p:nvPr userDrawn="1"/>
        </p:nvSpPr>
        <p:spPr bwMode="auto">
          <a:xfrm>
            <a:off x="4638675" y="1533525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ktangel 16"/>
          <p:cNvSpPr/>
          <p:nvPr userDrawn="1"/>
        </p:nvSpPr>
        <p:spPr bwMode="auto">
          <a:xfrm>
            <a:off x="3235324" y="1533525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ktangel 17"/>
          <p:cNvSpPr/>
          <p:nvPr userDrawn="1"/>
        </p:nvSpPr>
        <p:spPr bwMode="auto">
          <a:xfrm>
            <a:off x="3235325" y="2641600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ktangel 18"/>
          <p:cNvSpPr/>
          <p:nvPr userDrawn="1"/>
        </p:nvSpPr>
        <p:spPr bwMode="auto">
          <a:xfrm>
            <a:off x="4635498" y="2641600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ktangel 19"/>
          <p:cNvSpPr/>
          <p:nvPr userDrawn="1"/>
        </p:nvSpPr>
        <p:spPr bwMode="auto">
          <a:xfrm>
            <a:off x="3235325" y="3749675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/>
          <p:cNvSpPr/>
          <p:nvPr userDrawn="1"/>
        </p:nvSpPr>
        <p:spPr bwMode="auto">
          <a:xfrm>
            <a:off x="428625" y="2641600"/>
            <a:ext cx="2660650" cy="20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ktangel 21"/>
          <p:cNvSpPr/>
          <p:nvPr userDrawn="1"/>
        </p:nvSpPr>
        <p:spPr bwMode="auto">
          <a:xfrm>
            <a:off x="428625" y="1533525"/>
            <a:ext cx="2660650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/>
          <p:cNvSpPr/>
          <p:nvPr userDrawn="1"/>
        </p:nvSpPr>
        <p:spPr bwMode="auto">
          <a:xfrm>
            <a:off x="7445375" y="2641599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ktangel 23"/>
          <p:cNvSpPr/>
          <p:nvPr userDrawn="1"/>
        </p:nvSpPr>
        <p:spPr bwMode="auto">
          <a:xfrm>
            <a:off x="6035671" y="2641598"/>
            <a:ext cx="1257301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ktangel 24"/>
          <p:cNvSpPr/>
          <p:nvPr userDrawn="1"/>
        </p:nvSpPr>
        <p:spPr bwMode="auto">
          <a:xfrm>
            <a:off x="4641850" y="3752850"/>
            <a:ext cx="4064000" cy="96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7037" y="425449"/>
            <a:ext cx="4056062" cy="86136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41849" y="428696"/>
            <a:ext cx="1254125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1849" y="1533525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2148" y="1536373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8625" y="1533524"/>
            <a:ext cx="2660650" cy="46990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41674" y="2641600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38672" y="2641598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35325" y="3750990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645025" y="3752305"/>
            <a:ext cx="4060825" cy="46990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45199" y="2641083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045198" y="428696"/>
            <a:ext cx="2660651" cy="46990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7442196" y="2641600"/>
            <a:ext cx="1250951" cy="68534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8625" y="2641083"/>
            <a:ext cx="2660651" cy="46990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44000">
            <a:spAutoFit/>
          </a:bodyPr>
          <a:lstStyle>
            <a:lvl1pPr marL="0" indent="0">
              <a:buFontTx/>
              <a:buNone/>
              <a:defRPr sz="1400" baseline="0"/>
            </a:lvl1pPr>
            <a:lvl2pPr marL="0" indent="-108000"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GB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924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bakgrund, textruta hög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38675" y="425449"/>
            <a:ext cx="4056062" cy="86136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ts val="2960"/>
              </a:lnSpc>
              <a:buFontTx/>
              <a:buNone/>
              <a:defRPr sz="2800" baseline="0"/>
            </a:lvl1pPr>
            <a:lvl2pPr marL="108000" indent="-10800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1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-707366"/>
            <a:ext cx="3111260" cy="600164"/>
          </a:xfrm>
          <a:prstGeom prst="rect">
            <a:avLst/>
          </a:prstGeom>
          <a:solidFill>
            <a:srgbClr val="FFE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1100" b="1" dirty="0"/>
              <a:t>Textruta: </a:t>
            </a:r>
            <a:r>
              <a:rPr lang="sv-SE" sz="1100" dirty="0"/>
              <a:t>skriv in rubrik och brödtext i rutan. Markera brödtexten och klicka på knappen ”indrag” då</a:t>
            </a:r>
            <a:r>
              <a:rPr lang="sv-SE" sz="1100" baseline="0" dirty="0"/>
              <a:t> blir det rätt format på brödtexten</a:t>
            </a:r>
            <a:r>
              <a:rPr lang="sv-SE" sz="11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867200"/>
            <a:ext cx="1350000" cy="155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00" y="4784400"/>
            <a:ext cx="157455" cy="208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2" r:id="rId3"/>
    <p:sldLayoutId id="2147483695" r:id="rId4"/>
    <p:sldLayoutId id="2147483685" r:id="rId5"/>
    <p:sldLayoutId id="2147483691" r:id="rId6"/>
    <p:sldLayoutId id="2147483693" r:id="rId7"/>
    <p:sldLayoutId id="2147483694" r:id="rId8"/>
    <p:sldLayoutId id="2147483696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3429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6858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0287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371600" algn="l" rtl="0" eaLnBrk="1" fontAlgn="base" hangingPunct="1">
        <a:lnSpc>
          <a:spcPts val="2025"/>
        </a:lnSpc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70" userDrawn="1">
          <p15:clr>
            <a:srgbClr val="F26B43"/>
          </p15:clr>
        </p15:guide>
        <p15:guide id="3" pos="1062" userDrawn="1">
          <p15:clr>
            <a:srgbClr val="F26B43"/>
          </p15:clr>
        </p15:guide>
        <p15:guide id="4" pos="1154" userDrawn="1">
          <p15:clr>
            <a:srgbClr val="F26B43"/>
          </p15:clr>
        </p15:guide>
        <p15:guide id="5" pos="1946" userDrawn="1">
          <p15:clr>
            <a:srgbClr val="F26B43"/>
          </p15:clr>
        </p15:guide>
        <p15:guide id="6" pos="2038" userDrawn="1">
          <p15:clr>
            <a:srgbClr val="F26B43"/>
          </p15:clr>
        </p15:guide>
        <p15:guide id="7" pos="2830" userDrawn="1">
          <p15:clr>
            <a:srgbClr val="F26B43"/>
          </p15:clr>
        </p15:guide>
        <p15:guide id="8" pos="3712" userDrawn="1">
          <p15:clr>
            <a:srgbClr val="F26B43"/>
          </p15:clr>
        </p15:guide>
        <p15:guide id="9" pos="3806" userDrawn="1">
          <p15:clr>
            <a:srgbClr val="F26B43"/>
          </p15:clr>
        </p15:guide>
        <p15:guide id="10" pos="4596" userDrawn="1">
          <p15:clr>
            <a:srgbClr val="F26B43"/>
          </p15:clr>
        </p15:guide>
        <p15:guide id="11" pos="4690" userDrawn="1">
          <p15:clr>
            <a:srgbClr val="F26B43"/>
          </p15:clr>
        </p15:guide>
        <p15:guide id="12" orient="horz" pos="268" userDrawn="1">
          <p15:clr>
            <a:srgbClr val="F26B43"/>
          </p15:clr>
        </p15:guide>
        <p15:guide id="13" pos="2922" userDrawn="1">
          <p15:clr>
            <a:srgbClr val="F26B43"/>
          </p15:clr>
        </p15:guide>
        <p15:guide id="14" pos="5484" userDrawn="1">
          <p15:clr>
            <a:srgbClr val="F26B43"/>
          </p15:clr>
        </p15:guide>
        <p15:guide id="15" orient="horz" pos="2970" userDrawn="1">
          <p15:clr>
            <a:srgbClr val="F26B43"/>
          </p15:clr>
        </p15:guide>
        <p15:guide id="16" orient="horz" pos="2362" userDrawn="1">
          <p15:clr>
            <a:srgbClr val="F26B43"/>
          </p15:clr>
        </p15:guide>
        <p15:guide id="17" orient="horz" pos="2270" userDrawn="1">
          <p15:clr>
            <a:srgbClr val="F26B43"/>
          </p15:clr>
        </p15:guide>
        <p15:guide id="18" orient="horz" pos="1664" userDrawn="1">
          <p15:clr>
            <a:srgbClr val="F26B43"/>
          </p15:clr>
        </p15:guide>
        <p15:guide id="19" orient="horz" pos="1572" userDrawn="1">
          <p15:clr>
            <a:srgbClr val="F26B43"/>
          </p15:clr>
        </p15:guide>
        <p15:guide id="20" orient="horz" pos="966" userDrawn="1">
          <p15:clr>
            <a:srgbClr val="F26B43"/>
          </p15:clr>
        </p15:guide>
        <p15:guide id="21" orient="horz" pos="874" userDrawn="1">
          <p15:clr>
            <a:srgbClr val="F26B43"/>
          </p15:clr>
        </p15:guide>
        <p15:guide id="22" pos="5392" userDrawn="1">
          <p15:clr>
            <a:srgbClr val="F26B43"/>
          </p15:clr>
        </p15:guide>
        <p15:guide id="23" pos="362" userDrawn="1">
          <p15:clr>
            <a:srgbClr val="F26B43"/>
          </p15:clr>
        </p15:guide>
        <p15:guide id="24" orient="horz" pos="358" userDrawn="1">
          <p15:clr>
            <a:srgbClr val="F26B43"/>
          </p15:clr>
        </p15:guide>
        <p15:guide id="25" orient="horz" pos="2878" userDrawn="1">
          <p15:clr>
            <a:srgbClr val="F26B43"/>
          </p15:clr>
        </p15:guide>
        <p15:guide id="26" orient="horz" pos="31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OqMViKQqD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nEhR167n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2"/>
          </p:nvPr>
        </p:nvSpPr>
        <p:spPr>
          <a:xfrm>
            <a:off x="215968" y="1785410"/>
            <a:ext cx="8712055" cy="26356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sv-SE" sz="3200" b="1" dirty="0"/>
              <a:t>Privacy in online dating: does it matter? </a:t>
            </a:r>
            <a:r>
              <a:rPr lang="en-US" sz="3200" b="1" dirty="0"/>
              <a:t> </a:t>
            </a:r>
          </a:p>
          <a:p>
            <a:pPr algn="ctr">
              <a:lnSpc>
                <a:spcPct val="150000"/>
              </a:lnSpc>
            </a:pPr>
            <a:endParaRPr lang="en-US" sz="100" dirty="0"/>
          </a:p>
          <a:p>
            <a:pPr algn="ctr">
              <a:lnSpc>
                <a:spcPct val="150000"/>
              </a:lnSpc>
            </a:pPr>
            <a:r>
              <a:rPr lang="en-US" sz="1800" dirty="0">
                <a:latin typeface="Bell MT" panose="02020503060305020303" pitchFamily="18" charset="0"/>
                <a:ea typeface="Apple Chancery" charset="0"/>
                <a:cs typeface="Apple Chancery" charset="0"/>
              </a:rPr>
              <a:t>presented by Julia Ostheimer</a:t>
            </a:r>
          </a:p>
          <a:p>
            <a:pPr algn="ctr">
              <a:lnSpc>
                <a:spcPct val="100000"/>
              </a:lnSpc>
            </a:pPr>
            <a:endParaRPr lang="de-DE" sz="1600" b="1" dirty="0"/>
          </a:p>
          <a:p>
            <a:pPr algn="ctr">
              <a:lnSpc>
                <a:spcPct val="100000"/>
              </a:lnSpc>
            </a:pPr>
            <a:endParaRPr lang="en-US" sz="1600" b="1" dirty="0"/>
          </a:p>
          <a:p>
            <a:pPr algn="ctr">
              <a:lnSpc>
                <a:spcPct val="100000"/>
              </a:lnSpc>
            </a:pPr>
            <a:r>
              <a:rPr lang="en-US" sz="1600" b="1" dirty="0"/>
              <a:t>Kodkollektivet</a:t>
            </a:r>
          </a:p>
          <a:p>
            <a:pPr algn="ctr">
              <a:lnSpc>
                <a:spcPct val="100000"/>
              </a:lnSpc>
            </a:pPr>
            <a:r>
              <a:rPr lang="de-DE" sz="1600" b="1" dirty="0"/>
              <a:t>Linnaeus University</a:t>
            </a:r>
            <a:endParaRPr lang="en-US" sz="1600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887691-A694-4311-948A-70D813038B44}"/>
              </a:ext>
            </a:extLst>
          </p:cNvPr>
          <p:cNvSpPr/>
          <p:nvPr/>
        </p:nvSpPr>
        <p:spPr>
          <a:xfrm>
            <a:off x="341485" y="389580"/>
            <a:ext cx="846101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First Code Hub of the Spring Semester</a:t>
            </a:r>
          </a:p>
          <a:p>
            <a:pPr algn="ctr"/>
            <a:endParaRPr lang="en-US" sz="1600" b="1" dirty="0">
              <a:latin typeface="+mn-lt"/>
            </a:endParaRPr>
          </a:p>
          <a:p>
            <a:pPr algn="ctr"/>
            <a:r>
              <a:rPr lang="sv-SE" sz="1400" i="1" dirty="0">
                <a:latin typeface="+mn-lt"/>
              </a:rPr>
              <a:t>Växjö, 29 January 2019</a:t>
            </a:r>
          </a:p>
          <a:p>
            <a:pPr algn="ctr"/>
            <a:endParaRPr lang="en-US" sz="1600" b="1" dirty="0">
              <a:latin typeface="+mn-lt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1CB3CDA-B53F-4243-9342-91AB017EF348}"/>
              </a:ext>
            </a:extLst>
          </p:cNvPr>
          <p:cNvSpPr/>
          <p:nvPr/>
        </p:nvSpPr>
        <p:spPr bwMode="auto">
          <a:xfrm>
            <a:off x="744273" y="1896582"/>
            <a:ext cx="7655442" cy="1350335"/>
          </a:xfrm>
          <a:prstGeom prst="rect">
            <a:avLst/>
          </a:prstGeom>
          <a:noFill/>
          <a:ln w="5715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572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Conclusion &amp; Future Research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E3C474-B6FF-4CA4-9440-D39C898F5839}"/>
              </a:ext>
            </a:extLst>
          </p:cNvPr>
          <p:cNvSpPr txBox="1"/>
          <p:nvPr/>
        </p:nvSpPr>
        <p:spPr>
          <a:xfrm>
            <a:off x="470647" y="1082488"/>
            <a:ext cx="621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n-lt"/>
              </a:rPr>
              <a:t>PRIVACY MATTERS!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F155A9-1246-4988-99A6-4ECFF322F1C5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398819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84D5A98-BDBF-4DC1-BDC2-05886C70566E}"/>
              </a:ext>
            </a:extLst>
          </p:cNvPr>
          <p:cNvSpPr txBox="1"/>
          <p:nvPr/>
        </p:nvSpPr>
        <p:spPr>
          <a:xfrm>
            <a:off x="470646" y="1640541"/>
            <a:ext cx="4846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à"/>
            </a:pPr>
            <a:r>
              <a:rPr lang="de-DE" sz="1600" dirty="0">
                <a:latin typeface="+mn-lt"/>
              </a:rPr>
              <a:t>Read Privacy </a:t>
            </a:r>
            <a:r>
              <a:rPr lang="de-DE" sz="1600" dirty="0" err="1">
                <a:latin typeface="+mn-lt"/>
              </a:rPr>
              <a:t>Policies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choose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appropriate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service</a:t>
            </a: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à"/>
            </a:pPr>
            <a:r>
              <a:rPr lang="de-DE" sz="1600" dirty="0" err="1">
                <a:latin typeface="+mn-lt"/>
                <a:sym typeface="Wingdings" panose="05000000000000000000" pitchFamily="2" charset="2"/>
              </a:rPr>
              <a:t>Don‘t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just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go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mainstream</a:t>
            </a: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  <a:sym typeface="Wingdings" panose="05000000000000000000" pitchFamily="2" charset="2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18713E-BF68-459C-B0A4-C6ED047D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32" y="2760425"/>
            <a:ext cx="3848135" cy="19240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460A9A-761A-4E9E-88A3-DBF321591B9F}"/>
              </a:ext>
            </a:extLst>
          </p:cNvPr>
          <p:cNvSpPr txBox="1"/>
          <p:nvPr/>
        </p:nvSpPr>
        <p:spPr>
          <a:xfrm>
            <a:off x="3471633" y="2421871"/>
            <a:ext cx="220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+mn-lt"/>
              </a:rPr>
              <a:t>GDPR = Hope for EU?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9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07D0BF3-CAD7-4A95-9D9D-12C98335BD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505BF-4F5C-4968-9D38-493C40BDC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ED1C1D32-1CDD-47EB-99AE-007781A33F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937"/>
            <a:ext cx="9142332" cy="51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B01F89-D461-45EE-87C9-309A2A863326}"/>
              </a:ext>
            </a:extLst>
          </p:cNvPr>
          <p:cNvSpPr txBox="1"/>
          <p:nvPr/>
        </p:nvSpPr>
        <p:spPr>
          <a:xfrm>
            <a:off x="3736963" y="2571750"/>
            <a:ext cx="167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THANK YOU!</a:t>
            </a:r>
            <a:endParaRPr lang="en-US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6D17B11-0A80-4733-8F62-E169FF1C93A5}"/>
              </a:ext>
            </a:extLst>
          </p:cNvPr>
          <p:cNvSpPr txBox="1"/>
          <p:nvPr/>
        </p:nvSpPr>
        <p:spPr>
          <a:xfrm>
            <a:off x="3572334" y="1387720"/>
            <a:ext cx="19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TERIMA KASIH!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494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B8891B2-8440-457E-9C5C-4EF0B1594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t="6928" r="17353" b="6537"/>
          <a:stretch/>
        </p:blipFill>
        <p:spPr>
          <a:xfrm>
            <a:off x="1536326" y="258855"/>
            <a:ext cx="6071347" cy="4450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5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A8786447-A93B-4403-8425-731E185EE6C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336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latin typeface="+mj-lt"/>
              </a:rPr>
              <a:t>Defining</a:t>
            </a:r>
            <a:r>
              <a:rPr lang="de-DE" sz="2000" b="1" dirty="0">
                <a:latin typeface="+mj-lt"/>
              </a:rPr>
              <a:t> </a:t>
            </a:r>
            <a:r>
              <a:rPr lang="de-DE" sz="2000" b="1" dirty="0" err="1">
                <a:latin typeface="+mj-lt"/>
              </a:rPr>
              <a:t>the</a:t>
            </a:r>
            <a:r>
              <a:rPr lang="de-DE" sz="2000" b="1" dirty="0">
                <a:latin typeface="+mj-lt"/>
              </a:rPr>
              <a:t> </a:t>
            </a:r>
            <a:r>
              <a:rPr lang="de-DE" sz="2000" b="1" dirty="0" err="1">
                <a:latin typeface="+mj-lt"/>
              </a:rPr>
              <a:t>term</a:t>
            </a:r>
            <a:r>
              <a:rPr lang="de-DE" sz="2000" b="1" dirty="0">
                <a:latin typeface="+mj-lt"/>
              </a:rPr>
              <a:t> PRIVACY</a:t>
            </a:r>
            <a:endParaRPr lang="en-US" sz="2000" b="1" dirty="0">
              <a:latin typeface="+mj-l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16F533B-F0CB-4259-9ADC-6D8B343B6B1F}"/>
              </a:ext>
            </a:extLst>
          </p:cNvPr>
          <p:cNvSpPr/>
          <p:nvPr/>
        </p:nvSpPr>
        <p:spPr>
          <a:xfrm>
            <a:off x="805648" y="2372551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 right to appropriate [the] flow of personal information”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(Nissenbaum, 2010, p. 127)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974168-ED6F-4336-98C6-1468E7D09CC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2797" y="3080437"/>
            <a:ext cx="679546" cy="689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AFA09B7-03A0-43C8-BC7E-CC1CAB14A07C}"/>
              </a:ext>
            </a:extLst>
          </p:cNvPr>
          <p:cNvCxnSpPr>
            <a:cxnSpLocks/>
          </p:cNvCxnSpPr>
          <p:nvPr/>
        </p:nvCxnSpPr>
        <p:spPr bwMode="auto">
          <a:xfrm>
            <a:off x="5735324" y="3080437"/>
            <a:ext cx="679545" cy="659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449364-2585-4FC3-A5CC-666E9D8138A7}"/>
              </a:ext>
            </a:extLst>
          </p:cNvPr>
          <p:cNvSpPr txBox="1"/>
          <p:nvPr/>
        </p:nvSpPr>
        <p:spPr>
          <a:xfrm>
            <a:off x="1155760" y="3828719"/>
            <a:ext cx="293407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>
                <a:latin typeface="+mn-lt"/>
              </a:rPr>
              <a:t>Privacy in Tinder does </a:t>
            </a:r>
            <a:r>
              <a:rPr lang="de-DE" sz="1600" b="1" dirty="0">
                <a:latin typeface="+mn-lt"/>
              </a:rPr>
              <a:t>not</a:t>
            </a:r>
            <a:r>
              <a:rPr lang="de-DE" sz="1600" dirty="0">
                <a:latin typeface="+mn-lt"/>
              </a:rPr>
              <a:t> matter</a:t>
            </a:r>
            <a:endParaRPr lang="en-US" sz="1600" dirty="0">
              <a:latin typeface="+mn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BB82D9-C4FF-4AAC-94B3-42EB48B6121D}"/>
              </a:ext>
            </a:extLst>
          </p:cNvPr>
          <p:cNvSpPr txBox="1"/>
          <p:nvPr/>
        </p:nvSpPr>
        <p:spPr>
          <a:xfrm>
            <a:off x="5053630" y="3828719"/>
            <a:ext cx="272247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de-DE" dirty="0"/>
              <a:t>Privacy in Tinder </a:t>
            </a:r>
            <a:r>
              <a:rPr lang="de-DE" b="1" dirty="0"/>
              <a:t>does</a:t>
            </a:r>
            <a:r>
              <a:rPr lang="de-DE" dirty="0"/>
              <a:t> matter</a:t>
            </a:r>
            <a:endParaRPr lang="en-US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FC07EB-FDCD-487F-89E2-D7B0EE801D87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37315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4A2C1AD-1BC2-40BD-AB4C-3494DC2F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76" y="1029005"/>
            <a:ext cx="2432983" cy="13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878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Privacy in Tinder does not matter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E3C474-B6FF-4CA4-9440-D39C898F5839}"/>
              </a:ext>
            </a:extLst>
          </p:cNvPr>
          <p:cNvSpPr txBox="1"/>
          <p:nvPr/>
        </p:nvSpPr>
        <p:spPr>
          <a:xfrm>
            <a:off x="470647" y="1082488"/>
            <a:ext cx="545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n-lt"/>
              </a:rPr>
              <a:t>Benefits through registering with existing social media profile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F155A9-1246-4988-99A6-4ECFF322F1C5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42896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A3985E3-0F5B-4DBF-80B8-24BED1FBC0BB}"/>
              </a:ext>
            </a:extLst>
          </p:cNvPr>
          <p:cNvSpPr txBox="1"/>
          <p:nvPr/>
        </p:nvSpPr>
        <p:spPr>
          <a:xfrm>
            <a:off x="470647" y="1640541"/>
            <a:ext cx="67537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latin typeface="+mn-lt"/>
              </a:rPr>
              <a:t>Benefitting social </a:t>
            </a:r>
            <a:r>
              <a:rPr lang="de-DE" sz="1600" dirty="0" err="1">
                <a:latin typeface="+mn-lt"/>
              </a:rPr>
              <a:t>privacy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concerns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where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other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individuals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are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 involved</a:t>
            </a:r>
            <a:r>
              <a:rPr lang="de-DE" sz="1600" dirty="0">
                <a:latin typeface="+mn-lt"/>
              </a:rPr>
              <a:t> </a:t>
            </a: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A1AEAD-2C9D-40BF-A97C-577A3943DAC0}"/>
              </a:ext>
            </a:extLst>
          </p:cNvPr>
          <p:cNvSpPr/>
          <p:nvPr/>
        </p:nvSpPr>
        <p:spPr>
          <a:xfrm>
            <a:off x="840441" y="2081394"/>
            <a:ext cx="520401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E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+mn-lt"/>
              </a:rPr>
              <a:t>“Through this [Facebook connection] you could have seen if you have common friends – regarding security issues – and if the other person really exists” </a:t>
            </a:r>
            <a:r>
              <a:rPr lang="en-US" sz="1600" i="1" dirty="0">
                <a:latin typeface="+mn-lt"/>
              </a:rPr>
              <a:t>(Tinder user)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29B2E8-69D0-4909-90E2-7A0A876B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49" y="2666026"/>
            <a:ext cx="694206" cy="6942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81049A8-DE78-4EF1-899A-86240B72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11" y="3130074"/>
            <a:ext cx="824574" cy="82285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774528C-F891-47C5-A9BB-77A4B29ADF94}"/>
              </a:ext>
            </a:extLst>
          </p:cNvPr>
          <p:cNvSpPr/>
          <p:nvPr/>
        </p:nvSpPr>
        <p:spPr>
          <a:xfrm>
            <a:off x="470647" y="3366122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latin typeface="+mj-lt"/>
              </a:rPr>
              <a:t>Quick </a:t>
            </a:r>
            <a:r>
              <a:rPr lang="de-DE" sz="1600" dirty="0" err="1">
                <a:latin typeface="+mj-lt"/>
              </a:rPr>
              <a:t>profile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set</a:t>
            </a:r>
            <a:r>
              <a:rPr lang="de-DE" sz="1600" dirty="0">
                <a:latin typeface="+mj-lt"/>
              </a:rPr>
              <a:t>-up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42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878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Privacy in Tinder does not matter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E3C474-B6FF-4CA4-9440-D39C898F5839}"/>
              </a:ext>
            </a:extLst>
          </p:cNvPr>
          <p:cNvSpPr txBox="1"/>
          <p:nvPr/>
        </p:nvSpPr>
        <p:spPr>
          <a:xfrm>
            <a:off x="470647" y="1082488"/>
            <a:ext cx="545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n-lt"/>
              </a:rPr>
              <a:t>Improved UX through non-disclosure of data &amp; algorithms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F155A9-1246-4988-99A6-4ECFF322F1C5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42896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A3985E3-0F5B-4DBF-80B8-24BED1FBC0BB}"/>
              </a:ext>
            </a:extLst>
          </p:cNvPr>
          <p:cNvSpPr txBox="1"/>
          <p:nvPr/>
        </p:nvSpPr>
        <p:spPr>
          <a:xfrm>
            <a:off x="470647" y="1640541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Institutional privacy: </a:t>
            </a:r>
            <a:r>
              <a:rPr lang="en-US" sz="1600" i="1" dirty="0">
                <a:latin typeface="+mn-lt"/>
              </a:rPr>
              <a:t>“how institutions (…) deal with personal data” </a:t>
            </a:r>
            <a:r>
              <a:rPr lang="en-US" sz="1050" dirty="0">
                <a:latin typeface="+mn-lt"/>
              </a:rPr>
              <a:t>(Lutz and Ranzini, 2017, p.3)</a:t>
            </a: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+mn-lt"/>
              </a:rPr>
              <a:t>Rejection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removed</a:t>
            </a:r>
            <a:r>
              <a:rPr lang="de-DE" sz="1600" dirty="0">
                <a:latin typeface="+mn-lt"/>
              </a:rPr>
              <a:t>!</a:t>
            </a: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latin typeface="+mn-lt"/>
              </a:rPr>
              <a:t>Elo score</a:t>
            </a: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latin typeface="+mn-lt"/>
              </a:rPr>
              <a:t>Smart </a:t>
            </a:r>
            <a:r>
              <a:rPr lang="de-DE" sz="1600" dirty="0" err="1">
                <a:latin typeface="+mn-lt"/>
              </a:rPr>
              <a:t>Photos</a:t>
            </a:r>
            <a:r>
              <a:rPr lang="de-DE" sz="1600" dirty="0">
                <a:latin typeface="+mn-lt"/>
              </a:rPr>
              <a:t> feature</a:t>
            </a:r>
            <a:endParaRPr lang="en-US" sz="1600" dirty="0">
              <a:latin typeface="+mn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A1AEAD-2C9D-40BF-A97C-577A3943DAC0}"/>
              </a:ext>
            </a:extLst>
          </p:cNvPr>
          <p:cNvSpPr/>
          <p:nvPr/>
        </p:nvSpPr>
        <p:spPr>
          <a:xfrm>
            <a:off x="847163" y="2502315"/>
            <a:ext cx="4706471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E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+mn-lt"/>
              </a:rPr>
              <a:t>“Knowledge is always beneficial, but some things you</a:t>
            </a:r>
          </a:p>
          <a:p>
            <a:pPr algn="ctr"/>
            <a:r>
              <a:rPr lang="en-US" sz="1600" b="1" i="1" dirty="0">
                <a:latin typeface="+mn-lt"/>
              </a:rPr>
              <a:t>really don’t want to know” </a:t>
            </a:r>
            <a:r>
              <a:rPr lang="en-US" sz="1600" i="1" dirty="0">
                <a:latin typeface="+mn-lt"/>
              </a:rPr>
              <a:t>(Tinder user)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4AE9D4-825B-4E16-8C8C-5150C43E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96" y="2201956"/>
            <a:ext cx="2810957" cy="250175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C77D08D-E99C-4C76-80A4-1A441D20391B}"/>
              </a:ext>
            </a:extLst>
          </p:cNvPr>
          <p:cNvSpPr/>
          <p:nvPr/>
        </p:nvSpPr>
        <p:spPr>
          <a:xfrm>
            <a:off x="5800806" y="4676488"/>
            <a:ext cx="14670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E000"/>
              </a:buClr>
            </a:pPr>
            <a:r>
              <a:rPr lang="de-DE" sz="1050" b="1" dirty="0">
                <a:latin typeface="+mn-lt"/>
              </a:rPr>
              <a:t>Smart </a:t>
            </a:r>
            <a:r>
              <a:rPr lang="de-DE" sz="1050" b="1" dirty="0" err="1">
                <a:latin typeface="+mn-lt"/>
              </a:rPr>
              <a:t>Photos</a:t>
            </a:r>
            <a:r>
              <a:rPr lang="de-DE" sz="1050" b="1" dirty="0">
                <a:latin typeface="+mn-lt"/>
              </a:rPr>
              <a:t> feature</a:t>
            </a:r>
            <a:endParaRPr lang="en-US" sz="105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05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458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Privacy in Tinder does matter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E3C474-B6FF-4CA4-9440-D39C898F5839}"/>
              </a:ext>
            </a:extLst>
          </p:cNvPr>
          <p:cNvSpPr txBox="1"/>
          <p:nvPr/>
        </p:nvSpPr>
        <p:spPr>
          <a:xfrm>
            <a:off x="470647" y="1082488"/>
            <a:ext cx="545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n-lt"/>
              </a:rPr>
              <a:t>Unintentional disclosure of information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F155A9-1246-4988-99A6-4ECFF322F1C5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383913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A3985E3-0F5B-4DBF-80B8-24BED1FBC0BB}"/>
              </a:ext>
            </a:extLst>
          </p:cNvPr>
          <p:cNvSpPr txBox="1"/>
          <p:nvPr/>
        </p:nvSpPr>
        <p:spPr>
          <a:xfrm>
            <a:off x="470647" y="1640541"/>
            <a:ext cx="4243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Little awareness of institutional privacy:</a:t>
            </a:r>
            <a:endParaRPr lang="en-US" sz="105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+mn-lt"/>
              </a:rPr>
              <a:t>“</a:t>
            </a:r>
            <a:r>
              <a:rPr lang="de-DE" sz="1600" b="1" i="1" dirty="0" err="1">
                <a:latin typeface="+mn-lt"/>
              </a:rPr>
              <a:t>We</a:t>
            </a:r>
            <a:r>
              <a:rPr lang="de-DE" sz="1600" b="1" i="1" dirty="0">
                <a:latin typeface="+mn-lt"/>
              </a:rPr>
              <a:t> </a:t>
            </a:r>
            <a:r>
              <a:rPr lang="de-DE" sz="1600" b="1" i="1" dirty="0" err="1">
                <a:latin typeface="+mn-lt"/>
              </a:rPr>
              <a:t>can‘t</a:t>
            </a:r>
            <a:r>
              <a:rPr lang="de-DE" sz="1600" b="1" i="1" dirty="0">
                <a:latin typeface="+mn-lt"/>
              </a:rPr>
              <a:t> </a:t>
            </a:r>
            <a:r>
              <a:rPr lang="de-DE" sz="1600" b="1" i="1" dirty="0" err="1">
                <a:latin typeface="+mn-lt"/>
              </a:rPr>
              <a:t>feel</a:t>
            </a:r>
            <a:r>
              <a:rPr lang="de-DE" sz="1600" b="1" i="1" dirty="0">
                <a:latin typeface="+mn-lt"/>
              </a:rPr>
              <a:t> </a:t>
            </a:r>
            <a:r>
              <a:rPr lang="de-DE" sz="1600" b="1" i="1" dirty="0" err="1">
                <a:latin typeface="+mn-lt"/>
              </a:rPr>
              <a:t>data</a:t>
            </a:r>
            <a:r>
              <a:rPr lang="de-DE" sz="1600" b="1" i="1" dirty="0">
                <a:latin typeface="+mn-lt"/>
              </a:rPr>
              <a:t>!“</a:t>
            </a: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latin typeface="+mn-lt"/>
              </a:rPr>
              <a:t>Disclosure of </a:t>
            </a:r>
            <a:r>
              <a:rPr lang="de-DE" sz="1600" dirty="0" err="1">
                <a:latin typeface="+mn-lt"/>
              </a:rPr>
              <a:t>friends</a:t>
            </a:r>
            <a:r>
              <a:rPr lang="de-DE" sz="1600" dirty="0">
                <a:latin typeface="+mn-lt"/>
              </a:rPr>
              <a:t>‘ </a:t>
            </a:r>
            <a:r>
              <a:rPr lang="de-DE" sz="1600" dirty="0" err="1">
                <a:latin typeface="+mn-lt"/>
              </a:rPr>
              <a:t>data</a:t>
            </a:r>
            <a:endParaRPr lang="de-DE" sz="1600" dirty="0">
              <a:latin typeface="+mn-lt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latin typeface="+mn-lt"/>
              </a:rPr>
              <a:t>Updated Privacy </a:t>
            </a:r>
            <a:r>
              <a:rPr lang="de-DE" sz="1600" dirty="0" err="1">
                <a:latin typeface="+mn-lt"/>
              </a:rPr>
              <a:t>Policies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throughout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research</a:t>
            </a:r>
            <a:endParaRPr lang="en-US" sz="1600" dirty="0">
              <a:latin typeface="+mn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8A1AEAD-2C9D-40BF-A97C-577A3943DAC0}"/>
              </a:ext>
            </a:extLst>
          </p:cNvPr>
          <p:cNvSpPr/>
          <p:nvPr/>
        </p:nvSpPr>
        <p:spPr>
          <a:xfrm>
            <a:off x="4280922" y="1544693"/>
            <a:ext cx="381224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E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+mn-lt"/>
              </a:rPr>
              <a:t>“You can only write, you can not even send</a:t>
            </a:r>
          </a:p>
          <a:p>
            <a:pPr algn="ctr"/>
            <a:r>
              <a:rPr lang="en-US" sz="1600" b="1" i="1" dirty="0">
                <a:latin typeface="+mn-lt"/>
              </a:rPr>
              <a:t>pictures or anything” </a:t>
            </a:r>
            <a:r>
              <a:rPr lang="en-US" sz="1600" i="1" dirty="0">
                <a:latin typeface="+mn-lt"/>
              </a:rPr>
              <a:t>(Tinder user)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FAB2DD-8FEF-43E4-B190-30266BD56C91}"/>
              </a:ext>
            </a:extLst>
          </p:cNvPr>
          <p:cNvSpPr/>
          <p:nvPr/>
        </p:nvSpPr>
        <p:spPr>
          <a:xfrm>
            <a:off x="4832251" y="3522403"/>
            <a:ext cx="326091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E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+mn-lt"/>
              </a:rPr>
              <a:t>“When I sign up on Tinder, I’m in Tinder and that’s it. Don’t collect other </a:t>
            </a:r>
            <a:r>
              <a:rPr lang="en-US" sz="1600" b="1" i="1" dirty="0" err="1">
                <a:latin typeface="+mn-lt"/>
              </a:rPr>
              <a:t>sh</a:t>
            </a:r>
            <a:r>
              <a:rPr lang="en-US" sz="1600" b="1" i="1" dirty="0">
                <a:latin typeface="+mn-lt"/>
              </a:rPr>
              <a:t>*t from different places” </a:t>
            </a:r>
            <a:r>
              <a:rPr lang="en-US" sz="1600" i="1" dirty="0">
                <a:latin typeface="+mn-lt"/>
              </a:rPr>
              <a:t>(Tinder user)</a:t>
            </a:r>
          </a:p>
        </p:txBody>
      </p:sp>
    </p:spTree>
    <p:extLst>
      <p:ext uri="{BB962C8B-B14F-4D97-AF65-F5344CB8AC3E}">
        <p14:creationId xmlns:p14="http://schemas.microsoft.com/office/powerpoint/2010/main" val="292987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F79BBA-BA1E-4759-8180-5E5EF90DE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3" t="11111" r="7058" b="52810"/>
          <a:stretch/>
        </p:blipFill>
        <p:spPr>
          <a:xfrm>
            <a:off x="531159" y="1421042"/>
            <a:ext cx="7174004" cy="164864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458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Privacy in Tinder does matter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E3C474-B6FF-4CA4-9440-D39C898F5839}"/>
              </a:ext>
            </a:extLst>
          </p:cNvPr>
          <p:cNvSpPr txBox="1"/>
          <p:nvPr/>
        </p:nvSpPr>
        <p:spPr>
          <a:xfrm>
            <a:off x="470647" y="1082488"/>
            <a:ext cx="545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n-lt"/>
              </a:rPr>
              <a:t>Unsecured data retention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F155A9-1246-4988-99A6-4ECFF322F1C5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383913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A3985E3-0F5B-4DBF-80B8-24BED1FBC0BB}"/>
              </a:ext>
            </a:extLst>
          </p:cNvPr>
          <p:cNvSpPr txBox="1"/>
          <p:nvPr/>
        </p:nvSpPr>
        <p:spPr>
          <a:xfrm>
            <a:off x="558053" y="3209290"/>
            <a:ext cx="413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E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Storing pictures of Tinder users unencrypted</a:t>
            </a:r>
            <a:endParaRPr lang="en-US" sz="1050" dirty="0"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FAB2DD-8FEF-43E4-B190-30266BD56C91}"/>
              </a:ext>
            </a:extLst>
          </p:cNvPr>
          <p:cNvSpPr/>
          <p:nvPr/>
        </p:nvSpPr>
        <p:spPr>
          <a:xfrm>
            <a:off x="4882109" y="3547844"/>
            <a:ext cx="326091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E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+mn-lt"/>
              </a:rPr>
              <a:t>“it will be interesting to know if they still have my photos and do they share [them] with other people?” </a:t>
            </a:r>
            <a:r>
              <a:rPr lang="en-US" sz="1600" i="1" dirty="0">
                <a:latin typeface="+mn-lt"/>
              </a:rPr>
              <a:t>(Tinder user)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813E8C-B334-45C4-AD14-D4FCE8250077}"/>
              </a:ext>
            </a:extLst>
          </p:cNvPr>
          <p:cNvSpPr/>
          <p:nvPr/>
        </p:nvSpPr>
        <p:spPr bwMode="auto">
          <a:xfrm>
            <a:off x="4168278" y="2642037"/>
            <a:ext cx="3529851" cy="208429"/>
          </a:xfrm>
          <a:prstGeom prst="rect">
            <a:avLst/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907A8D-DD44-4813-A169-90661E008C3C}"/>
              </a:ext>
            </a:extLst>
          </p:cNvPr>
          <p:cNvSpPr/>
          <p:nvPr/>
        </p:nvSpPr>
        <p:spPr bwMode="auto">
          <a:xfrm>
            <a:off x="558053" y="2837016"/>
            <a:ext cx="6532064" cy="232673"/>
          </a:xfrm>
          <a:prstGeom prst="rect">
            <a:avLst/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1734C1-3318-433C-9EF0-A307B0706C4C}"/>
              </a:ext>
            </a:extLst>
          </p:cNvPr>
          <p:cNvSpPr txBox="1"/>
          <p:nvPr/>
        </p:nvSpPr>
        <p:spPr>
          <a:xfrm>
            <a:off x="470647" y="403411"/>
            <a:ext cx="3458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Privacy in Tinder does matter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E3C474-B6FF-4CA4-9440-D39C898F5839}"/>
              </a:ext>
            </a:extLst>
          </p:cNvPr>
          <p:cNvSpPr txBox="1"/>
          <p:nvPr/>
        </p:nvSpPr>
        <p:spPr>
          <a:xfrm>
            <a:off x="470647" y="1082488"/>
            <a:ext cx="621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+mn-lt"/>
              </a:rPr>
              <a:t>Affecting users’ existence through data gathering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2F155A9-1246-4988-99A6-4ECFF322F1C5}"/>
              </a:ext>
            </a:extLst>
          </p:cNvPr>
          <p:cNvCxnSpPr>
            <a:cxnSpLocks/>
          </p:cNvCxnSpPr>
          <p:nvPr/>
        </p:nvCxnSpPr>
        <p:spPr bwMode="auto">
          <a:xfrm>
            <a:off x="0" y="780048"/>
            <a:ext cx="383913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E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84D5A98-BDBF-4DC1-BDC2-05886C70566E}"/>
              </a:ext>
            </a:extLst>
          </p:cNvPr>
          <p:cNvSpPr txBox="1"/>
          <p:nvPr/>
        </p:nvSpPr>
        <p:spPr>
          <a:xfrm>
            <a:off x="470647" y="1640541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E000"/>
              </a:buClr>
            </a:pP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</a:rPr>
              <a:t>Selling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information</a:t>
            </a:r>
            <a:r>
              <a:rPr lang="de-DE" sz="1600" dirty="0">
                <a:latin typeface="+mn-lt"/>
              </a:rPr>
              <a:t> to </a:t>
            </a:r>
            <a:r>
              <a:rPr lang="de-DE" sz="1600" dirty="0" err="1">
                <a:latin typeface="+mn-lt"/>
              </a:rPr>
              <a:t>third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parties</a:t>
            </a:r>
            <a:endParaRPr lang="de-DE" sz="1600" dirty="0">
              <a:latin typeface="+mn-lt"/>
            </a:endParaRPr>
          </a:p>
          <a:p>
            <a:pPr>
              <a:buClr>
                <a:srgbClr val="FFE000"/>
              </a:buClr>
            </a:pPr>
            <a:endParaRPr lang="de-DE" sz="1600" dirty="0">
              <a:latin typeface="+mn-lt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E69B06-7C40-4293-B5D1-25BBF656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00" y="1245762"/>
            <a:ext cx="1700775" cy="34960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5CA10FB-9296-481A-A218-F6E7DA0C6B82}"/>
              </a:ext>
            </a:extLst>
          </p:cNvPr>
          <p:cNvSpPr txBox="1"/>
          <p:nvPr/>
        </p:nvSpPr>
        <p:spPr>
          <a:xfrm>
            <a:off x="5886723" y="4741799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err="1">
                <a:latin typeface="+mn-lt"/>
              </a:rPr>
              <a:t>Advertisement</a:t>
            </a:r>
            <a:r>
              <a:rPr lang="de-DE" sz="1050" b="1" dirty="0">
                <a:latin typeface="+mn-lt"/>
              </a:rPr>
              <a:t> in Tinder</a:t>
            </a:r>
            <a:endParaRPr lang="en-US" sz="1050" b="1" dirty="0">
              <a:latin typeface="+mn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71F219-ABD1-4BC4-8B56-40DEE029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8" y="2379301"/>
            <a:ext cx="2532826" cy="6870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B33A85-46A3-4E94-888F-29BD093A0A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5710" y="2993780"/>
            <a:ext cx="3147026" cy="16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Linnéuniversitetet">
  <a:themeElements>
    <a:clrScheme name="Småland">
      <a:dk1>
        <a:sysClr val="windowText" lastClr="000000"/>
      </a:dk1>
      <a:lt1>
        <a:sysClr val="window" lastClr="FFFFFF"/>
      </a:lt1>
      <a:dk2>
        <a:srgbClr val="747474"/>
      </a:dk2>
      <a:lt2>
        <a:srgbClr val="FFFFFF"/>
      </a:lt2>
      <a:accent1>
        <a:srgbClr val="FFE000"/>
      </a:accent1>
      <a:accent2>
        <a:srgbClr val="B71234"/>
      </a:accent2>
      <a:accent3>
        <a:srgbClr val="557630"/>
      </a:accent3>
      <a:accent4>
        <a:srgbClr val="006983"/>
      </a:accent4>
      <a:accent5>
        <a:srgbClr val="928B81"/>
      </a:accent5>
      <a:accent6>
        <a:srgbClr val="C55E9B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alt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u-mall-EN-180201.potx" id="{30C6B5EC-4480-4EAB-ADD8-E1C92D966AA2}" vid="{BBEB908B-1CDA-486A-B6FA-06484BB3F9A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Lnu-mall-EN-180201</Template>
  <TotalTime>0</TotalTime>
  <Words>369</Words>
  <Application>Microsoft Office PowerPoint</Application>
  <PresentationFormat>On-screen Show (16:9)</PresentationFormat>
  <Paragraphs>64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Bell MT</vt:lpstr>
      <vt:lpstr>Calibri</vt:lpstr>
      <vt:lpstr>Times New Roman</vt:lpstr>
      <vt:lpstr>Wingdings</vt:lpstr>
      <vt:lpstr>Linnéuniversitetet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2018-02-02T09:49:29Z</dcterms:created>
  <dcterms:modified xsi:type="dcterms:W3CDTF">2019-01-29T16:37:05Z</dcterms:modified>
  <cp:version/>
</cp:coreProperties>
</file>