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IT VE GITHUB KULLANIMI"/>
          <p:cNvSpPr txBox="1"/>
          <p:nvPr>
            <p:ph type="ctrTitle"/>
          </p:nvPr>
        </p:nvSpPr>
        <p:spPr>
          <a:xfrm>
            <a:off x="1270000" y="1946423"/>
            <a:ext cx="10464800" cy="2685754"/>
          </a:xfrm>
          <a:prstGeom prst="rect">
            <a:avLst/>
          </a:prstGeom>
        </p:spPr>
        <p:txBody>
          <a:bodyPr/>
          <a:lstStyle/>
          <a:p>
            <a:pPr/>
            <a:r>
              <a:t>GIT VE GITHUB KULLANIMI</a:t>
            </a:r>
          </a:p>
        </p:txBody>
      </p:sp>
      <p:sp>
        <p:nvSpPr>
          <p:cNvPr id="120" name="Hüsamettin EYİBİL…"/>
          <p:cNvSpPr txBox="1"/>
          <p:nvPr/>
        </p:nvSpPr>
        <p:spPr>
          <a:xfrm>
            <a:off x="5037378" y="8545906"/>
            <a:ext cx="2930044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Hüsamettin EYİBİL</a:t>
            </a:r>
          </a:p>
          <a:p>
            <a:pPr/>
            <a:r>
              <a:t>28 Aralık 2019</a:t>
            </a:r>
          </a:p>
        </p:txBody>
      </p:sp>
      <p:pic>
        <p:nvPicPr>
          <p:cNvPr id="121" name="1_hvk5m3x_Ky_wq-d5uOAB0Q.png" descr="1_hvk5m3x_Ky_wq-d5uOAB0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520" y="4860056"/>
            <a:ext cx="7923760" cy="3308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it Kullanımı (Branch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Kullanımı (Branch)</a:t>
            </a:r>
          </a:p>
        </p:txBody>
      </p:sp>
      <p:sp>
        <p:nvSpPr>
          <p:cNvPr id="171" name="Yeni branch oluşturur."/>
          <p:cNvSpPr txBox="1"/>
          <p:nvPr>
            <p:ph type="body" sz="quarter" idx="1"/>
          </p:nvPr>
        </p:nvSpPr>
        <p:spPr>
          <a:xfrm>
            <a:off x="5136476" y="3500970"/>
            <a:ext cx="4536312" cy="1681929"/>
          </a:xfrm>
          <a:prstGeom prst="rect">
            <a:avLst/>
          </a:prstGeom>
        </p:spPr>
        <p:txBody>
          <a:bodyPr/>
          <a:lstStyle/>
          <a:p>
            <a:pPr/>
            <a:r>
              <a:t>Yeni branch oluşturur.</a:t>
            </a:r>
          </a:p>
        </p:txBody>
      </p:sp>
      <p:sp>
        <p:nvSpPr>
          <p:cNvPr id="172" name="git branch (name)"/>
          <p:cNvSpPr txBox="1"/>
          <p:nvPr/>
        </p:nvSpPr>
        <p:spPr>
          <a:xfrm>
            <a:off x="367211" y="3583390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37463">
              <a:defRPr b="0" sz="368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branch (name)</a:t>
            </a:r>
          </a:p>
        </p:txBody>
      </p:sp>
      <p:sp>
        <p:nvSpPr>
          <p:cNvPr id="173" name="git branch"/>
          <p:cNvSpPr txBox="1"/>
          <p:nvPr/>
        </p:nvSpPr>
        <p:spPr>
          <a:xfrm>
            <a:off x="351754" y="5530226"/>
            <a:ext cx="3881947" cy="69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2516">
              <a:defRPr b="0" sz="39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branch</a:t>
            </a:r>
          </a:p>
        </p:txBody>
      </p:sp>
      <p:sp>
        <p:nvSpPr>
          <p:cNvPr id="174" name="Branchleri listeler.…"/>
          <p:cNvSpPr txBox="1"/>
          <p:nvPr/>
        </p:nvSpPr>
        <p:spPr>
          <a:xfrm>
            <a:off x="5121018" y="5447805"/>
            <a:ext cx="4536312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94894" indent="-294894" algn="l" defTabSz="502412">
              <a:spcBef>
                <a:spcPts val="2700"/>
              </a:spcBef>
              <a:buSzPct val="145000"/>
              <a:buChar char="•"/>
              <a:defRPr b="0" sz="2408"/>
            </a:pPr>
            <a:r>
              <a:t>Branchleri listeler.</a:t>
            </a:r>
          </a:p>
          <a:p>
            <a:pPr marL="294894" indent="-294894" algn="l" defTabSz="502412">
              <a:spcBef>
                <a:spcPts val="2700"/>
              </a:spcBef>
              <a:buSzPct val="145000"/>
              <a:buChar char="•"/>
              <a:defRPr b="0" sz="2408"/>
            </a:pPr>
            <a:r>
              <a:t>Başında * olan branch, o anda üstünde çalışılan branchtir.</a:t>
            </a:r>
          </a:p>
        </p:txBody>
      </p:sp>
      <p:sp>
        <p:nvSpPr>
          <p:cNvPr id="175" name="git checkout (branch name)"/>
          <p:cNvSpPr txBox="1"/>
          <p:nvPr/>
        </p:nvSpPr>
        <p:spPr>
          <a:xfrm>
            <a:off x="307805" y="7876374"/>
            <a:ext cx="3881946" cy="69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38835">
              <a:defRPr b="0" sz="23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checkout (branch name)</a:t>
            </a:r>
          </a:p>
        </p:txBody>
      </p:sp>
      <p:sp>
        <p:nvSpPr>
          <p:cNvPr id="176" name="Branch değiştirmeye yarar."/>
          <p:cNvSpPr txBox="1"/>
          <p:nvPr/>
        </p:nvSpPr>
        <p:spPr>
          <a:xfrm>
            <a:off x="5077069" y="7793953"/>
            <a:ext cx="4536312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42900" indent="-342900" algn="l">
              <a:spcBef>
                <a:spcPts val="3200"/>
              </a:spcBef>
              <a:buSzPct val="145000"/>
              <a:buChar char="•"/>
              <a:defRPr b="0" sz="2800"/>
            </a:lvl1pPr>
          </a:lstStyle>
          <a:p>
            <a:pPr/>
            <a:r>
              <a:t>Branch değiştirmeye yarar.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it Kullanımı (Merg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Kullanımı (Merge)</a:t>
            </a:r>
          </a:p>
        </p:txBody>
      </p:sp>
      <p:sp>
        <p:nvSpPr>
          <p:cNvPr id="179" name="Master branch seçiliyken bu komut çağrılırsa (branch name) içindeki değişiklikler master üzerine merge edilir (birleştirilir)."/>
          <p:cNvSpPr txBox="1"/>
          <p:nvPr>
            <p:ph type="body" sz="quarter" idx="1"/>
          </p:nvPr>
        </p:nvSpPr>
        <p:spPr>
          <a:xfrm>
            <a:off x="5136476" y="3500970"/>
            <a:ext cx="4536312" cy="1681929"/>
          </a:xfrm>
          <a:prstGeom prst="rect">
            <a:avLst/>
          </a:prstGeom>
        </p:spPr>
        <p:txBody>
          <a:bodyPr/>
          <a:lstStyle>
            <a:lvl1pPr marL="281177" indent="-281177" defTabSz="479044">
              <a:spcBef>
                <a:spcPts val="2600"/>
              </a:spcBef>
              <a:defRPr sz="2296"/>
            </a:lvl1pPr>
          </a:lstStyle>
          <a:p>
            <a:pPr/>
            <a:r>
              <a:t>Master branch seçiliyken bu komut çağrılırsa (branch name) içindeki değişiklikler master üzerine merge edilir (birleştirilir).</a:t>
            </a:r>
          </a:p>
        </p:txBody>
      </p:sp>
      <p:sp>
        <p:nvSpPr>
          <p:cNvPr id="180" name="git merge (branch name)"/>
          <p:cNvSpPr txBox="1"/>
          <p:nvPr/>
        </p:nvSpPr>
        <p:spPr>
          <a:xfrm>
            <a:off x="367211" y="3583390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85572">
              <a:defRPr b="0" sz="264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merge (branch 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Kullanıcılar Arası Etkileşim"/>
          <p:cNvSpPr txBox="1"/>
          <p:nvPr>
            <p:ph type="title" idx="4294967295"/>
          </p:nvPr>
        </p:nvSpPr>
        <p:spPr>
          <a:xfrm>
            <a:off x="952500" y="254000"/>
            <a:ext cx="11099800" cy="999603"/>
          </a:xfrm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/>
            <a:r>
              <a:t>Kullanıcılar Arası Etkileşim</a:t>
            </a:r>
          </a:p>
        </p:txBody>
      </p:sp>
      <p:pic>
        <p:nvPicPr>
          <p:cNvPr id="183" name="Screen Shot 2019-12-28 at 20.47.05.png" descr="Screen Shot 2019-12-28 at 20.47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468" y="1415354"/>
            <a:ext cx="12615864" cy="6922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ork Nedir?"/>
          <p:cNvSpPr txBox="1"/>
          <p:nvPr>
            <p:ph type="title" idx="4294967295"/>
          </p:nvPr>
        </p:nvSpPr>
        <p:spPr>
          <a:xfrm>
            <a:off x="952500" y="254000"/>
            <a:ext cx="11099800" cy="1301955"/>
          </a:xfrm>
          <a:prstGeom prst="rect">
            <a:avLst/>
          </a:prstGeom>
        </p:spPr>
        <p:txBody>
          <a:bodyPr/>
          <a:lstStyle/>
          <a:p>
            <a:pPr/>
            <a:r>
              <a:t>Fork Nedir?</a:t>
            </a:r>
          </a:p>
        </p:txBody>
      </p:sp>
      <p:pic>
        <p:nvPicPr>
          <p:cNvPr id="186" name="Screen Shot 2019-12-28 at 20.55.29.png" descr="Screen Shot 2019-12-28 at 20.55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8654" y="1597916"/>
            <a:ext cx="9887492" cy="530535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GitHub’a özel bir terimdir.…"/>
          <p:cNvSpPr txBox="1"/>
          <p:nvPr/>
        </p:nvSpPr>
        <p:spPr>
          <a:xfrm>
            <a:off x="1542548" y="7375731"/>
            <a:ext cx="6889647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02310" indent="-202310" algn="l" defTabSz="344677">
              <a:spcBef>
                <a:spcPts val="1800"/>
              </a:spcBef>
              <a:buSzPct val="145000"/>
              <a:buChar char="•"/>
              <a:defRPr b="0" sz="1651"/>
            </a:pPr>
            <a:r>
              <a:t>GitHub’a özel bir terimdir. </a:t>
            </a:r>
          </a:p>
          <a:p>
            <a:pPr marL="202310" indent="-202310" algn="l" defTabSz="344677">
              <a:spcBef>
                <a:spcPts val="1800"/>
              </a:spcBef>
              <a:buSzPct val="145000"/>
              <a:buChar char="•"/>
              <a:defRPr b="0" sz="1651"/>
            </a:pPr>
            <a:r>
              <a:t>Başka bir kullanıcının bir reposunu kendi hesabımıza kopyalayıp üzerinde çalışmamızı sağlar.</a:t>
            </a:r>
          </a:p>
          <a:p>
            <a:pPr marL="202310" indent="-202310" algn="l" defTabSz="344677">
              <a:spcBef>
                <a:spcPts val="1800"/>
              </a:spcBef>
              <a:buSzPct val="145000"/>
              <a:buChar char="•"/>
              <a:defRPr b="0" sz="1651"/>
            </a:pPr>
            <a:r>
              <a:t>Bize aittir ve üstünde yaptığımız değişiklikler orijinal repoyu etkilemez.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ull Request"/>
          <p:cNvSpPr txBox="1"/>
          <p:nvPr>
            <p:ph type="title" idx="4294967295"/>
          </p:nvPr>
        </p:nvSpPr>
        <p:spPr>
          <a:xfrm>
            <a:off x="952500" y="254000"/>
            <a:ext cx="11099800" cy="1301955"/>
          </a:xfrm>
          <a:prstGeom prst="rect">
            <a:avLst/>
          </a:prstGeom>
        </p:spPr>
        <p:txBody>
          <a:bodyPr/>
          <a:lstStyle/>
          <a:p>
            <a:pPr/>
            <a:r>
              <a:t>Pull Request</a:t>
            </a:r>
          </a:p>
        </p:txBody>
      </p:sp>
      <p:sp>
        <p:nvSpPr>
          <p:cNvPr id="190" name="Fork ile klonladığımız dosyalar üzerinde değişiklik yapabiliriz.…"/>
          <p:cNvSpPr txBox="1"/>
          <p:nvPr/>
        </p:nvSpPr>
        <p:spPr>
          <a:xfrm>
            <a:off x="1542548" y="7375731"/>
            <a:ext cx="6889647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185166" indent="-185166" algn="l" defTabSz="315468">
              <a:spcBef>
                <a:spcPts val="1700"/>
              </a:spcBef>
              <a:buSzPct val="145000"/>
              <a:buChar char="•"/>
              <a:defRPr b="0" sz="1512"/>
            </a:pPr>
            <a:r>
              <a:t>Fork ile klonladığımız dosyalar üzerinde değişiklik yapabiliriz.</a:t>
            </a:r>
          </a:p>
          <a:p>
            <a:pPr marL="185166" indent="-185166" algn="l" defTabSz="315468">
              <a:spcBef>
                <a:spcPts val="1700"/>
              </a:spcBef>
              <a:buSzPct val="145000"/>
              <a:buChar char="•"/>
              <a:defRPr b="0" sz="1512"/>
            </a:pPr>
            <a:r>
              <a:t>Değişikliklerin orijinal repoyu etkilemesini istiyorsak, repo sahibinden istekte bulunacağız.</a:t>
            </a:r>
          </a:p>
          <a:p>
            <a:pPr marL="185166" indent="-185166" algn="l" defTabSz="315468">
              <a:spcBef>
                <a:spcPts val="1700"/>
              </a:spcBef>
              <a:buSzPct val="145000"/>
              <a:buChar char="•"/>
              <a:defRPr b="0" sz="1512"/>
            </a:pPr>
            <a:r>
              <a:t>Repo sahibi bu isteği kabul ederek “merge” yapabilir, reddedebilir veya değişiklik ile kabul etmeyi önerebilir.</a:t>
            </a:r>
          </a:p>
        </p:txBody>
      </p:sp>
      <p:pic>
        <p:nvPicPr>
          <p:cNvPr id="191" name="Screen Shot 2019-12-28 at 20.59.25.png" descr="Screen Shot 2019-12-28 at 20.59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5035" y="1578849"/>
            <a:ext cx="10474730" cy="5620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s (1).jpeg" descr="images (1)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0549"/>
          <a:stretch>
            <a:fillRect/>
          </a:stretch>
        </p:blipFill>
        <p:spPr>
          <a:xfrm>
            <a:off x="1469826" y="202009"/>
            <a:ext cx="10065064" cy="9349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it Nedi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Nedir?</a:t>
            </a:r>
          </a:p>
        </p:txBody>
      </p:sp>
      <p:sp>
        <p:nvSpPr>
          <p:cNvPr id="124" name="Git, yazılım geliştirme süreçlerinde kullanılan, hız odaklı, dağıtık çalışan bir sürüm kontrol ve kaynak kod yönetim sistemidir."/>
          <p:cNvSpPr txBox="1"/>
          <p:nvPr>
            <p:ph type="body" sz="quarter" idx="1"/>
          </p:nvPr>
        </p:nvSpPr>
        <p:spPr>
          <a:xfrm>
            <a:off x="848031" y="2352591"/>
            <a:ext cx="4536312" cy="4045946"/>
          </a:xfrm>
          <a:prstGeom prst="rect">
            <a:avLst/>
          </a:prstGeom>
        </p:spPr>
        <p:txBody>
          <a:bodyPr/>
          <a:lstStyle/>
          <a:p>
            <a:pPr/>
            <a:r>
              <a:t>Git, yazılım geliştirme süreçlerinde kullanılan, hız odaklı, dağıtık çalışan bir sürüm kontrol ve kaynak kod yönetim sistemidir.</a:t>
            </a:r>
          </a:p>
        </p:txBody>
      </p:sp>
      <p:pic>
        <p:nvPicPr>
          <p:cNvPr id="125" name="olm bak git.jpeg" descr="olm bak gi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9942" y="2764650"/>
            <a:ext cx="5806967" cy="5248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it Nedi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Nedir?</a:t>
            </a:r>
          </a:p>
        </p:txBody>
      </p:sp>
      <p:sp>
        <p:nvSpPr>
          <p:cNvPr id="128" name="Git, dört katmandan oluşmaktadır:"/>
          <p:cNvSpPr txBox="1"/>
          <p:nvPr>
            <p:ph type="body" sz="quarter" idx="1"/>
          </p:nvPr>
        </p:nvSpPr>
        <p:spPr>
          <a:xfrm>
            <a:off x="1128704" y="2469191"/>
            <a:ext cx="9026845" cy="1157618"/>
          </a:xfrm>
          <a:prstGeom prst="rect">
            <a:avLst/>
          </a:prstGeom>
        </p:spPr>
        <p:txBody>
          <a:bodyPr/>
          <a:lstStyle/>
          <a:p>
            <a:pPr/>
            <a:r>
              <a:t>Git, dört katmandan oluşmaktadır:</a:t>
            </a:r>
          </a:p>
        </p:txBody>
      </p:sp>
      <p:pic>
        <p:nvPicPr>
          <p:cNvPr id="129" name="4 aşama.png" descr="4 aşa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005" y="3683000"/>
            <a:ext cx="11660790" cy="4714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it Kurulum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Kurulumu</a:t>
            </a:r>
          </a:p>
        </p:txBody>
      </p:sp>
      <p:sp>
        <p:nvSpPr>
          <p:cNvPr id="132" name="Bulunduğumuz dizin içinde (working directory) git dosyasını oluşturur."/>
          <p:cNvSpPr txBox="1"/>
          <p:nvPr>
            <p:ph type="body" sz="quarter" idx="1"/>
          </p:nvPr>
        </p:nvSpPr>
        <p:spPr>
          <a:xfrm>
            <a:off x="3835362" y="3557953"/>
            <a:ext cx="4536313" cy="1681929"/>
          </a:xfrm>
          <a:prstGeom prst="rect">
            <a:avLst/>
          </a:prstGeom>
        </p:spPr>
        <p:txBody>
          <a:bodyPr/>
          <a:lstStyle/>
          <a:p>
            <a:pPr/>
            <a:r>
              <a:t>Bulunduğumuz dizin içinde (working directory) git dosyasını oluşturur.</a:t>
            </a:r>
          </a:p>
        </p:txBody>
      </p:sp>
      <p:sp>
        <p:nvSpPr>
          <p:cNvPr id="133" name="git init"/>
          <p:cNvSpPr txBox="1"/>
          <p:nvPr/>
        </p:nvSpPr>
        <p:spPr>
          <a:xfrm>
            <a:off x="367211" y="3583390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2516">
              <a:defRPr b="0" sz="39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init</a:t>
            </a:r>
          </a:p>
        </p:txBody>
      </p:sp>
      <p:sp>
        <p:nvSpPr>
          <p:cNvPr id="134" name="git status"/>
          <p:cNvSpPr txBox="1"/>
          <p:nvPr/>
        </p:nvSpPr>
        <p:spPr>
          <a:xfrm>
            <a:off x="361251" y="5520728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2516">
              <a:defRPr b="0" sz="39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status</a:t>
            </a:r>
          </a:p>
        </p:txBody>
      </p:sp>
      <p:sp>
        <p:nvSpPr>
          <p:cNvPr id="135" name="Dizindeki dosyaların durumunu gösterir. Değişiklik yapılmış fakat staging area’ya atılmamış dosyalar kırmızıdır. “add” komutu ile beraber yeşil olur."/>
          <p:cNvSpPr txBox="1"/>
          <p:nvPr/>
        </p:nvSpPr>
        <p:spPr>
          <a:xfrm>
            <a:off x="3829402" y="5495290"/>
            <a:ext cx="4536312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250317" indent="-250317" algn="l" defTabSz="426466">
              <a:spcBef>
                <a:spcPts val="2300"/>
              </a:spcBef>
              <a:buSzPct val="145000"/>
              <a:buChar char="•"/>
              <a:defRPr b="0" sz="2044"/>
            </a:lvl1pPr>
          </a:lstStyle>
          <a:p>
            <a:pPr/>
            <a:r>
              <a:t>Dizindeki dosyaların durumunu gösterir. Değişiklik yapılmış fakat staging area’ya atılmamış dosyalar kırmızıdır. “add” komutu ile beraber yeşil olur.</a:t>
            </a:r>
          </a:p>
        </p:txBody>
      </p:sp>
      <p:pic>
        <p:nvPicPr>
          <p:cNvPr id="136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rcRect l="4056" t="0" r="4056" b="9012"/>
          <a:stretch>
            <a:fillRect/>
          </a:stretch>
        </p:blipFill>
        <p:spPr>
          <a:xfrm>
            <a:off x="8902372" y="2654664"/>
            <a:ext cx="4066922" cy="4035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it Kullanımı (Loc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Kullanımı (Local)</a:t>
            </a:r>
          </a:p>
        </p:txBody>
      </p:sp>
      <p:sp>
        <p:nvSpPr>
          <p:cNvPr id="139" name="Belirtilen dosyayı SA’ya ekler."/>
          <p:cNvSpPr txBox="1"/>
          <p:nvPr>
            <p:ph type="body" sz="quarter" idx="1"/>
          </p:nvPr>
        </p:nvSpPr>
        <p:spPr>
          <a:xfrm>
            <a:off x="5136476" y="3500970"/>
            <a:ext cx="4536312" cy="1681929"/>
          </a:xfrm>
          <a:prstGeom prst="rect">
            <a:avLst/>
          </a:prstGeom>
        </p:spPr>
        <p:txBody>
          <a:bodyPr/>
          <a:lstStyle/>
          <a:p>
            <a:pPr/>
            <a:r>
              <a:t>Belirtilen dosyayı SA’ya ekler.</a:t>
            </a:r>
          </a:p>
        </p:txBody>
      </p:sp>
      <p:sp>
        <p:nvSpPr>
          <p:cNvPr id="140" name="git add (dosya)"/>
          <p:cNvSpPr txBox="1"/>
          <p:nvPr/>
        </p:nvSpPr>
        <p:spPr>
          <a:xfrm>
            <a:off x="367211" y="3583390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2516">
              <a:defRPr b="0" sz="39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add (dosya)</a:t>
            </a:r>
          </a:p>
        </p:txBody>
      </p:sp>
      <p:sp>
        <p:nvSpPr>
          <p:cNvPr id="141" name="git add ."/>
          <p:cNvSpPr txBox="1"/>
          <p:nvPr/>
        </p:nvSpPr>
        <p:spPr>
          <a:xfrm>
            <a:off x="361251" y="5520728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2516">
              <a:defRPr b="0" sz="39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add .</a:t>
            </a:r>
          </a:p>
        </p:txBody>
      </p:sp>
      <p:sp>
        <p:nvSpPr>
          <p:cNvPr id="142" name="Dizindeki SA’ya atılmamış ve atılabilecek tüm dosyaları SA’ya atar."/>
          <p:cNvSpPr txBox="1"/>
          <p:nvPr/>
        </p:nvSpPr>
        <p:spPr>
          <a:xfrm>
            <a:off x="5130515" y="5438307"/>
            <a:ext cx="4536313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42900" indent="-342900" algn="l">
              <a:spcBef>
                <a:spcPts val="3200"/>
              </a:spcBef>
              <a:buSzPct val="145000"/>
              <a:buChar char="•"/>
              <a:defRPr b="0" sz="2800"/>
            </a:lvl1pPr>
          </a:lstStyle>
          <a:p>
            <a:pPr/>
            <a:r>
              <a:t>Dizindeki SA’ya atılmamış ve atılabilecek tüm dosyaları SA’ya atar.</a:t>
            </a:r>
          </a:p>
        </p:txBody>
      </p:sp>
      <p:sp>
        <p:nvSpPr>
          <p:cNvPr id="143" name="git rm —cached -r ."/>
          <p:cNvSpPr txBox="1"/>
          <p:nvPr/>
        </p:nvSpPr>
        <p:spPr>
          <a:xfrm>
            <a:off x="364788" y="7540486"/>
            <a:ext cx="3881947" cy="69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84886">
              <a:defRPr b="0" sz="33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rm —cached -r .</a:t>
            </a:r>
          </a:p>
        </p:txBody>
      </p:sp>
      <p:sp>
        <p:nvSpPr>
          <p:cNvPr id="144" name="SA’da bulunan cache’li dosyaları dizine geri alır."/>
          <p:cNvSpPr txBox="1"/>
          <p:nvPr/>
        </p:nvSpPr>
        <p:spPr>
          <a:xfrm>
            <a:off x="5134052" y="7458065"/>
            <a:ext cx="4536312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42900" indent="-342900" algn="l">
              <a:spcBef>
                <a:spcPts val="3200"/>
              </a:spcBef>
              <a:buSzPct val="145000"/>
              <a:buChar char="•"/>
              <a:defRPr b="0" sz="2800"/>
            </a:lvl1pPr>
          </a:lstStyle>
          <a:p>
            <a:pPr/>
            <a:r>
              <a:t>SA’da bulunan cache’li dosyaları dizine geri alır.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it Kullanımı (Loc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Kullanımı (Local)</a:t>
            </a:r>
          </a:p>
        </p:txBody>
      </p:sp>
      <p:sp>
        <p:nvSpPr>
          <p:cNvPr id="147" name="SA’da hazır olan dosyaları local repoya atar. Belirtilen mesaj ile beraber logda yeni kayıt olarak saklanır."/>
          <p:cNvSpPr txBox="1"/>
          <p:nvPr>
            <p:ph type="body" sz="quarter" idx="1"/>
          </p:nvPr>
        </p:nvSpPr>
        <p:spPr>
          <a:xfrm>
            <a:off x="5136476" y="3500970"/>
            <a:ext cx="4536312" cy="1681929"/>
          </a:xfrm>
          <a:prstGeom prst="rect">
            <a:avLst/>
          </a:prstGeom>
        </p:spPr>
        <p:txBody>
          <a:bodyPr/>
          <a:lstStyle>
            <a:lvl1pPr marL="315468" indent="-315468" defTabSz="537463">
              <a:spcBef>
                <a:spcPts val="2900"/>
              </a:spcBef>
              <a:defRPr sz="2576"/>
            </a:lvl1pPr>
          </a:lstStyle>
          <a:p>
            <a:pPr/>
            <a:r>
              <a:t>SA’da hazır olan dosyaları local repoya atar. Belirtilen mesaj ile beraber logda yeni kayıt olarak saklanır.</a:t>
            </a:r>
          </a:p>
        </p:txBody>
      </p:sp>
      <p:sp>
        <p:nvSpPr>
          <p:cNvPr id="148" name="git commit -m “Mesaj”"/>
          <p:cNvSpPr txBox="1"/>
          <p:nvPr/>
        </p:nvSpPr>
        <p:spPr>
          <a:xfrm>
            <a:off x="367211" y="3583390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14781">
              <a:defRPr b="0" sz="284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commit -m “Mesaj”</a:t>
            </a:r>
          </a:p>
        </p:txBody>
      </p:sp>
      <p:sp>
        <p:nvSpPr>
          <p:cNvPr id="149" name="git diff (dosya)"/>
          <p:cNvSpPr txBox="1"/>
          <p:nvPr/>
        </p:nvSpPr>
        <p:spPr>
          <a:xfrm>
            <a:off x="361251" y="5520728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2516">
              <a:defRPr b="0" sz="39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diff (dosya)</a:t>
            </a:r>
          </a:p>
        </p:txBody>
      </p:sp>
      <p:sp>
        <p:nvSpPr>
          <p:cNvPr id="150" name="Dosyanın gitteki son commitli haliyle mevcut durumunu karşılaştırır."/>
          <p:cNvSpPr txBox="1"/>
          <p:nvPr/>
        </p:nvSpPr>
        <p:spPr>
          <a:xfrm>
            <a:off x="5130515" y="5438307"/>
            <a:ext cx="4536313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42900" indent="-342900" algn="l">
              <a:spcBef>
                <a:spcPts val="3200"/>
              </a:spcBef>
              <a:buSzPct val="145000"/>
              <a:buChar char="•"/>
              <a:defRPr b="0" sz="2800"/>
            </a:lvl1pPr>
          </a:lstStyle>
          <a:p>
            <a:pPr/>
            <a:r>
              <a:t>Dosyanın gitteki son commitli haliyle mevcut durumunu karşılaştırır.</a:t>
            </a:r>
          </a:p>
        </p:txBody>
      </p:sp>
      <p:sp>
        <p:nvSpPr>
          <p:cNvPr id="151" name="git checkout (dosya)"/>
          <p:cNvSpPr txBox="1"/>
          <p:nvPr/>
        </p:nvSpPr>
        <p:spPr>
          <a:xfrm>
            <a:off x="364788" y="7540486"/>
            <a:ext cx="3881947" cy="69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61518">
              <a:defRPr b="0" sz="316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checkout (dosya)</a:t>
            </a:r>
          </a:p>
        </p:txBody>
      </p:sp>
      <p:sp>
        <p:nvSpPr>
          <p:cNvPr id="152" name="Seçili dosyayı gitteki son commit haline döndürür."/>
          <p:cNvSpPr txBox="1"/>
          <p:nvPr/>
        </p:nvSpPr>
        <p:spPr>
          <a:xfrm>
            <a:off x="5134052" y="7458065"/>
            <a:ext cx="4536312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42900" indent="-342900" algn="l">
              <a:spcBef>
                <a:spcPts val="3200"/>
              </a:spcBef>
              <a:buSzPct val="145000"/>
              <a:buChar char="•"/>
              <a:defRPr b="0" sz="2800"/>
            </a:lvl1pPr>
          </a:lstStyle>
          <a:p>
            <a:pPr/>
            <a:r>
              <a:t>Seçili dosyayı gitteki son commit haline döndürür.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it Kullanımı (Loc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Kullanımı (Local)</a:t>
            </a:r>
          </a:p>
        </p:txBody>
      </p:sp>
      <p:sp>
        <p:nvSpPr>
          <p:cNvPr id="155" name="Git kayıtları listelenir. Tüm commit geçmişi görüntülenir."/>
          <p:cNvSpPr txBox="1"/>
          <p:nvPr>
            <p:ph type="body" sz="quarter" idx="1"/>
          </p:nvPr>
        </p:nvSpPr>
        <p:spPr>
          <a:xfrm>
            <a:off x="5136476" y="3500970"/>
            <a:ext cx="4536312" cy="1681929"/>
          </a:xfrm>
          <a:prstGeom prst="rect">
            <a:avLst/>
          </a:prstGeom>
        </p:spPr>
        <p:txBody>
          <a:bodyPr/>
          <a:lstStyle/>
          <a:p>
            <a:pPr/>
            <a:r>
              <a:t>Git kayıtları listelenir. Tüm commit geçmişi görüntülenir.</a:t>
            </a:r>
          </a:p>
        </p:txBody>
      </p:sp>
      <p:sp>
        <p:nvSpPr>
          <p:cNvPr id="156" name="git log"/>
          <p:cNvSpPr txBox="1"/>
          <p:nvPr/>
        </p:nvSpPr>
        <p:spPr>
          <a:xfrm>
            <a:off x="367211" y="3583390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2516">
              <a:defRPr b="0" sz="39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log</a:t>
            </a:r>
          </a:p>
        </p:txBody>
      </p:sp>
      <p:sp>
        <p:nvSpPr>
          <p:cNvPr id="157" name="touch .gitignore"/>
          <p:cNvSpPr txBox="1"/>
          <p:nvPr/>
        </p:nvSpPr>
        <p:spPr>
          <a:xfrm>
            <a:off x="342257" y="5761780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572516">
              <a:defRPr b="0" sz="39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touch .gitignore </a:t>
            </a:r>
          </a:p>
        </p:txBody>
      </p:sp>
      <p:sp>
        <p:nvSpPr>
          <p:cNvPr id="158" name="Dizinde .gitignore dosyası oluşturulur. Bu dosya içine yazılan dosyalar SA’ya atılmaz. (ignore edilir.)"/>
          <p:cNvSpPr txBox="1"/>
          <p:nvPr/>
        </p:nvSpPr>
        <p:spPr>
          <a:xfrm>
            <a:off x="5111521" y="5679360"/>
            <a:ext cx="4536312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15468" indent="-315468" algn="l" defTabSz="537463">
              <a:spcBef>
                <a:spcPts val="2900"/>
              </a:spcBef>
              <a:buSzPct val="145000"/>
              <a:buChar char="•"/>
              <a:defRPr b="0" sz="2576"/>
            </a:lvl1pPr>
          </a:lstStyle>
          <a:p>
            <a:pPr/>
            <a:r>
              <a:t>Dizinde .gitignore dosyası oluşturulur. Bu dosya içine yazılan dosyalar SA’ya atılmaz. (ignore edilir.)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it Kullanımı (Remot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Kullanımı (Remote)</a:t>
            </a:r>
          </a:p>
        </p:txBody>
      </p:sp>
      <p:sp>
        <p:nvSpPr>
          <p:cNvPr id="161" name="Local repo ile remote repo arasındaki bağlantıyı kurar.…"/>
          <p:cNvSpPr txBox="1"/>
          <p:nvPr>
            <p:ph type="body" sz="quarter" idx="1"/>
          </p:nvPr>
        </p:nvSpPr>
        <p:spPr>
          <a:xfrm>
            <a:off x="5136476" y="3500970"/>
            <a:ext cx="4536312" cy="1681929"/>
          </a:xfrm>
          <a:prstGeom prst="rect">
            <a:avLst/>
          </a:prstGeom>
        </p:spPr>
        <p:txBody>
          <a:bodyPr/>
          <a:lstStyle/>
          <a:p>
            <a:pPr marL="209169" indent="-209169" defTabSz="356362">
              <a:spcBef>
                <a:spcPts val="1900"/>
              </a:spcBef>
              <a:defRPr sz="1708"/>
            </a:pPr>
            <a:r>
              <a:t>Local repo ile remote repo arasındaki bağlantıyı kurar.</a:t>
            </a:r>
          </a:p>
          <a:p>
            <a:pPr marL="209169" indent="-209169" defTabSz="356362">
              <a:spcBef>
                <a:spcPts val="1900"/>
              </a:spcBef>
              <a:defRPr sz="1708"/>
            </a:pPr>
            <a:r>
              <a:t>Origin remote repoya verdiğimiz isimdir. Başka isim de verilebilir fakat yaygın kullanım bu şekilde.</a:t>
            </a:r>
          </a:p>
        </p:txBody>
      </p:sp>
      <p:sp>
        <p:nvSpPr>
          <p:cNvPr id="162" name="git remote add origin (remote repo address)"/>
          <p:cNvSpPr txBox="1"/>
          <p:nvPr/>
        </p:nvSpPr>
        <p:spPr>
          <a:xfrm>
            <a:off x="367211" y="3583390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74574">
              <a:defRPr b="0" sz="1879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remote add origin (remote repo address) </a:t>
            </a:r>
          </a:p>
        </p:txBody>
      </p:sp>
      <p:sp>
        <p:nvSpPr>
          <p:cNvPr id="163" name="git push -u origin master"/>
          <p:cNvSpPr txBox="1"/>
          <p:nvPr/>
        </p:nvSpPr>
        <p:spPr>
          <a:xfrm>
            <a:off x="294771" y="6353289"/>
            <a:ext cx="3881947" cy="69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79729">
              <a:defRPr b="0" sz="2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push -u origin master</a:t>
            </a:r>
          </a:p>
        </p:txBody>
      </p:sp>
      <p:sp>
        <p:nvSpPr>
          <p:cNvPr id="164" name="Localdeki git organizasyonunu tüm loglarıyla beraber remote’a aktarır.…"/>
          <p:cNvSpPr txBox="1"/>
          <p:nvPr/>
        </p:nvSpPr>
        <p:spPr>
          <a:xfrm>
            <a:off x="5064035" y="6270868"/>
            <a:ext cx="4536312" cy="1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57175" indent="-257175" algn="l" defTabSz="438150">
              <a:spcBef>
                <a:spcPts val="2400"/>
              </a:spcBef>
              <a:buSzPct val="145000"/>
              <a:buChar char="•"/>
              <a:defRPr b="0" sz="2100"/>
            </a:pPr>
            <a:r>
              <a:t>Localdeki git organizasyonunu tüm loglarıyla beraber remote’a aktarır.</a:t>
            </a:r>
          </a:p>
          <a:p>
            <a:pPr marL="257175" indent="-257175" algn="l" defTabSz="438150">
              <a:spcBef>
                <a:spcPts val="2400"/>
              </a:spcBef>
              <a:buSzPct val="145000"/>
              <a:buChar char="•"/>
              <a:defRPr b="0" sz="2100"/>
            </a:pPr>
            <a:r>
              <a:t>Origin (remote repo) üzerindeki master branchine aktarılır.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it Kullanımı (Remot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Kullanımı (Remote)</a:t>
            </a:r>
          </a:p>
        </p:txBody>
      </p:sp>
      <p:sp>
        <p:nvSpPr>
          <p:cNvPr id="167" name="Adresteki repoyu içinde bulunulan dizine klonlar.…"/>
          <p:cNvSpPr txBox="1"/>
          <p:nvPr>
            <p:ph type="body" sz="quarter" idx="1"/>
          </p:nvPr>
        </p:nvSpPr>
        <p:spPr>
          <a:xfrm>
            <a:off x="5136476" y="3500970"/>
            <a:ext cx="4536312" cy="1681929"/>
          </a:xfrm>
          <a:prstGeom prst="rect">
            <a:avLst/>
          </a:prstGeom>
        </p:spPr>
        <p:txBody>
          <a:bodyPr/>
          <a:lstStyle/>
          <a:p>
            <a:pPr marL="216027" indent="-216027" defTabSz="368045">
              <a:spcBef>
                <a:spcPts val="2000"/>
              </a:spcBef>
              <a:defRPr sz="1764"/>
            </a:pPr>
            <a:r>
              <a:t>Adresteki repoyu içinde bulunulan dizine klonlar. </a:t>
            </a:r>
          </a:p>
          <a:p>
            <a:pPr marL="216027" indent="-216027" defTabSz="368045">
              <a:spcBef>
                <a:spcPts val="2000"/>
              </a:spcBef>
              <a:defRPr sz="1764"/>
            </a:pPr>
            <a:r>
              <a:t>İçindeki git yapısı muhafaza edilir.</a:t>
            </a:r>
          </a:p>
          <a:p>
            <a:pPr marL="216027" indent="-216027" defTabSz="368045">
              <a:spcBef>
                <a:spcPts val="2000"/>
              </a:spcBef>
              <a:defRPr sz="1764"/>
            </a:pPr>
            <a:r>
              <a:t>“git log” ile tüm önceki kayıtlar görülebilir.</a:t>
            </a:r>
          </a:p>
        </p:txBody>
      </p:sp>
      <p:sp>
        <p:nvSpPr>
          <p:cNvPr id="168" name="git clone (repo address)"/>
          <p:cNvSpPr txBox="1"/>
          <p:nvPr/>
        </p:nvSpPr>
        <p:spPr>
          <a:xfrm>
            <a:off x="367211" y="3583390"/>
            <a:ext cx="3881947" cy="69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97256">
              <a:defRPr b="0" sz="272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git clone (repo address)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