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6" r:id="rId6"/>
    <p:sldId id="260" r:id="rId7"/>
    <p:sldId id="261" r:id="rId8"/>
    <p:sldId id="264" r:id="rId9"/>
    <p:sldId id="262" r:id="rId10"/>
    <p:sldId id="263" r:id="rId11"/>
    <p:sldId id="265"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799" initials="2" lastIdx="2" clrIdx="0">
    <p:extLst>
      <p:ext uri="{19B8F6BF-5375-455C-9EA6-DF929625EA0E}">
        <p15:presenceInfo xmlns:p15="http://schemas.microsoft.com/office/powerpoint/2012/main" userId="2079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5T14:55:42.578" idx="1">
    <p:pos x="-527" y="178"/>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15T16:23:29.922" idx="2">
    <p:pos x="-717"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F8DF47-04DB-4A99-8D8C-A82FCA224B6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4EB609C-EE8F-427B-81C0-A94307B1A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C132A38-461E-4D18-B616-E7524778E2BE}"/>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6BFE8769-9E0C-4F8F-91F0-6A037B45C8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D88B114-B90D-4495-AC13-6997511540C5}"/>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402768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063DC0-D453-4284-95D3-7E435FD7323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F59CDA4-3888-4546-9998-329664B84BC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2FEEF73-90E2-4E4A-B50D-2F79521E02C5}"/>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37368A5C-CB4D-4D14-80F4-FD72A69B02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F3C3398-CBF8-43B5-8A4A-D4C21AAD9847}"/>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198641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CAF7780-FC0D-4A26-845D-B67562A90B3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FC59CBF-7950-4F1C-95F9-2FF5E5CF4F1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4FEA258-602E-4FE6-AEAC-B6B83D589C42}"/>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478101FF-8391-49FB-B428-90E4231A94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118FD34-4D5C-4DDE-9BED-5C1745FAD1B3}"/>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228080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3CDCD-89D4-472B-82DD-D0A66F20A03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D7E1C82-BB78-45EB-97C1-C6044B39BCE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BCB8CE-8426-46AF-A60E-3B8FF4797E2F}"/>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4A45084E-894E-419C-84AC-43AB7311F2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51469A-E046-4246-B0CB-5DCA30F79355}"/>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382420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439C1D-7BB1-4F7B-9498-08A7B2F1612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6D1DB49-B731-4F54-93E9-A95A328E2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57D77AF-B99D-42AC-9CEB-A82AE2AD4696}"/>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2C915F60-C438-4C15-8C32-E4DCA461D3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55B532-32EF-4F3D-9572-3DCF14E400B9}"/>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399345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6B84C3-16A3-42FF-B114-DC38C2509ED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EF76714-31E6-4EBD-903C-DB18AAB2557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2A252D4-ADC8-46A2-80EE-CC72860A1DD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FA45A13-855E-4627-A6BE-D3BA1E1F1824}"/>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6" name="Alt Bilgi Yer Tutucusu 5">
            <a:extLst>
              <a:ext uri="{FF2B5EF4-FFF2-40B4-BE49-F238E27FC236}">
                <a16:creationId xmlns:a16="http://schemas.microsoft.com/office/drawing/2014/main" id="{3EF6E4B3-98F6-47AB-A372-1182C30073B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D976B8-A48F-460E-9FB7-5A260FE8C285}"/>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113200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FE1B9-A80A-42E7-8DB7-2C0D32EC9B4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14E84A-8B45-4969-B0CD-4FF7FAA01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C136F68-9C87-481B-B03E-1573CA181D8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493AD50-654A-4EEF-A75E-4CB1C7321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2BC40A8-3565-4B23-B3D4-7E099D0ACE1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97893C-A079-4D11-BC3B-D1548412CBC6}"/>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8" name="Alt Bilgi Yer Tutucusu 7">
            <a:extLst>
              <a:ext uri="{FF2B5EF4-FFF2-40B4-BE49-F238E27FC236}">
                <a16:creationId xmlns:a16="http://schemas.microsoft.com/office/drawing/2014/main" id="{373797B2-CFCD-4794-A3B3-77460E4A8FE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DD7151B-CD94-4082-8C38-2DB9D0650C23}"/>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318507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3BEF53-72F3-4620-9418-DDE05D437B1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D27BDBE-34C8-40E3-9FE4-A6752775F16C}"/>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4" name="Alt Bilgi Yer Tutucusu 3">
            <a:extLst>
              <a:ext uri="{FF2B5EF4-FFF2-40B4-BE49-F238E27FC236}">
                <a16:creationId xmlns:a16="http://schemas.microsoft.com/office/drawing/2014/main" id="{5FD7C5B6-4997-4C9A-A3E0-D21A30BB6DF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93CEB3A-C66A-4F10-BC83-0A152D6B0915}"/>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13776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EB4C1AD-9D93-4894-8627-95F514C93FD6}"/>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3" name="Alt Bilgi Yer Tutucusu 2">
            <a:extLst>
              <a:ext uri="{FF2B5EF4-FFF2-40B4-BE49-F238E27FC236}">
                <a16:creationId xmlns:a16="http://schemas.microsoft.com/office/drawing/2014/main" id="{02D79F97-4E3C-4CDC-83F8-C9551B9CF3D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71F16BD-91C2-42DD-8D98-2D57290399C6}"/>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170136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655EE-19C6-47B7-BA76-9E254E46A1F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6A0588B-9742-40DB-900A-03EC0F85E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D0F3260-636E-45CC-A490-29417B52E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6AA8F1C-CCB3-4C11-A368-990F18458788}"/>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6" name="Alt Bilgi Yer Tutucusu 5">
            <a:extLst>
              <a:ext uri="{FF2B5EF4-FFF2-40B4-BE49-F238E27FC236}">
                <a16:creationId xmlns:a16="http://schemas.microsoft.com/office/drawing/2014/main" id="{494F6AE6-8FEE-4621-9F2E-EB3854E090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C75C0A-B510-4B80-AAE0-63919458BCBE}"/>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214985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2CA37F-0CAD-41C4-AAFD-6A8E3D20C4A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3EB5C7E-A706-43CE-9649-79889063E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3C58E0F-66BF-4FDA-8F20-585D31CB0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523AA07-942E-4B37-B345-E8CF76460BE8}"/>
              </a:ext>
            </a:extLst>
          </p:cNvPr>
          <p:cNvSpPr>
            <a:spLocks noGrp="1"/>
          </p:cNvSpPr>
          <p:nvPr>
            <p:ph type="dt" sz="half" idx="10"/>
          </p:nvPr>
        </p:nvSpPr>
        <p:spPr/>
        <p:txBody>
          <a:bodyPr/>
          <a:lstStyle/>
          <a:p>
            <a:fld id="{FD631A93-721F-499F-A1A1-9B6DF9D4890A}" type="datetimeFigureOut">
              <a:rPr lang="tr-TR" smtClean="0"/>
              <a:t>15.07.2020</a:t>
            </a:fld>
            <a:endParaRPr lang="tr-TR"/>
          </a:p>
        </p:txBody>
      </p:sp>
      <p:sp>
        <p:nvSpPr>
          <p:cNvPr id="6" name="Alt Bilgi Yer Tutucusu 5">
            <a:extLst>
              <a:ext uri="{FF2B5EF4-FFF2-40B4-BE49-F238E27FC236}">
                <a16:creationId xmlns:a16="http://schemas.microsoft.com/office/drawing/2014/main" id="{B1F2EFFE-0826-45FA-9A99-366AC868826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DD95375-F692-495F-BD14-E893C4EDC743}"/>
              </a:ext>
            </a:extLst>
          </p:cNvPr>
          <p:cNvSpPr>
            <a:spLocks noGrp="1"/>
          </p:cNvSpPr>
          <p:nvPr>
            <p:ph type="sldNum" sz="quarter" idx="12"/>
          </p:nvPr>
        </p:nvSpPr>
        <p:spPr/>
        <p:txBody>
          <a:bodyPr/>
          <a:lstStyle/>
          <a:p>
            <a:fld id="{0509F8AD-D99C-49DA-B5ED-527FEBEBC148}" type="slidenum">
              <a:rPr lang="tr-TR" smtClean="0"/>
              <a:t>‹#›</a:t>
            </a:fld>
            <a:endParaRPr lang="tr-TR"/>
          </a:p>
        </p:txBody>
      </p:sp>
    </p:spTree>
    <p:extLst>
      <p:ext uri="{BB962C8B-B14F-4D97-AF65-F5344CB8AC3E}">
        <p14:creationId xmlns:p14="http://schemas.microsoft.com/office/powerpoint/2010/main" val="25432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CC05A37-06C1-4DA2-ABE3-F746A50B3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6D6AD5-7E7C-41CB-AAD0-3641A12E7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5DCC34-49C3-462E-B266-A21E00F9D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31A93-721F-499F-A1A1-9B6DF9D4890A}" type="datetimeFigureOut">
              <a:rPr lang="tr-TR" smtClean="0"/>
              <a:t>15.07.2020</a:t>
            </a:fld>
            <a:endParaRPr lang="tr-TR"/>
          </a:p>
        </p:txBody>
      </p:sp>
      <p:sp>
        <p:nvSpPr>
          <p:cNvPr id="5" name="Alt Bilgi Yer Tutucusu 4">
            <a:extLst>
              <a:ext uri="{FF2B5EF4-FFF2-40B4-BE49-F238E27FC236}">
                <a16:creationId xmlns:a16="http://schemas.microsoft.com/office/drawing/2014/main" id="{859D56AD-57CC-4A5A-9E76-D5A85D10C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E33490-3FCE-4F57-B78A-559AF34A6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9F8AD-D99C-49DA-B5ED-527FEBEBC148}" type="slidenum">
              <a:rPr lang="tr-TR" smtClean="0"/>
              <a:t>‹#›</a:t>
            </a:fld>
            <a:endParaRPr lang="tr-TR"/>
          </a:p>
        </p:txBody>
      </p:sp>
    </p:spTree>
    <p:extLst>
      <p:ext uri="{BB962C8B-B14F-4D97-AF65-F5344CB8AC3E}">
        <p14:creationId xmlns:p14="http://schemas.microsoft.com/office/powerpoint/2010/main" val="3372680777"/>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5D322-F8D5-4900-9124-4174F05E248B}"/>
              </a:ext>
            </a:extLst>
          </p:cNvPr>
          <p:cNvSpPr>
            <a:spLocks noGrp="1"/>
          </p:cNvSpPr>
          <p:nvPr>
            <p:ph type="ctrTitle"/>
          </p:nvPr>
        </p:nvSpPr>
        <p:spPr/>
        <p:txBody>
          <a:bodyPr/>
          <a:lstStyle/>
          <a:p>
            <a:r>
              <a:rPr lang="tr-TR" dirty="0"/>
              <a:t>Finans Verisi Ön İnceleme</a:t>
            </a:r>
          </a:p>
        </p:txBody>
      </p:sp>
      <p:sp>
        <p:nvSpPr>
          <p:cNvPr id="3" name="Alt Başlık 2">
            <a:extLst>
              <a:ext uri="{FF2B5EF4-FFF2-40B4-BE49-F238E27FC236}">
                <a16:creationId xmlns:a16="http://schemas.microsoft.com/office/drawing/2014/main" id="{DBF368FC-37D3-48FB-8BAD-C77041D355D1}"/>
              </a:ext>
            </a:extLst>
          </p:cNvPr>
          <p:cNvSpPr>
            <a:spLocks noGrp="1"/>
          </p:cNvSpPr>
          <p:nvPr>
            <p:ph type="subTitle" idx="1"/>
          </p:nvPr>
        </p:nvSpPr>
        <p:spPr/>
        <p:txBody>
          <a:bodyPr>
            <a:normAutofit/>
          </a:bodyPr>
          <a:lstStyle/>
          <a:p>
            <a:r>
              <a:rPr lang="tr-TR" dirty="0"/>
              <a:t>KODLUYORUZ</a:t>
            </a:r>
          </a:p>
          <a:p>
            <a:endParaRPr lang="tr-TR" dirty="0"/>
          </a:p>
          <a:p>
            <a:r>
              <a:rPr lang="tr-TR" dirty="0"/>
              <a:t>Abbas Can Güven</a:t>
            </a:r>
          </a:p>
        </p:txBody>
      </p:sp>
    </p:spTree>
    <p:extLst>
      <p:ext uri="{BB962C8B-B14F-4D97-AF65-F5344CB8AC3E}">
        <p14:creationId xmlns:p14="http://schemas.microsoft.com/office/powerpoint/2010/main" val="142951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57EC45-404F-4722-A937-DF940331D9EF}"/>
              </a:ext>
            </a:extLst>
          </p:cNvPr>
          <p:cNvSpPr>
            <a:spLocks noGrp="1"/>
          </p:cNvSpPr>
          <p:nvPr>
            <p:ph type="title"/>
          </p:nvPr>
        </p:nvSpPr>
        <p:spPr>
          <a:xfrm>
            <a:off x="-92363" y="-433521"/>
            <a:ext cx="10515600" cy="1325563"/>
          </a:xfrm>
        </p:spPr>
        <p:txBody>
          <a:bodyPr>
            <a:normAutofit/>
          </a:bodyPr>
          <a:lstStyle/>
          <a:p>
            <a:r>
              <a:rPr lang="tr-TR" sz="4000" dirty="0"/>
              <a:t>Değişkenler İçin Dağılım Grafikleri</a:t>
            </a:r>
          </a:p>
        </p:txBody>
      </p:sp>
      <p:pic>
        <p:nvPicPr>
          <p:cNvPr id="5" name="İçerik Yer Tutucusu 4" descr="metin, harita içeren bir resim&#10;&#10;Açıklama otomatik olarak oluşturuldu">
            <a:extLst>
              <a:ext uri="{FF2B5EF4-FFF2-40B4-BE49-F238E27FC236}">
                <a16:creationId xmlns:a16="http://schemas.microsoft.com/office/drawing/2014/main" id="{081FBF49-DDF9-476A-9D4B-0BEEB73F7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32" y="468600"/>
            <a:ext cx="5478196" cy="4417436"/>
          </a:xfrm>
        </p:spPr>
      </p:pic>
      <p:pic>
        <p:nvPicPr>
          <p:cNvPr id="7" name="Resim 6" descr="metin, harita içeren bir resim&#10;&#10;Açıklama otomatik olarak oluşturuldu">
            <a:extLst>
              <a:ext uri="{FF2B5EF4-FFF2-40B4-BE49-F238E27FC236}">
                <a16:creationId xmlns:a16="http://schemas.microsoft.com/office/drawing/2014/main" id="{93530794-90A4-47C6-BF3E-590D2BF4F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728" y="468601"/>
            <a:ext cx="6524272" cy="4417436"/>
          </a:xfrm>
          <a:prstGeom prst="rect">
            <a:avLst/>
          </a:prstGeom>
        </p:spPr>
      </p:pic>
      <p:sp>
        <p:nvSpPr>
          <p:cNvPr id="10" name="Metin kutusu 9">
            <a:extLst>
              <a:ext uri="{FF2B5EF4-FFF2-40B4-BE49-F238E27FC236}">
                <a16:creationId xmlns:a16="http://schemas.microsoft.com/office/drawing/2014/main" id="{B193A84A-6143-44F7-8AEB-E66B98E385E0}"/>
              </a:ext>
            </a:extLst>
          </p:cNvPr>
          <p:cNvSpPr txBox="1"/>
          <p:nvPr/>
        </p:nvSpPr>
        <p:spPr>
          <a:xfrm>
            <a:off x="92364" y="5015345"/>
            <a:ext cx="12007272" cy="1077218"/>
          </a:xfrm>
          <a:prstGeom prst="rect">
            <a:avLst/>
          </a:prstGeom>
          <a:noFill/>
        </p:spPr>
        <p:txBody>
          <a:bodyPr wrap="square" rtlCol="0">
            <a:spAutoFit/>
          </a:bodyPr>
          <a:lstStyle/>
          <a:p>
            <a:r>
              <a:rPr lang="tr-TR" sz="1600" dirty="0"/>
              <a:t>Dağılımlara bakıldığında genellikle ile çok sivri uçlu dağılımlar görüyoruz ve  </a:t>
            </a:r>
            <a:r>
              <a:rPr lang="tr-TR" sz="1600" dirty="0" err="1"/>
              <a:t>Clno</a:t>
            </a:r>
            <a:r>
              <a:rPr lang="tr-TR" sz="1600" dirty="0"/>
              <a:t> hariç diğer dağılımların hepsi bariz bir şekilde Sağa çarpık. Sivri uçlu olma nedenlerinin standart sapmalarının düşük olması olabilir. Çünkü standart sapma her bir değişkenin ortalamaya olan uzaklığını ifade ediyor ve standart sapma büyüdükçe ortalamadan uzaklaşılıyor </a:t>
            </a:r>
            <a:r>
              <a:rPr lang="tr-TR" sz="1600" dirty="0" err="1"/>
              <a:t>Clno</a:t>
            </a:r>
            <a:r>
              <a:rPr lang="tr-TR" sz="1600" dirty="0"/>
              <a:t> </a:t>
            </a:r>
            <a:r>
              <a:rPr lang="tr-TR" sz="1600" dirty="0" err="1"/>
              <a:t>daki</a:t>
            </a:r>
            <a:r>
              <a:rPr lang="tr-TR" sz="1600" dirty="0"/>
              <a:t> gibi. Dağılımlarda sağa çarpıklık genellikle çok yüksek bir düzeyde bunun nedeni </a:t>
            </a:r>
            <a:r>
              <a:rPr lang="tr-TR" sz="1600" dirty="0" err="1"/>
              <a:t>box</a:t>
            </a:r>
            <a:r>
              <a:rPr lang="tr-TR" sz="1600" dirty="0"/>
              <a:t> </a:t>
            </a:r>
            <a:r>
              <a:rPr lang="tr-TR" sz="1600" dirty="0" err="1"/>
              <a:t>plotta</a:t>
            </a:r>
            <a:r>
              <a:rPr lang="tr-TR" sz="1600" dirty="0"/>
              <a:t> bahsettiğim gibi aykırı gözlemler olabilir.</a:t>
            </a:r>
          </a:p>
        </p:txBody>
      </p:sp>
    </p:spTree>
    <p:extLst>
      <p:ext uri="{BB962C8B-B14F-4D97-AF65-F5344CB8AC3E}">
        <p14:creationId xmlns:p14="http://schemas.microsoft.com/office/powerpoint/2010/main" val="180713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BE2899-E05E-49EC-9A57-A49F0D250487}"/>
              </a:ext>
            </a:extLst>
          </p:cNvPr>
          <p:cNvSpPr>
            <a:spLocks noGrp="1"/>
          </p:cNvSpPr>
          <p:nvPr>
            <p:ph type="title"/>
          </p:nvPr>
        </p:nvSpPr>
        <p:spPr>
          <a:xfrm>
            <a:off x="0" y="0"/>
            <a:ext cx="10515600" cy="1325563"/>
          </a:xfrm>
        </p:spPr>
        <p:txBody>
          <a:bodyPr/>
          <a:lstStyle/>
          <a:p>
            <a:r>
              <a:rPr lang="tr-TR" dirty="0" err="1"/>
              <a:t>Qq-Plot</a:t>
            </a:r>
            <a:endParaRPr lang="tr-TR" dirty="0"/>
          </a:p>
        </p:txBody>
      </p:sp>
      <p:pic>
        <p:nvPicPr>
          <p:cNvPr id="5" name="İçerik Yer Tutucusu 4" descr="ekran görüntüsü, harita içeren bir resim&#10;&#10;Açıklama otomatik olarak oluşturuldu">
            <a:extLst>
              <a:ext uri="{FF2B5EF4-FFF2-40B4-BE49-F238E27FC236}">
                <a16:creationId xmlns:a16="http://schemas.microsoft.com/office/drawing/2014/main" id="{857D4982-0CF4-4C3D-80E3-06775E0B7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37" y="1118725"/>
            <a:ext cx="6059363" cy="2678833"/>
          </a:xfrm>
        </p:spPr>
      </p:pic>
      <p:pic>
        <p:nvPicPr>
          <p:cNvPr id="7" name="Resim 6" descr="metin, harita içeren bir resim&#10;&#10;Açıklama otomatik olarak oluşturuldu">
            <a:extLst>
              <a:ext uri="{FF2B5EF4-FFF2-40B4-BE49-F238E27FC236}">
                <a16:creationId xmlns:a16="http://schemas.microsoft.com/office/drawing/2014/main" id="{A9E37976-11C2-4A9B-9A8A-AEF351E09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88" y="694943"/>
            <a:ext cx="5239481" cy="5468113"/>
          </a:xfrm>
          <a:prstGeom prst="rect">
            <a:avLst/>
          </a:prstGeom>
        </p:spPr>
      </p:pic>
      <p:sp>
        <p:nvSpPr>
          <p:cNvPr id="8" name="Metin kutusu 7">
            <a:extLst>
              <a:ext uri="{FF2B5EF4-FFF2-40B4-BE49-F238E27FC236}">
                <a16:creationId xmlns:a16="http://schemas.microsoft.com/office/drawing/2014/main" id="{FB91D23C-5948-4011-A837-1A221D9F0E5D}"/>
              </a:ext>
            </a:extLst>
          </p:cNvPr>
          <p:cNvSpPr txBox="1"/>
          <p:nvPr/>
        </p:nvSpPr>
        <p:spPr>
          <a:xfrm>
            <a:off x="111967" y="3909527"/>
            <a:ext cx="6059363" cy="1477328"/>
          </a:xfrm>
          <a:prstGeom prst="rect">
            <a:avLst/>
          </a:prstGeom>
          <a:noFill/>
        </p:spPr>
        <p:txBody>
          <a:bodyPr wrap="square" rtlCol="0">
            <a:spAutoFit/>
          </a:bodyPr>
          <a:lstStyle/>
          <a:p>
            <a:r>
              <a:rPr lang="tr-TR" dirty="0"/>
              <a:t>Sol taraftaki </a:t>
            </a:r>
            <a:r>
              <a:rPr lang="tr-TR" dirty="0" err="1"/>
              <a:t>Loan</a:t>
            </a:r>
            <a:r>
              <a:rPr lang="tr-TR" dirty="0"/>
              <a:t>, sağ taraftaki ise </a:t>
            </a:r>
            <a:r>
              <a:rPr lang="tr-TR" dirty="0" err="1"/>
              <a:t>Mortdue</a:t>
            </a:r>
            <a:r>
              <a:rPr lang="tr-TR" dirty="0"/>
              <a:t> değişkenlerinin </a:t>
            </a:r>
            <a:r>
              <a:rPr lang="tr-TR" dirty="0" err="1"/>
              <a:t>qq-plot</a:t>
            </a:r>
            <a:r>
              <a:rPr lang="tr-TR" dirty="0"/>
              <a:t> grafikleri. Aslında sağ taraftaki örnek </a:t>
            </a:r>
            <a:r>
              <a:rPr lang="tr-TR" dirty="0" err="1"/>
              <a:t>qq-plot’lar</a:t>
            </a:r>
            <a:r>
              <a:rPr lang="tr-TR" dirty="0"/>
              <a:t> incelenirse daha önceden dediğimiz gibi bu iki değişkenin çarpık olduğunu tekrar görüyoruz. İki değişken de sağdan çarpıktır.</a:t>
            </a:r>
          </a:p>
        </p:txBody>
      </p:sp>
    </p:spTree>
    <p:extLst>
      <p:ext uri="{BB962C8B-B14F-4D97-AF65-F5344CB8AC3E}">
        <p14:creationId xmlns:p14="http://schemas.microsoft.com/office/powerpoint/2010/main" val="25644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16CAE1-CB6F-4E87-B610-F2903735EFB8}"/>
              </a:ext>
            </a:extLst>
          </p:cNvPr>
          <p:cNvSpPr>
            <a:spLocks noGrp="1"/>
          </p:cNvSpPr>
          <p:nvPr>
            <p:ph type="title"/>
          </p:nvPr>
        </p:nvSpPr>
        <p:spPr>
          <a:xfrm>
            <a:off x="4719734" y="-1083288"/>
            <a:ext cx="10515600" cy="1149934"/>
          </a:xfrm>
        </p:spPr>
        <p:txBody>
          <a:bodyPr>
            <a:normAutofit/>
          </a:bodyPr>
          <a:lstStyle/>
          <a:p>
            <a:endParaRPr lang="tr-TR" sz="1200" dirty="0"/>
          </a:p>
        </p:txBody>
      </p:sp>
      <p:pic>
        <p:nvPicPr>
          <p:cNvPr id="5" name="İçerik Yer Tutucusu 4" descr="ekran, tablo, oturma, görüntülenen içeren bir resim&#10;&#10;Açıklama otomatik olarak oluşturuldu">
            <a:extLst>
              <a:ext uri="{FF2B5EF4-FFF2-40B4-BE49-F238E27FC236}">
                <a16:creationId xmlns:a16="http://schemas.microsoft.com/office/drawing/2014/main" id="{C54141F3-CB11-4717-96CC-A6CCFD3FD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252" y="-33324"/>
            <a:ext cx="10834396" cy="2207357"/>
          </a:xfrm>
        </p:spPr>
      </p:pic>
      <p:sp>
        <p:nvSpPr>
          <p:cNvPr id="8" name="Metin kutusu 7">
            <a:extLst>
              <a:ext uri="{FF2B5EF4-FFF2-40B4-BE49-F238E27FC236}">
                <a16:creationId xmlns:a16="http://schemas.microsoft.com/office/drawing/2014/main" id="{B1DBE6B9-5B77-4001-AF0C-6FC9E7ECC596}"/>
              </a:ext>
            </a:extLst>
          </p:cNvPr>
          <p:cNvSpPr txBox="1"/>
          <p:nvPr/>
        </p:nvSpPr>
        <p:spPr>
          <a:xfrm>
            <a:off x="388581" y="1943119"/>
            <a:ext cx="11414838" cy="6340197"/>
          </a:xfrm>
          <a:prstGeom prst="rect">
            <a:avLst/>
          </a:prstGeom>
          <a:noFill/>
        </p:spPr>
        <p:txBody>
          <a:bodyPr wrap="square" rtlCol="0">
            <a:spAutoFit/>
          </a:bodyPr>
          <a:lstStyle/>
          <a:p>
            <a:r>
              <a:rPr lang="tr-TR" sz="1400" dirty="0"/>
              <a:t>Finans verimizin ilk 5 satırına göz atalım.</a:t>
            </a:r>
          </a:p>
          <a:p>
            <a:r>
              <a:rPr lang="tr-TR" sz="1400" dirty="0"/>
              <a:t>Değişkenlerimiz sırasıyla, BAD, LOAN, MORTDUE, VALUE, REASON, JOB, YOJ, DEROG, DELİNQ, CLAGE, NİNQ, CLNO, DEBTİNC</a:t>
            </a:r>
          </a:p>
          <a:p>
            <a:endParaRPr lang="tr-TR" sz="1400" dirty="0"/>
          </a:p>
          <a:p>
            <a:r>
              <a:rPr lang="tr-TR" sz="1400" dirty="0" err="1"/>
              <a:t>Bad</a:t>
            </a:r>
            <a:r>
              <a:rPr lang="tr-TR" sz="1400" dirty="0"/>
              <a:t>   	0: Başvuru sahibi </a:t>
            </a:r>
            <a:r>
              <a:rPr lang="tr-TR" sz="1400" dirty="0" err="1"/>
              <a:t>terrüde</a:t>
            </a:r>
            <a:r>
              <a:rPr lang="tr-TR" sz="1400" dirty="0"/>
              <a:t> düşmüş veya ciddi şekilde suçlu ( kötü risk )	   </a:t>
            </a:r>
            <a:r>
              <a:rPr lang="tr-TR" sz="1400" dirty="0" err="1"/>
              <a:t>Clage</a:t>
            </a:r>
            <a:r>
              <a:rPr lang="tr-TR" sz="1400" dirty="0"/>
              <a:t>	Aylar içinde en eski kredi limitinin yaşı</a:t>
            </a:r>
          </a:p>
          <a:p>
            <a:r>
              <a:rPr lang="tr-TR" sz="1400" dirty="0"/>
              <a:t>	1: Başvuru sahibi borçlarını ödedi ( iyi risk )			   	</a:t>
            </a:r>
          </a:p>
          <a:p>
            <a:endParaRPr lang="tr-TR" sz="1400" dirty="0"/>
          </a:p>
          <a:p>
            <a:r>
              <a:rPr lang="tr-TR" sz="1400" dirty="0" err="1"/>
              <a:t>Loan</a:t>
            </a:r>
            <a:r>
              <a:rPr lang="tr-TR" sz="1400" dirty="0"/>
              <a:t>	Talep edilen kredi tutarı					   </a:t>
            </a:r>
            <a:r>
              <a:rPr lang="tr-TR" sz="1400" dirty="0" err="1"/>
              <a:t>Ninq</a:t>
            </a:r>
            <a:r>
              <a:rPr lang="tr-TR" sz="1400" dirty="0"/>
              <a:t> 	Kredi skoru</a:t>
            </a:r>
          </a:p>
          <a:p>
            <a:endParaRPr lang="tr-TR" sz="1400" dirty="0"/>
          </a:p>
          <a:p>
            <a:r>
              <a:rPr lang="tr-TR" sz="1400" dirty="0" err="1"/>
              <a:t>Mortdue</a:t>
            </a:r>
            <a:r>
              <a:rPr lang="tr-TR" sz="1400" dirty="0"/>
              <a:t>	Mevcut </a:t>
            </a:r>
            <a:r>
              <a:rPr lang="tr-TR" sz="1400" dirty="0" err="1"/>
              <a:t>Mortgage</a:t>
            </a:r>
            <a:r>
              <a:rPr lang="tr-TR" sz="1400" dirty="0"/>
              <a:t> borçları				   </a:t>
            </a:r>
            <a:r>
              <a:rPr lang="tr-TR" sz="1400" dirty="0" err="1"/>
              <a:t>Clno</a:t>
            </a:r>
            <a:r>
              <a:rPr lang="tr-TR" sz="1400" dirty="0"/>
              <a:t>	Kredi limiti sayısı</a:t>
            </a:r>
          </a:p>
          <a:p>
            <a:endParaRPr lang="tr-TR" sz="1400" dirty="0"/>
          </a:p>
          <a:p>
            <a:r>
              <a:rPr lang="tr-TR" sz="1400" dirty="0"/>
              <a:t>Value	Mevcut Mülklerin değeri					   </a:t>
            </a:r>
            <a:r>
              <a:rPr lang="tr-TR" sz="1400" dirty="0" err="1"/>
              <a:t>Debtinc</a:t>
            </a:r>
            <a:r>
              <a:rPr lang="tr-TR" sz="1400" dirty="0"/>
              <a:t>	Borç / Gelir   Oranı</a:t>
            </a:r>
          </a:p>
          <a:p>
            <a:endParaRPr lang="tr-TR" sz="1400" dirty="0"/>
          </a:p>
          <a:p>
            <a:r>
              <a:rPr lang="tr-TR" sz="1400" dirty="0" err="1"/>
              <a:t>Reason</a:t>
            </a:r>
            <a:r>
              <a:rPr lang="tr-TR" sz="1400" dirty="0"/>
              <a:t>	</a:t>
            </a:r>
            <a:r>
              <a:rPr lang="tr-TR" sz="1400" dirty="0" err="1"/>
              <a:t>DebtCon</a:t>
            </a:r>
            <a:r>
              <a:rPr lang="tr-TR" sz="1400" dirty="0"/>
              <a:t>: Kredi borcu kapatmak </a:t>
            </a:r>
          </a:p>
          <a:p>
            <a:r>
              <a:rPr lang="tr-TR" sz="1400" dirty="0"/>
              <a:t>	</a:t>
            </a:r>
            <a:r>
              <a:rPr lang="tr-TR" sz="1400" dirty="0" err="1"/>
              <a:t>Homelmp</a:t>
            </a:r>
            <a:r>
              <a:rPr lang="tr-TR" sz="1400" dirty="0"/>
              <a:t>: Ev almak amacıyla</a:t>
            </a:r>
          </a:p>
          <a:p>
            <a:endParaRPr lang="tr-TR" sz="1400" dirty="0"/>
          </a:p>
          <a:p>
            <a:r>
              <a:rPr lang="tr-TR" sz="1400" dirty="0" err="1"/>
              <a:t>Job</a:t>
            </a:r>
            <a:r>
              <a:rPr lang="tr-TR" sz="1400" dirty="0"/>
              <a:t>	Kredi Çekmek isteyen şahsın meslek kategorisi</a:t>
            </a:r>
          </a:p>
          <a:p>
            <a:endParaRPr lang="tr-TR" sz="1400" dirty="0"/>
          </a:p>
          <a:p>
            <a:r>
              <a:rPr lang="tr-TR" sz="1400" dirty="0" err="1"/>
              <a:t>Yoj</a:t>
            </a:r>
            <a:r>
              <a:rPr lang="tr-TR" sz="1400" dirty="0"/>
              <a:t>	Yaptığı meslekte kaçıncı senesi</a:t>
            </a:r>
          </a:p>
          <a:p>
            <a:endParaRPr lang="tr-TR" sz="1400" dirty="0"/>
          </a:p>
          <a:p>
            <a:r>
              <a:rPr lang="tr-TR" sz="1400" dirty="0" err="1"/>
              <a:t>Derog</a:t>
            </a:r>
            <a:r>
              <a:rPr lang="tr-TR" sz="1400" dirty="0"/>
              <a:t> 	Hakkında kötü rapor sayısı</a:t>
            </a:r>
          </a:p>
          <a:p>
            <a:endParaRPr lang="tr-TR" sz="1400" dirty="0"/>
          </a:p>
          <a:p>
            <a:r>
              <a:rPr lang="tr-TR" sz="1400" dirty="0" err="1"/>
              <a:t>Delinq</a:t>
            </a:r>
            <a:r>
              <a:rPr lang="tr-TR" sz="1400" dirty="0"/>
              <a:t>	Ödenmemiş kredi sayısı</a:t>
            </a:r>
          </a:p>
          <a:p>
            <a:endParaRPr lang="tr-TR" sz="1400" dirty="0"/>
          </a:p>
          <a:p>
            <a:endParaRPr lang="tr-TR" sz="1400" dirty="0"/>
          </a:p>
          <a:p>
            <a:endParaRPr lang="tr-TR" sz="1400" dirty="0"/>
          </a:p>
          <a:p>
            <a:endParaRPr lang="tr-TR" sz="1400" dirty="0"/>
          </a:p>
          <a:p>
            <a:endParaRPr lang="tr-TR" sz="1400" dirty="0"/>
          </a:p>
          <a:p>
            <a:endParaRPr lang="tr-TR" sz="1400" dirty="0"/>
          </a:p>
        </p:txBody>
      </p:sp>
    </p:spTree>
    <p:extLst>
      <p:ext uri="{BB962C8B-B14F-4D97-AF65-F5344CB8AC3E}">
        <p14:creationId xmlns:p14="http://schemas.microsoft.com/office/powerpoint/2010/main" val="254047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56557-1A31-4CC5-95BE-C3BB3DAB2F8E}"/>
              </a:ext>
            </a:extLst>
          </p:cNvPr>
          <p:cNvSpPr>
            <a:spLocks noGrp="1"/>
          </p:cNvSpPr>
          <p:nvPr>
            <p:ph type="title"/>
          </p:nvPr>
        </p:nvSpPr>
        <p:spPr>
          <a:xfrm>
            <a:off x="297024" y="75876"/>
            <a:ext cx="10515600" cy="1325563"/>
          </a:xfrm>
        </p:spPr>
        <p:txBody>
          <a:bodyPr/>
          <a:lstStyle/>
          <a:p>
            <a:r>
              <a:rPr lang="tr-TR" dirty="0"/>
              <a:t>Tanımlayıcı İstatistikler</a:t>
            </a:r>
          </a:p>
        </p:txBody>
      </p:sp>
      <p:pic>
        <p:nvPicPr>
          <p:cNvPr id="5" name="İçerik Yer Tutucusu 4">
            <a:extLst>
              <a:ext uri="{FF2B5EF4-FFF2-40B4-BE49-F238E27FC236}">
                <a16:creationId xmlns:a16="http://schemas.microsoft.com/office/drawing/2014/main" id="{63DFD660-8983-43C9-9E9A-056F301E0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130"/>
            <a:ext cx="9183382" cy="2467319"/>
          </a:xfrm>
        </p:spPr>
      </p:pic>
      <p:sp>
        <p:nvSpPr>
          <p:cNvPr id="6" name="Metin kutusu 5">
            <a:extLst>
              <a:ext uri="{FF2B5EF4-FFF2-40B4-BE49-F238E27FC236}">
                <a16:creationId xmlns:a16="http://schemas.microsoft.com/office/drawing/2014/main" id="{CF88B6C0-922E-4DF5-883B-030A1DF940A8}"/>
              </a:ext>
            </a:extLst>
          </p:cNvPr>
          <p:cNvSpPr txBox="1"/>
          <p:nvPr/>
        </p:nvSpPr>
        <p:spPr>
          <a:xfrm>
            <a:off x="0" y="3896467"/>
            <a:ext cx="12192000" cy="1169551"/>
          </a:xfrm>
          <a:prstGeom prst="rect">
            <a:avLst/>
          </a:prstGeom>
          <a:noFill/>
        </p:spPr>
        <p:txBody>
          <a:bodyPr wrap="square" rtlCol="0">
            <a:spAutoFit/>
          </a:bodyPr>
          <a:lstStyle/>
          <a:p>
            <a:r>
              <a:rPr lang="tr-TR" sz="1400" dirty="0"/>
              <a:t>Burada bizi yanıltabilecek bazı değişkenler var. </a:t>
            </a:r>
            <a:r>
              <a:rPr lang="tr-TR" sz="1400" dirty="0" err="1"/>
              <a:t>Bad</a:t>
            </a:r>
            <a:r>
              <a:rPr lang="tr-TR" sz="1400" dirty="0"/>
              <a:t> değişkeni 0 ve 1 den oluştuğu için onu aslında kategorik olarak kabul etmeliyiz.</a:t>
            </a:r>
          </a:p>
          <a:p>
            <a:endParaRPr lang="tr-TR" sz="1400" dirty="0"/>
          </a:p>
          <a:p>
            <a:r>
              <a:rPr lang="tr-TR" sz="1400" dirty="0"/>
              <a:t>Genel olarak verilere baktığımızda medyan ile ortalama birbirinden uzak olduğunu görüyoruz ve bu bize değişkenlerin dağılımları hakkında bilgi </a:t>
            </a:r>
            <a:r>
              <a:rPr lang="tr-TR" sz="1400" dirty="0" err="1"/>
              <a:t>verebiliri</a:t>
            </a:r>
            <a:r>
              <a:rPr lang="tr-TR" sz="1400" dirty="0"/>
              <a:t>.</a:t>
            </a:r>
          </a:p>
          <a:p>
            <a:r>
              <a:rPr lang="tr-TR" sz="1400" dirty="0"/>
              <a:t>Değişkenlerin normal dağılmadığı şüphesini duyabiliriz. </a:t>
            </a:r>
          </a:p>
          <a:p>
            <a:endParaRPr lang="tr-TR" sz="1400" dirty="0"/>
          </a:p>
        </p:txBody>
      </p:sp>
    </p:spTree>
    <p:extLst>
      <p:ext uri="{BB962C8B-B14F-4D97-AF65-F5344CB8AC3E}">
        <p14:creationId xmlns:p14="http://schemas.microsoft.com/office/powerpoint/2010/main" val="384568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60CD69-66F6-4D68-B8D4-E8CCCC5731FF}"/>
              </a:ext>
            </a:extLst>
          </p:cNvPr>
          <p:cNvSpPr>
            <a:spLocks noGrp="1"/>
          </p:cNvSpPr>
          <p:nvPr>
            <p:ph type="title"/>
          </p:nvPr>
        </p:nvSpPr>
        <p:spPr>
          <a:xfrm>
            <a:off x="0" y="0"/>
            <a:ext cx="10515600" cy="1325563"/>
          </a:xfrm>
        </p:spPr>
        <p:txBody>
          <a:bodyPr>
            <a:normAutofit/>
          </a:bodyPr>
          <a:lstStyle/>
          <a:p>
            <a:r>
              <a:rPr lang="tr-TR" sz="3600" dirty="0"/>
              <a:t>Veri Seti Eksik Gözlem Ve Değişken Bilgileri</a:t>
            </a:r>
          </a:p>
        </p:txBody>
      </p:sp>
      <p:pic>
        <p:nvPicPr>
          <p:cNvPr id="5" name="İçerik Yer Tutucusu 4" descr="fotoğraf, tutma, oda, ekran içeren bir resim&#10;&#10;Açıklama otomatik olarak oluşturuldu">
            <a:extLst>
              <a:ext uri="{FF2B5EF4-FFF2-40B4-BE49-F238E27FC236}">
                <a16:creationId xmlns:a16="http://schemas.microsoft.com/office/drawing/2014/main" id="{3C3CFD04-E553-4A08-ABE9-C8BDC1EE1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96" y="1066470"/>
            <a:ext cx="1228896" cy="2362530"/>
          </a:xfrm>
        </p:spPr>
      </p:pic>
      <p:pic>
        <p:nvPicPr>
          <p:cNvPr id="7" name="Resim 6" descr="metin içeren bir resim&#10;&#10;Açıklama otomatik olarak oluşturuldu">
            <a:extLst>
              <a:ext uri="{FF2B5EF4-FFF2-40B4-BE49-F238E27FC236}">
                <a16:creationId xmlns:a16="http://schemas.microsoft.com/office/drawing/2014/main" id="{DF598EBC-752A-4585-8190-64FC5AA58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54" y="1066470"/>
            <a:ext cx="3540122" cy="3206950"/>
          </a:xfrm>
          <a:prstGeom prst="rect">
            <a:avLst/>
          </a:prstGeom>
        </p:spPr>
      </p:pic>
      <p:sp>
        <p:nvSpPr>
          <p:cNvPr id="9" name="Metin kutusu 8">
            <a:extLst>
              <a:ext uri="{FF2B5EF4-FFF2-40B4-BE49-F238E27FC236}">
                <a16:creationId xmlns:a16="http://schemas.microsoft.com/office/drawing/2014/main" id="{C7B1A55C-B4D2-474B-9B82-8AD2D3F0D262}"/>
              </a:ext>
            </a:extLst>
          </p:cNvPr>
          <p:cNvSpPr txBox="1"/>
          <p:nvPr/>
        </p:nvSpPr>
        <p:spPr>
          <a:xfrm>
            <a:off x="8487241" y="1066470"/>
            <a:ext cx="2321322" cy="1169551"/>
          </a:xfrm>
          <a:prstGeom prst="rect">
            <a:avLst/>
          </a:prstGeom>
          <a:noFill/>
        </p:spPr>
        <p:txBody>
          <a:bodyPr wrap="square" rtlCol="0">
            <a:spAutoFit/>
          </a:bodyPr>
          <a:lstStyle/>
          <a:p>
            <a:r>
              <a:rPr lang="tr-TR" sz="1400" dirty="0"/>
              <a:t>Değişkenlerimizin eksik gözlemlerine göz attığımızda en yüksek eksik gözleme sahip değişkenin </a:t>
            </a:r>
            <a:r>
              <a:rPr lang="tr-TR" sz="1400" dirty="0" err="1"/>
              <a:t>debtinc</a:t>
            </a:r>
            <a:r>
              <a:rPr lang="tr-TR" sz="1400" dirty="0"/>
              <a:t> olduğunu görüyoruz.</a:t>
            </a:r>
          </a:p>
        </p:txBody>
      </p:sp>
    </p:spTree>
    <p:extLst>
      <p:ext uri="{BB962C8B-B14F-4D97-AF65-F5344CB8AC3E}">
        <p14:creationId xmlns:p14="http://schemas.microsoft.com/office/powerpoint/2010/main" val="186988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D34C1-5AC9-429D-BC36-F73A84529FD2}"/>
              </a:ext>
            </a:extLst>
          </p:cNvPr>
          <p:cNvSpPr>
            <a:spLocks noGrp="1"/>
          </p:cNvSpPr>
          <p:nvPr>
            <p:ph type="title"/>
          </p:nvPr>
        </p:nvSpPr>
        <p:spPr>
          <a:xfrm>
            <a:off x="0" y="18256"/>
            <a:ext cx="7528264" cy="860634"/>
          </a:xfrm>
        </p:spPr>
        <p:txBody>
          <a:bodyPr>
            <a:normAutofit/>
          </a:bodyPr>
          <a:lstStyle/>
          <a:p>
            <a:r>
              <a:rPr lang="tr-TR" sz="3600" dirty="0"/>
              <a:t>Testler</a:t>
            </a:r>
          </a:p>
        </p:txBody>
      </p:sp>
      <p:pic>
        <p:nvPicPr>
          <p:cNvPr id="5" name="İçerik Yer Tutucusu 4" descr="ekran görüntüsü içeren bir resim&#10;&#10;Açıklama otomatik olarak oluşturuldu">
            <a:extLst>
              <a:ext uri="{FF2B5EF4-FFF2-40B4-BE49-F238E27FC236}">
                <a16:creationId xmlns:a16="http://schemas.microsoft.com/office/drawing/2014/main" id="{BDBACEDE-9606-4603-8F02-8B3BD6AD7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90418"/>
            <a:ext cx="4239217" cy="3677163"/>
          </a:xfrm>
        </p:spPr>
      </p:pic>
      <p:pic>
        <p:nvPicPr>
          <p:cNvPr id="7" name="Resim 6" descr="ekran görüntüsü içeren bir resim&#10;&#10;Açıklama otomatik olarak oluşturuldu">
            <a:extLst>
              <a:ext uri="{FF2B5EF4-FFF2-40B4-BE49-F238E27FC236}">
                <a16:creationId xmlns:a16="http://schemas.microsoft.com/office/drawing/2014/main" id="{4EE15351-3EEC-447C-B5D2-4A45F38F2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56" y="1592129"/>
            <a:ext cx="4020111" cy="2753109"/>
          </a:xfrm>
          <a:prstGeom prst="rect">
            <a:avLst/>
          </a:prstGeom>
        </p:spPr>
      </p:pic>
      <p:pic>
        <p:nvPicPr>
          <p:cNvPr id="9" name="Resim 8" descr="ekran görüntüsü içeren bir resim&#10;&#10;Açıklama otomatik olarak oluşturuldu">
            <a:extLst>
              <a:ext uri="{FF2B5EF4-FFF2-40B4-BE49-F238E27FC236}">
                <a16:creationId xmlns:a16="http://schemas.microsoft.com/office/drawing/2014/main" id="{ABAC8572-BE45-4F89-A7F5-7192FEC8E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92" y="1579476"/>
            <a:ext cx="4039164" cy="2743583"/>
          </a:xfrm>
          <a:prstGeom prst="rect">
            <a:avLst/>
          </a:prstGeom>
        </p:spPr>
      </p:pic>
      <p:sp>
        <p:nvSpPr>
          <p:cNvPr id="10" name="Metin kutusu 9">
            <a:extLst>
              <a:ext uri="{FF2B5EF4-FFF2-40B4-BE49-F238E27FC236}">
                <a16:creationId xmlns:a16="http://schemas.microsoft.com/office/drawing/2014/main" id="{2014002B-278E-4DDF-839B-76D6F2532F80}"/>
              </a:ext>
            </a:extLst>
          </p:cNvPr>
          <p:cNvSpPr txBox="1"/>
          <p:nvPr/>
        </p:nvSpPr>
        <p:spPr>
          <a:xfrm>
            <a:off x="0" y="5517444"/>
            <a:ext cx="4298503" cy="830997"/>
          </a:xfrm>
          <a:prstGeom prst="rect">
            <a:avLst/>
          </a:prstGeom>
          <a:noFill/>
        </p:spPr>
        <p:txBody>
          <a:bodyPr wrap="square" rtlCol="0">
            <a:spAutoFit/>
          </a:bodyPr>
          <a:lstStyle/>
          <a:p>
            <a:r>
              <a:rPr lang="tr-TR" sz="1600" dirty="0" err="1"/>
              <a:t>Loan</a:t>
            </a:r>
            <a:r>
              <a:rPr lang="tr-TR" sz="1600" dirty="0"/>
              <a:t> ve </a:t>
            </a:r>
            <a:r>
              <a:rPr lang="tr-TR" sz="1600" dirty="0" err="1"/>
              <a:t>Mortdue</a:t>
            </a:r>
            <a:r>
              <a:rPr lang="tr-TR" sz="1600" dirty="0"/>
              <a:t> değişkenleri için </a:t>
            </a:r>
            <a:r>
              <a:rPr lang="tr-TR" sz="1600" dirty="0" err="1"/>
              <a:t>shapiro-wilk</a:t>
            </a:r>
            <a:r>
              <a:rPr lang="tr-TR" sz="1600" dirty="0"/>
              <a:t> testi uygulanırsa. İki değişkeninde normal dağılımdan gelmediğini görüyoruz.</a:t>
            </a:r>
          </a:p>
        </p:txBody>
      </p:sp>
      <p:sp>
        <p:nvSpPr>
          <p:cNvPr id="11" name="Metin kutusu 10">
            <a:extLst>
              <a:ext uri="{FF2B5EF4-FFF2-40B4-BE49-F238E27FC236}">
                <a16:creationId xmlns:a16="http://schemas.microsoft.com/office/drawing/2014/main" id="{D78861B2-2119-4F18-A5C8-A404B1498106}"/>
              </a:ext>
            </a:extLst>
          </p:cNvPr>
          <p:cNvSpPr txBox="1"/>
          <p:nvPr/>
        </p:nvSpPr>
        <p:spPr>
          <a:xfrm>
            <a:off x="1268963" y="1210144"/>
            <a:ext cx="2276669" cy="369332"/>
          </a:xfrm>
          <a:prstGeom prst="rect">
            <a:avLst/>
          </a:prstGeom>
          <a:noFill/>
        </p:spPr>
        <p:txBody>
          <a:bodyPr wrap="square" rtlCol="0">
            <a:spAutoFit/>
          </a:bodyPr>
          <a:lstStyle/>
          <a:p>
            <a:r>
              <a:rPr lang="tr-TR" b="1" dirty="0" err="1"/>
              <a:t>Shapiro-Wilk</a:t>
            </a:r>
            <a:r>
              <a:rPr lang="tr-TR" b="1" dirty="0"/>
              <a:t> testi</a:t>
            </a:r>
          </a:p>
        </p:txBody>
      </p:sp>
      <p:sp>
        <p:nvSpPr>
          <p:cNvPr id="12" name="Metin kutusu 11">
            <a:extLst>
              <a:ext uri="{FF2B5EF4-FFF2-40B4-BE49-F238E27FC236}">
                <a16:creationId xmlns:a16="http://schemas.microsoft.com/office/drawing/2014/main" id="{FC3503F4-A118-4F70-A9AC-8DDD24E231FB}"/>
              </a:ext>
            </a:extLst>
          </p:cNvPr>
          <p:cNvSpPr txBox="1"/>
          <p:nvPr/>
        </p:nvSpPr>
        <p:spPr>
          <a:xfrm>
            <a:off x="6760592" y="998506"/>
            <a:ext cx="3452327" cy="646331"/>
          </a:xfrm>
          <a:prstGeom prst="rect">
            <a:avLst/>
          </a:prstGeom>
          <a:noFill/>
        </p:spPr>
        <p:txBody>
          <a:bodyPr wrap="square" rtlCol="0">
            <a:spAutoFit/>
          </a:bodyPr>
          <a:lstStyle/>
          <a:p>
            <a:r>
              <a:rPr lang="tr-TR" b="1" dirty="0"/>
              <a:t>Tek Kitle Örneklem Testi(t-test) Ve Güven Aralığı</a:t>
            </a:r>
          </a:p>
        </p:txBody>
      </p:sp>
      <p:sp>
        <p:nvSpPr>
          <p:cNvPr id="14" name="Metin kutusu 13">
            <a:extLst>
              <a:ext uri="{FF2B5EF4-FFF2-40B4-BE49-F238E27FC236}">
                <a16:creationId xmlns:a16="http://schemas.microsoft.com/office/drawing/2014/main" id="{96DDA449-BCA4-46A1-A045-4D3E63B252E1}"/>
              </a:ext>
            </a:extLst>
          </p:cNvPr>
          <p:cNvSpPr txBox="1"/>
          <p:nvPr/>
        </p:nvSpPr>
        <p:spPr>
          <a:xfrm>
            <a:off x="4587599" y="4717225"/>
            <a:ext cx="7521542" cy="1846659"/>
          </a:xfrm>
          <a:prstGeom prst="rect">
            <a:avLst/>
          </a:prstGeom>
          <a:noFill/>
        </p:spPr>
        <p:txBody>
          <a:bodyPr wrap="square" rtlCol="0">
            <a:spAutoFit/>
          </a:bodyPr>
          <a:lstStyle/>
          <a:p>
            <a:r>
              <a:rPr lang="tr-TR" sz="1400" dirty="0" err="1"/>
              <a:t>Mortdue</a:t>
            </a:r>
            <a:r>
              <a:rPr lang="tr-TR" sz="1400" dirty="0"/>
              <a:t> değişkeninin </a:t>
            </a:r>
            <a:r>
              <a:rPr lang="tr-TR" sz="1400" dirty="0" err="1"/>
              <a:t>alpha</a:t>
            </a:r>
            <a:r>
              <a:rPr lang="tr-TR" sz="1400" dirty="0"/>
              <a:t> = 0.05 anlamlılık düzeyinde güven aralığı:[72635.58,  75492.235]’</a:t>
            </a:r>
            <a:r>
              <a:rPr lang="tr-TR" sz="1400" dirty="0" err="1"/>
              <a:t>dir</a:t>
            </a:r>
            <a:r>
              <a:rPr lang="tr-TR" sz="1400" dirty="0"/>
              <a:t>.</a:t>
            </a:r>
          </a:p>
          <a:p>
            <a:r>
              <a:rPr lang="tr-TR" sz="1400" dirty="0"/>
              <a:t>Değişkenimizin ortalamasının 70 bin olup olmadığı test etmek isteyelim. Hipotezimiz </a:t>
            </a:r>
            <a:r>
              <a:rPr lang="tr-TR" sz="1400" dirty="0" err="1"/>
              <a:t>alpha</a:t>
            </a:r>
            <a:r>
              <a:rPr lang="tr-TR" sz="1400" dirty="0"/>
              <a:t> = 0.05 anlam düzeyinde reddedilir yani değişkenimizin ortalaması 70 binden farklıdır.</a:t>
            </a:r>
          </a:p>
          <a:p>
            <a:endParaRPr lang="tr-TR" sz="1400" dirty="0"/>
          </a:p>
          <a:p>
            <a:r>
              <a:rPr lang="tr-TR" sz="1400" dirty="0" err="1"/>
              <a:t>Loan</a:t>
            </a:r>
            <a:r>
              <a:rPr lang="tr-TR" sz="1400" dirty="0"/>
              <a:t> değişkeninin </a:t>
            </a:r>
            <a:r>
              <a:rPr lang="tr-TR" sz="1400" dirty="0" err="1"/>
              <a:t>alpha</a:t>
            </a:r>
            <a:r>
              <a:rPr lang="tr-TR" sz="1400" dirty="0"/>
              <a:t> = 0.05  anlam düzeyinde güven aralığı [18160.42,  18898.96]’</a:t>
            </a:r>
            <a:r>
              <a:rPr lang="tr-TR" sz="1400" dirty="0" err="1"/>
              <a:t>dır</a:t>
            </a:r>
            <a:r>
              <a:rPr lang="tr-TR" sz="1400" dirty="0"/>
              <a:t>.</a:t>
            </a:r>
          </a:p>
          <a:p>
            <a:r>
              <a:rPr lang="tr-TR" sz="1400" dirty="0"/>
              <a:t>Değişkenimizin ortalamasının 18.5 bin olup olmadığını kontrol etmek isteyelim. Hipotezimiz </a:t>
            </a:r>
            <a:r>
              <a:rPr lang="tr-TR" sz="1400" dirty="0" err="1"/>
              <a:t>alpha</a:t>
            </a:r>
            <a:r>
              <a:rPr lang="tr-TR" sz="1400" dirty="0"/>
              <a:t> = 0.05 anlam düzeyinde reddedilemez yani değişkenimizin ortalamasına 18500 diyebiliriz </a:t>
            </a:r>
          </a:p>
          <a:p>
            <a:endParaRPr lang="tr-TR" sz="1600" dirty="0"/>
          </a:p>
        </p:txBody>
      </p:sp>
    </p:spTree>
    <p:extLst>
      <p:ext uri="{BB962C8B-B14F-4D97-AF65-F5344CB8AC3E}">
        <p14:creationId xmlns:p14="http://schemas.microsoft.com/office/powerpoint/2010/main" val="85578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84CE77-A9CC-4CE7-B208-E548081AF26C}"/>
              </a:ext>
            </a:extLst>
          </p:cNvPr>
          <p:cNvSpPr>
            <a:spLocks noGrp="1"/>
          </p:cNvSpPr>
          <p:nvPr>
            <p:ph type="title"/>
          </p:nvPr>
        </p:nvSpPr>
        <p:spPr>
          <a:xfrm>
            <a:off x="0" y="0"/>
            <a:ext cx="5033638" cy="1325563"/>
          </a:xfrm>
        </p:spPr>
        <p:txBody>
          <a:bodyPr>
            <a:normAutofit/>
          </a:bodyPr>
          <a:lstStyle/>
          <a:p>
            <a:r>
              <a:rPr lang="tr-TR" sz="3600" dirty="0"/>
              <a:t>Değişkenler Arasındaki 			İlişkiler</a:t>
            </a:r>
          </a:p>
        </p:txBody>
      </p:sp>
      <p:pic>
        <p:nvPicPr>
          <p:cNvPr id="9" name="İçerik Yer Tutucusu 8" descr="perde içeren bir resim&#10;&#10;Açıklama otomatik olarak oluşturuldu">
            <a:extLst>
              <a:ext uri="{FF2B5EF4-FFF2-40B4-BE49-F238E27FC236}">
                <a16:creationId xmlns:a16="http://schemas.microsoft.com/office/drawing/2014/main" id="{5961E172-9AF9-4E67-A4BA-75166BAB4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3638" y="0"/>
            <a:ext cx="7158362" cy="6858000"/>
          </a:xfrm>
        </p:spPr>
      </p:pic>
      <p:sp>
        <p:nvSpPr>
          <p:cNvPr id="10" name="Metin kutusu 9">
            <a:extLst>
              <a:ext uri="{FF2B5EF4-FFF2-40B4-BE49-F238E27FC236}">
                <a16:creationId xmlns:a16="http://schemas.microsoft.com/office/drawing/2014/main" id="{C9CC9A6B-47E6-45E8-A3E2-AD47D0D61CB1}"/>
              </a:ext>
            </a:extLst>
          </p:cNvPr>
          <p:cNvSpPr txBox="1"/>
          <p:nvPr/>
        </p:nvSpPr>
        <p:spPr>
          <a:xfrm>
            <a:off x="224902" y="1245664"/>
            <a:ext cx="4808736" cy="3539430"/>
          </a:xfrm>
          <a:prstGeom prst="rect">
            <a:avLst/>
          </a:prstGeom>
          <a:noFill/>
        </p:spPr>
        <p:txBody>
          <a:bodyPr wrap="square" rtlCol="0">
            <a:spAutoFit/>
          </a:bodyPr>
          <a:lstStyle/>
          <a:p>
            <a:r>
              <a:rPr lang="tr-TR" sz="1400" dirty="0" err="1"/>
              <a:t>Pairplot</a:t>
            </a:r>
            <a:r>
              <a:rPr lang="tr-TR" sz="1400" dirty="0"/>
              <a:t> ile değişkenler arası ilişkiler incelememize yarar ama sayısal olarak ilişkiyi göremediğimizden ve değişken sayımız fazla olduğu zaman bu ilişkileri yakalamak zor olabilir. Birkaç tane örnek vermek gerekirse;</a:t>
            </a:r>
          </a:p>
          <a:p>
            <a:endParaRPr lang="tr-TR" sz="1400" dirty="0"/>
          </a:p>
          <a:p>
            <a:r>
              <a:rPr lang="tr-TR" sz="1400" dirty="0" err="1"/>
              <a:t>Bad</a:t>
            </a:r>
            <a:r>
              <a:rPr lang="tr-TR" sz="1400" dirty="0"/>
              <a:t>  ile </a:t>
            </a:r>
            <a:r>
              <a:rPr lang="tr-TR" sz="1400" dirty="0" err="1"/>
              <a:t>deroq</a:t>
            </a:r>
            <a:r>
              <a:rPr lang="tr-TR" sz="1400" dirty="0"/>
              <a:t>, </a:t>
            </a:r>
            <a:r>
              <a:rPr lang="tr-TR" sz="1400" dirty="0" err="1"/>
              <a:t>delinq</a:t>
            </a:r>
            <a:r>
              <a:rPr lang="tr-TR" sz="1400" dirty="0"/>
              <a:t>, </a:t>
            </a:r>
            <a:r>
              <a:rPr lang="tr-TR" sz="1400" dirty="0" err="1"/>
              <a:t>debtinc</a:t>
            </a:r>
            <a:r>
              <a:rPr lang="tr-TR" sz="1400" dirty="0"/>
              <a:t> ile </a:t>
            </a:r>
            <a:r>
              <a:rPr lang="tr-TR" sz="1400" b="1" dirty="0"/>
              <a:t>pozitif bir ilişki</a:t>
            </a:r>
            <a:r>
              <a:rPr lang="tr-TR" sz="1400" dirty="0"/>
              <a:t>, </a:t>
            </a:r>
            <a:r>
              <a:rPr lang="tr-TR" sz="1400" dirty="0" err="1"/>
              <a:t>clage</a:t>
            </a:r>
            <a:r>
              <a:rPr lang="tr-TR" sz="1400" dirty="0"/>
              <a:t> ile ise </a:t>
            </a:r>
            <a:r>
              <a:rPr lang="tr-TR" sz="1400" b="1" dirty="0"/>
              <a:t>negatif bir ilişki </a:t>
            </a:r>
            <a:r>
              <a:rPr lang="tr-TR" sz="1400" dirty="0"/>
              <a:t>mevcut diyebiliriz.</a:t>
            </a:r>
          </a:p>
          <a:p>
            <a:endParaRPr lang="tr-TR" sz="1400" dirty="0"/>
          </a:p>
          <a:p>
            <a:r>
              <a:rPr lang="tr-TR" sz="1400" dirty="0" err="1"/>
              <a:t>Loan</a:t>
            </a:r>
            <a:r>
              <a:rPr lang="tr-TR" sz="1400" dirty="0"/>
              <a:t> ile </a:t>
            </a:r>
            <a:r>
              <a:rPr lang="tr-TR" sz="1400" dirty="0" err="1"/>
              <a:t>mortdue</a:t>
            </a:r>
            <a:r>
              <a:rPr lang="tr-TR" sz="1400" dirty="0"/>
              <a:t>, </a:t>
            </a:r>
            <a:r>
              <a:rPr lang="tr-TR" sz="1400" dirty="0" err="1"/>
              <a:t>value</a:t>
            </a:r>
            <a:r>
              <a:rPr lang="tr-TR" sz="1400" dirty="0"/>
              <a:t> ile bir </a:t>
            </a:r>
            <a:r>
              <a:rPr lang="tr-TR" sz="1400" b="1" dirty="0"/>
              <a:t>pozitif bir ilişki </a:t>
            </a:r>
            <a:r>
              <a:rPr lang="tr-TR" sz="1400" dirty="0"/>
              <a:t>mevcuttur</a:t>
            </a:r>
          </a:p>
          <a:p>
            <a:endParaRPr lang="tr-TR" sz="1400" dirty="0"/>
          </a:p>
          <a:p>
            <a:r>
              <a:rPr lang="tr-TR" sz="1400" dirty="0" err="1"/>
              <a:t>Mortdue</a:t>
            </a:r>
            <a:r>
              <a:rPr lang="tr-TR" sz="1400" dirty="0"/>
              <a:t>  ile </a:t>
            </a:r>
            <a:r>
              <a:rPr lang="tr-TR" sz="1400" dirty="0" err="1"/>
              <a:t>loan</a:t>
            </a:r>
            <a:r>
              <a:rPr lang="tr-TR" sz="1400" dirty="0"/>
              <a:t>, </a:t>
            </a:r>
            <a:r>
              <a:rPr lang="tr-TR" sz="1400" dirty="0" err="1"/>
              <a:t>debtinc</a:t>
            </a:r>
            <a:r>
              <a:rPr lang="tr-TR" sz="1400" dirty="0"/>
              <a:t>, ile pozitif ve asıl olarak ise </a:t>
            </a:r>
            <a:r>
              <a:rPr lang="tr-TR" sz="1400" dirty="0" err="1"/>
              <a:t>value</a:t>
            </a:r>
            <a:r>
              <a:rPr lang="tr-TR" sz="1400" dirty="0"/>
              <a:t> değişkeniyle </a:t>
            </a:r>
            <a:r>
              <a:rPr lang="tr-TR" sz="1400" b="1" dirty="0"/>
              <a:t>yüksek bir pozitif ilişkisi</a:t>
            </a:r>
            <a:r>
              <a:rPr lang="tr-TR" sz="1400" dirty="0"/>
              <a:t> var diyebiliriz.</a:t>
            </a:r>
          </a:p>
          <a:p>
            <a:endParaRPr lang="tr-TR" sz="1400" dirty="0"/>
          </a:p>
          <a:p>
            <a:r>
              <a:rPr lang="tr-TR" sz="1400" dirty="0"/>
              <a:t>Value ile </a:t>
            </a:r>
            <a:r>
              <a:rPr lang="tr-TR" sz="1400" dirty="0" err="1"/>
              <a:t>mortdue</a:t>
            </a:r>
            <a:r>
              <a:rPr lang="tr-TR" sz="1400" dirty="0"/>
              <a:t> ile </a:t>
            </a:r>
            <a:r>
              <a:rPr lang="tr-TR" sz="1400" b="1" dirty="0"/>
              <a:t>pozitif bir ilişki </a:t>
            </a:r>
            <a:r>
              <a:rPr lang="tr-TR" sz="1400" dirty="0"/>
              <a:t>vardır…</a:t>
            </a:r>
          </a:p>
          <a:p>
            <a:endParaRPr lang="tr-TR" sz="1400" dirty="0"/>
          </a:p>
          <a:p>
            <a:endParaRPr lang="tr-TR" sz="1400" dirty="0"/>
          </a:p>
        </p:txBody>
      </p:sp>
    </p:spTree>
    <p:extLst>
      <p:ext uri="{BB962C8B-B14F-4D97-AF65-F5344CB8AC3E}">
        <p14:creationId xmlns:p14="http://schemas.microsoft.com/office/powerpoint/2010/main" val="85059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E3FD8-DD6A-407A-A4F6-39C3D555D520}"/>
              </a:ext>
            </a:extLst>
          </p:cNvPr>
          <p:cNvSpPr>
            <a:spLocks noGrp="1"/>
          </p:cNvSpPr>
          <p:nvPr>
            <p:ph type="title"/>
          </p:nvPr>
        </p:nvSpPr>
        <p:spPr>
          <a:xfrm>
            <a:off x="0" y="0"/>
            <a:ext cx="10515600" cy="1325563"/>
          </a:xfrm>
        </p:spPr>
        <p:txBody>
          <a:bodyPr>
            <a:normAutofit/>
          </a:bodyPr>
          <a:lstStyle/>
          <a:p>
            <a:r>
              <a:rPr lang="tr-TR" sz="3600" dirty="0"/>
              <a:t>Korelasyon Matrisi</a:t>
            </a:r>
          </a:p>
        </p:txBody>
      </p:sp>
      <p:pic>
        <p:nvPicPr>
          <p:cNvPr id="5" name="İçerik Yer Tutucusu 4">
            <a:extLst>
              <a:ext uri="{FF2B5EF4-FFF2-40B4-BE49-F238E27FC236}">
                <a16:creationId xmlns:a16="http://schemas.microsoft.com/office/drawing/2014/main" id="{F10FB095-9D85-4704-BCD0-F2E77D2F8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4946"/>
            <a:ext cx="7582958" cy="3334215"/>
          </a:xfrm>
        </p:spPr>
      </p:pic>
      <p:sp>
        <p:nvSpPr>
          <p:cNvPr id="9" name="Metin kutusu 8">
            <a:extLst>
              <a:ext uri="{FF2B5EF4-FFF2-40B4-BE49-F238E27FC236}">
                <a16:creationId xmlns:a16="http://schemas.microsoft.com/office/drawing/2014/main" id="{F36C955B-4DE2-4B90-8FA6-B8F68B6D65BF}"/>
              </a:ext>
            </a:extLst>
          </p:cNvPr>
          <p:cNvSpPr txBox="1"/>
          <p:nvPr/>
        </p:nvSpPr>
        <p:spPr>
          <a:xfrm>
            <a:off x="73891" y="4301123"/>
            <a:ext cx="6474691" cy="3293209"/>
          </a:xfrm>
          <a:prstGeom prst="rect">
            <a:avLst/>
          </a:prstGeom>
          <a:noFill/>
        </p:spPr>
        <p:txBody>
          <a:bodyPr wrap="square" rtlCol="0">
            <a:spAutoFit/>
          </a:bodyPr>
          <a:lstStyle/>
          <a:p>
            <a:r>
              <a:rPr lang="tr-TR" sz="1600" dirty="0"/>
              <a:t>Göze çarpan ilişkilere göz atmak gerekirse;</a:t>
            </a:r>
          </a:p>
          <a:p>
            <a:endParaRPr lang="tr-TR" sz="1600" dirty="0"/>
          </a:p>
          <a:p>
            <a:r>
              <a:rPr lang="tr-TR" sz="1600" dirty="0" err="1"/>
              <a:t>Bad</a:t>
            </a:r>
            <a:r>
              <a:rPr lang="tr-TR" sz="1600" dirty="0"/>
              <a:t> değişkenimizin </a:t>
            </a:r>
            <a:r>
              <a:rPr lang="tr-TR" sz="1600" dirty="0" err="1"/>
              <a:t>delinq</a:t>
            </a:r>
            <a:r>
              <a:rPr lang="tr-TR" sz="1600" dirty="0"/>
              <a:t>, </a:t>
            </a:r>
            <a:r>
              <a:rPr lang="tr-TR" sz="1600" dirty="0" err="1"/>
              <a:t>derog</a:t>
            </a:r>
            <a:r>
              <a:rPr lang="tr-TR" sz="1600" dirty="0"/>
              <a:t>, </a:t>
            </a:r>
            <a:r>
              <a:rPr lang="tr-TR" sz="1600" dirty="0" err="1"/>
              <a:t>debtinc</a:t>
            </a:r>
            <a:r>
              <a:rPr lang="tr-TR" sz="1600" dirty="0"/>
              <a:t> ile bir pozitif ilişkisi olduğunu </a:t>
            </a:r>
            <a:r>
              <a:rPr lang="tr-TR" sz="1600" dirty="0" err="1"/>
              <a:t>söyelebiliriz</a:t>
            </a:r>
            <a:r>
              <a:rPr lang="tr-TR" sz="1600" dirty="0"/>
              <a:t>.</a:t>
            </a:r>
          </a:p>
          <a:p>
            <a:endParaRPr lang="tr-TR" sz="1600" dirty="0"/>
          </a:p>
          <a:p>
            <a:r>
              <a:rPr lang="tr-TR" sz="1600" dirty="0" err="1"/>
              <a:t>Mortdue</a:t>
            </a:r>
            <a:r>
              <a:rPr lang="tr-TR" sz="1600" dirty="0"/>
              <a:t> ile </a:t>
            </a:r>
            <a:r>
              <a:rPr lang="tr-TR" sz="1600" dirty="0" err="1"/>
              <a:t>value</a:t>
            </a:r>
            <a:r>
              <a:rPr lang="tr-TR" sz="1600" dirty="0"/>
              <a:t> arasında yüksek bir korelasyon olduğunu görüyoruz.</a:t>
            </a:r>
          </a:p>
          <a:p>
            <a:endParaRPr lang="tr-TR" sz="1600" dirty="0"/>
          </a:p>
          <a:p>
            <a:r>
              <a:rPr lang="tr-TR" sz="1600" dirty="0" err="1"/>
              <a:t>Yoj</a:t>
            </a:r>
            <a:r>
              <a:rPr lang="tr-TR" sz="1600" dirty="0"/>
              <a:t> değişkeni ilişkileri incelendiğinde diğer değişkenler ile arasında yüksek bir ilişki olmadığını görüyoruz.</a:t>
            </a:r>
          </a:p>
          <a:p>
            <a:endParaRPr lang="tr-TR" sz="1600" dirty="0"/>
          </a:p>
          <a:p>
            <a:r>
              <a:rPr lang="tr-TR" sz="1600" dirty="0"/>
              <a:t> </a:t>
            </a:r>
          </a:p>
          <a:p>
            <a:endParaRPr lang="tr-TR" sz="1600" dirty="0"/>
          </a:p>
          <a:p>
            <a:endParaRPr lang="tr-TR" sz="1600" dirty="0"/>
          </a:p>
        </p:txBody>
      </p:sp>
      <p:sp>
        <p:nvSpPr>
          <p:cNvPr id="10" name="Metin kutusu 9">
            <a:extLst>
              <a:ext uri="{FF2B5EF4-FFF2-40B4-BE49-F238E27FC236}">
                <a16:creationId xmlns:a16="http://schemas.microsoft.com/office/drawing/2014/main" id="{9EE811A8-DC04-40AC-A28D-E9CB0E82EF8D}"/>
              </a:ext>
            </a:extLst>
          </p:cNvPr>
          <p:cNvSpPr txBox="1"/>
          <p:nvPr/>
        </p:nvSpPr>
        <p:spPr>
          <a:xfrm>
            <a:off x="7656945" y="955492"/>
            <a:ext cx="4073237" cy="3693319"/>
          </a:xfrm>
          <a:prstGeom prst="rect">
            <a:avLst/>
          </a:prstGeom>
          <a:noFill/>
        </p:spPr>
        <p:txBody>
          <a:bodyPr wrap="square" rtlCol="0">
            <a:spAutoFit/>
          </a:bodyPr>
          <a:lstStyle/>
          <a:p>
            <a:r>
              <a:rPr lang="tr-TR" dirty="0"/>
              <a:t>Korelasyon İlişkileri</a:t>
            </a:r>
          </a:p>
          <a:p>
            <a:endParaRPr lang="tr-TR" dirty="0"/>
          </a:p>
          <a:p>
            <a:r>
              <a:rPr lang="tr-TR" b="1" dirty="0"/>
              <a:t>Korelasyon	İlişki</a:t>
            </a:r>
          </a:p>
          <a:p>
            <a:endParaRPr lang="tr-TR" b="1" dirty="0"/>
          </a:p>
          <a:p>
            <a:r>
              <a:rPr lang="tr-TR" dirty="0"/>
              <a:t>0.00 		İlişki Yok</a:t>
            </a:r>
          </a:p>
          <a:p>
            <a:endParaRPr lang="tr-TR" dirty="0"/>
          </a:p>
          <a:p>
            <a:r>
              <a:rPr lang="tr-TR" dirty="0"/>
              <a:t>0.01 - 0.29	Düşük düzeyde  İlişki</a:t>
            </a:r>
          </a:p>
          <a:p>
            <a:endParaRPr lang="tr-TR" dirty="0"/>
          </a:p>
          <a:p>
            <a:r>
              <a:rPr lang="tr-TR" dirty="0"/>
              <a:t>0.30 – 0.70	Orta düzey ilişki</a:t>
            </a:r>
          </a:p>
          <a:p>
            <a:endParaRPr lang="tr-TR" dirty="0"/>
          </a:p>
          <a:p>
            <a:r>
              <a:rPr lang="tr-TR" dirty="0"/>
              <a:t>0.71 – 0.99	Yüksek düzey ilişki</a:t>
            </a:r>
          </a:p>
          <a:p>
            <a:endParaRPr lang="tr-TR" dirty="0"/>
          </a:p>
          <a:p>
            <a:r>
              <a:rPr lang="tr-TR" dirty="0"/>
              <a:t>1.00		Mükemmel ilişki  	</a:t>
            </a:r>
          </a:p>
        </p:txBody>
      </p:sp>
    </p:spTree>
    <p:extLst>
      <p:ext uri="{BB962C8B-B14F-4D97-AF65-F5344CB8AC3E}">
        <p14:creationId xmlns:p14="http://schemas.microsoft.com/office/powerpoint/2010/main" val="101457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58FF99-1A37-437B-A864-DF31EAB3952E}"/>
              </a:ext>
            </a:extLst>
          </p:cNvPr>
          <p:cNvSpPr>
            <a:spLocks noGrp="1"/>
          </p:cNvSpPr>
          <p:nvPr>
            <p:ph type="title"/>
          </p:nvPr>
        </p:nvSpPr>
        <p:spPr>
          <a:xfrm>
            <a:off x="0" y="0"/>
            <a:ext cx="10515600" cy="1325563"/>
          </a:xfrm>
        </p:spPr>
        <p:txBody>
          <a:bodyPr>
            <a:normAutofit/>
          </a:bodyPr>
          <a:lstStyle/>
          <a:p>
            <a:r>
              <a:rPr lang="tr-TR" sz="3600" dirty="0"/>
              <a:t>Değişkenler İçin </a:t>
            </a:r>
            <a:r>
              <a:rPr lang="tr-TR" sz="3600" dirty="0" err="1"/>
              <a:t>CountPlot</a:t>
            </a:r>
            <a:endParaRPr lang="tr-TR" sz="3600" dirty="0"/>
          </a:p>
        </p:txBody>
      </p:sp>
      <p:pic>
        <p:nvPicPr>
          <p:cNvPr id="5" name="İçerik Yer Tutucusu 4" descr="ekran görüntüsü içeren bir resim&#10;&#10;Açıklama otomatik olarak oluşturuldu">
            <a:extLst>
              <a:ext uri="{FF2B5EF4-FFF2-40B4-BE49-F238E27FC236}">
                <a16:creationId xmlns:a16="http://schemas.microsoft.com/office/drawing/2014/main" id="{72F295E6-1BC4-45BB-869E-99FF180FF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3841"/>
            <a:ext cx="6800295" cy="5624512"/>
          </a:xfrm>
        </p:spPr>
      </p:pic>
      <p:sp>
        <p:nvSpPr>
          <p:cNvPr id="6" name="Metin kutusu 5">
            <a:extLst>
              <a:ext uri="{FF2B5EF4-FFF2-40B4-BE49-F238E27FC236}">
                <a16:creationId xmlns:a16="http://schemas.microsoft.com/office/drawing/2014/main" id="{BA7B7978-1E3E-4824-84FE-2E4A8D716022}"/>
              </a:ext>
            </a:extLst>
          </p:cNvPr>
          <p:cNvSpPr txBox="1"/>
          <p:nvPr/>
        </p:nvSpPr>
        <p:spPr>
          <a:xfrm>
            <a:off x="6800295" y="953841"/>
            <a:ext cx="5280869" cy="5693866"/>
          </a:xfrm>
          <a:prstGeom prst="rect">
            <a:avLst/>
          </a:prstGeom>
          <a:noFill/>
        </p:spPr>
        <p:txBody>
          <a:bodyPr wrap="square" rtlCol="0">
            <a:spAutoFit/>
          </a:bodyPr>
          <a:lstStyle/>
          <a:p>
            <a:r>
              <a:rPr lang="tr-TR" sz="1400" dirty="0"/>
              <a:t>İlk grafik incelenirse Kredi borcu için Kredi çekmek isteyenlerin oranı  Ev alma nedeniyle kredi çekmek isteyenlerden daha yüksek.</a:t>
            </a:r>
          </a:p>
          <a:p>
            <a:r>
              <a:rPr lang="tr-TR" sz="1400" dirty="0"/>
              <a:t>Yani Kredi borcumuz var ve bunu ödemek için  başvuruda bulunuyorsak kredi çıkma ihtimali düştüğünü söyleyebiliriz.</a:t>
            </a:r>
          </a:p>
          <a:p>
            <a:endParaRPr lang="tr-TR" sz="1400" dirty="0"/>
          </a:p>
          <a:p>
            <a:endParaRPr lang="tr-TR" sz="1400" dirty="0"/>
          </a:p>
          <a:p>
            <a:r>
              <a:rPr lang="tr-TR" sz="1400" dirty="0"/>
              <a:t>Kredi almak isteyenlerin yarısı bizim farklı grubumuz iken diğer yarısı </a:t>
            </a:r>
            <a:r>
              <a:rPr lang="tr-TR" sz="1400" dirty="0" err="1"/>
              <a:t>Other</a:t>
            </a:r>
            <a:r>
              <a:rPr lang="tr-TR" sz="1400" dirty="0"/>
              <a:t> da toplanmış.</a:t>
            </a:r>
          </a:p>
          <a:p>
            <a:endParaRPr lang="tr-TR" sz="1400" dirty="0"/>
          </a:p>
          <a:p>
            <a:endParaRPr lang="tr-TR" sz="1400" dirty="0"/>
          </a:p>
          <a:p>
            <a:r>
              <a:rPr lang="tr-TR" sz="1400" dirty="0"/>
              <a:t>Kredi almak isteyen insanların 2 kat fark ve fazlası ile kredi borcu kapamak için başvurduklarını görüyoruz. Bu bize insanların yaşadığı ülke hakkında bilgi verebilir. Genel olarak ülkede yaşayan insanların borç içinde olduğu ve belki de ülke ekonomisinin çok iyi olmadığı düşünebiliriz</a:t>
            </a:r>
          </a:p>
          <a:p>
            <a:endParaRPr lang="tr-TR" sz="1400" dirty="0"/>
          </a:p>
          <a:p>
            <a:r>
              <a:rPr lang="tr-TR" sz="1400" dirty="0"/>
              <a:t>Kredi skoru incelendiğinde yığılmanın 0 da olduğunu görüyoruz bunu tek başına değil de diğer grafikler ile birlikte incelersek daha doğru bir sonuç elde edebiliriz.  Negatif rapor ve Ödenmemiş kredi asgari ücretlerin sayılarının en az olması bizim için daha iyi olacağından dolayı ve 2 grafikte başvuranların çoğunluğunda 0 olduğu için Kredi skorunun 0 olması bizim için pozitif bir şey olduğunu düşünebiliriz. Burada başvuranların ilk defa kredi başvurusu  yapması gibi bir yanılsamaya düşmemek için başvuranların daha önceden borçları var mı veyahut kredi skorunu etkileyecek bir etken olmuş mu diye kontrol edilmeli.</a:t>
            </a:r>
          </a:p>
        </p:txBody>
      </p:sp>
    </p:spTree>
    <p:extLst>
      <p:ext uri="{BB962C8B-B14F-4D97-AF65-F5344CB8AC3E}">
        <p14:creationId xmlns:p14="http://schemas.microsoft.com/office/powerpoint/2010/main" val="64147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C1A16C-688B-4A8C-B80C-C4A8791BBAED}"/>
              </a:ext>
            </a:extLst>
          </p:cNvPr>
          <p:cNvSpPr>
            <a:spLocks noGrp="1"/>
          </p:cNvSpPr>
          <p:nvPr>
            <p:ph type="title"/>
          </p:nvPr>
        </p:nvSpPr>
        <p:spPr>
          <a:xfrm>
            <a:off x="0" y="0"/>
            <a:ext cx="10515600" cy="1325563"/>
          </a:xfrm>
        </p:spPr>
        <p:txBody>
          <a:bodyPr>
            <a:normAutofit/>
          </a:bodyPr>
          <a:lstStyle/>
          <a:p>
            <a:r>
              <a:rPr lang="tr-TR" sz="3600" dirty="0"/>
              <a:t>Değişkenler İçin </a:t>
            </a:r>
            <a:r>
              <a:rPr lang="tr-TR" sz="3600" dirty="0" err="1"/>
              <a:t>BoxPlotlar</a:t>
            </a:r>
            <a:endParaRPr lang="tr-TR" sz="3600" dirty="0"/>
          </a:p>
        </p:txBody>
      </p:sp>
      <p:pic>
        <p:nvPicPr>
          <p:cNvPr id="5" name="İçerik Yer Tutucusu 4">
            <a:extLst>
              <a:ext uri="{FF2B5EF4-FFF2-40B4-BE49-F238E27FC236}">
                <a16:creationId xmlns:a16="http://schemas.microsoft.com/office/drawing/2014/main" id="{3EF6CA1B-8324-4B81-8BC0-59B0DF7C4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3369"/>
            <a:ext cx="4032127" cy="4351338"/>
          </a:xfrm>
        </p:spPr>
      </p:pic>
      <p:pic>
        <p:nvPicPr>
          <p:cNvPr id="7" name="Resim 6">
            <a:extLst>
              <a:ext uri="{FF2B5EF4-FFF2-40B4-BE49-F238E27FC236}">
                <a16:creationId xmlns:a16="http://schemas.microsoft.com/office/drawing/2014/main" id="{3A13D020-A7CD-4ED5-A071-02DCA6CE5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127" y="1038687"/>
            <a:ext cx="1578560" cy="1953088"/>
          </a:xfrm>
          <a:prstGeom prst="rect">
            <a:avLst/>
          </a:prstGeom>
        </p:spPr>
      </p:pic>
      <p:sp>
        <p:nvSpPr>
          <p:cNvPr id="8" name="Metin kutusu 7">
            <a:extLst>
              <a:ext uri="{FF2B5EF4-FFF2-40B4-BE49-F238E27FC236}">
                <a16:creationId xmlns:a16="http://schemas.microsoft.com/office/drawing/2014/main" id="{530FE8C0-F909-4131-ADB4-F799D1512DC8}"/>
              </a:ext>
            </a:extLst>
          </p:cNvPr>
          <p:cNvSpPr txBox="1"/>
          <p:nvPr/>
        </p:nvSpPr>
        <p:spPr>
          <a:xfrm>
            <a:off x="5790973" y="1122363"/>
            <a:ext cx="5310909" cy="5262979"/>
          </a:xfrm>
          <a:prstGeom prst="rect">
            <a:avLst/>
          </a:prstGeom>
          <a:noFill/>
        </p:spPr>
        <p:txBody>
          <a:bodyPr wrap="square" rtlCol="0">
            <a:spAutoFit/>
          </a:bodyPr>
          <a:lstStyle/>
          <a:p>
            <a:r>
              <a:rPr lang="tr-TR" sz="1600" dirty="0"/>
              <a:t>Box </a:t>
            </a:r>
            <a:r>
              <a:rPr lang="tr-TR" sz="1600" dirty="0" err="1"/>
              <a:t>plotları</a:t>
            </a:r>
            <a:r>
              <a:rPr lang="tr-TR" sz="1600" dirty="0"/>
              <a:t> ayrı ayrı incelemek yerine hepsini ortak bir şekilde incelemek daha iyi olabilir.</a:t>
            </a:r>
          </a:p>
          <a:p>
            <a:endParaRPr lang="tr-TR" sz="1600" dirty="0"/>
          </a:p>
          <a:p>
            <a:r>
              <a:rPr lang="tr-TR" sz="1600" dirty="0" err="1"/>
              <a:t>Debtinc</a:t>
            </a:r>
            <a:r>
              <a:rPr lang="tr-TR" sz="1600" dirty="0"/>
              <a:t> değişkeni hariç diğer değişkenlerin hepsinde sadece aykırı gözlemi üst taraftan verdiğini görüyoruz. Yani bu bilgi değişkenlerimizin sağa çarpık olma ihtimalini arttırır.</a:t>
            </a:r>
          </a:p>
          <a:p>
            <a:endParaRPr lang="tr-TR" sz="1600" dirty="0"/>
          </a:p>
          <a:p>
            <a:r>
              <a:rPr lang="tr-TR" sz="1600" dirty="0"/>
              <a:t>Alınan kredilerdeki(</a:t>
            </a:r>
            <a:r>
              <a:rPr lang="tr-TR" sz="1600" dirty="0" err="1"/>
              <a:t>loan</a:t>
            </a:r>
            <a:r>
              <a:rPr lang="tr-TR" sz="1600" dirty="0"/>
              <a:t>) aykırı gözlemlerin nedeni Kredi almak isteyen insanların çoğunluğu kredi borcu kapamak için alacağından dolayı yüksek miktarda kredi çekmeyebilir ama bir ev almak gibi  yüksek meblağ gerektirecek bir işlem ve ev almak isteyenlerin sayısının  diğerine göre yarısından az bir değerde olmasından dolayı, aykırı gözlemlerimiz ev almak isteyen kişiler olabilir.</a:t>
            </a:r>
          </a:p>
          <a:p>
            <a:endParaRPr lang="tr-TR" sz="1600" dirty="0"/>
          </a:p>
          <a:p>
            <a:r>
              <a:rPr lang="tr-TR" sz="1600" dirty="0" err="1"/>
              <a:t>Mortdue</a:t>
            </a:r>
            <a:r>
              <a:rPr lang="tr-TR" sz="1600" dirty="0"/>
              <a:t> aykırı gözlemler insanların mülklerinin değerini temsil ettiği için alınan kredilerdeki aykırı gözlemler ile aynı kişiler olabilir. Çünkü Bir insanın maddi durumu ne kadar yukarda ise almak isteyeceği şeylerin fiyatları ve bir o kadar da borcu çok olabilir. O yüzden çekmek istediği kredi miktarı da bununda doğru orantılı bir şekilde </a:t>
            </a:r>
            <a:r>
              <a:rPr lang="tr-TR" sz="1600" dirty="0" err="1"/>
              <a:t>artıcaktır</a:t>
            </a:r>
            <a:r>
              <a:rPr lang="tr-TR" sz="1600" dirty="0"/>
              <a:t>.</a:t>
            </a:r>
          </a:p>
        </p:txBody>
      </p:sp>
    </p:spTree>
    <p:extLst>
      <p:ext uri="{BB962C8B-B14F-4D97-AF65-F5344CB8AC3E}">
        <p14:creationId xmlns:p14="http://schemas.microsoft.com/office/powerpoint/2010/main" val="15978436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984</Words>
  <Application>Microsoft Office PowerPoint</Application>
  <PresentationFormat>Geniş ekran</PresentationFormat>
  <Paragraphs>102</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Finans Verisi Ön İnceleme</vt:lpstr>
      <vt:lpstr>PowerPoint Sunusu</vt:lpstr>
      <vt:lpstr>Tanımlayıcı İstatistikler</vt:lpstr>
      <vt:lpstr>Veri Seti Eksik Gözlem Ve Değişken Bilgileri</vt:lpstr>
      <vt:lpstr>Testler</vt:lpstr>
      <vt:lpstr>Değişkenler Arasındaki    İlişkiler</vt:lpstr>
      <vt:lpstr>Korelasyon Matrisi</vt:lpstr>
      <vt:lpstr>Değişkenler İçin CountPlot</vt:lpstr>
      <vt:lpstr>Değişkenler İçin BoxPlotlar</vt:lpstr>
      <vt:lpstr>Değişkenler İçin Dağılım Grafikleri</vt:lpstr>
      <vt:lpstr>Qq-Plot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Finans Verisi Ön İnceleme</dc:title>
  <dc:creator>20799</dc:creator>
  <cp:lastModifiedBy>20799</cp:lastModifiedBy>
  <cp:revision>22</cp:revision>
  <dcterms:created xsi:type="dcterms:W3CDTF">2020-07-15T11:03:28Z</dcterms:created>
  <dcterms:modified xsi:type="dcterms:W3CDTF">2020-07-15T19:41:37Z</dcterms:modified>
</cp:coreProperties>
</file>