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BF1A-CC06-4353-B8D6-6261F8539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83ABF-1FFF-4F24-B987-0453DA070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BB5F-90D3-4AA1-BF05-A8C55C3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6213-B1FE-4DAE-8EE1-38389A84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52D2-916A-4272-8D02-46A05D33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713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C73C-0650-4AF2-9971-143D344C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4CB8-5D9C-43AA-8F74-412B3003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D1CA-A4C2-4B86-86D4-26E76263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C577-AFF8-4C80-A1B7-C94C2345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D119-6579-4141-A62F-8ED88B59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34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98645-999B-446E-AB96-5F4D8E9BB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AE5FD-2BDD-4F91-A8A3-36F65382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2059-127E-4B11-AB7B-E240AB61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078D6-511F-4A3B-81E3-25FDBD0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C481-525A-42E7-BAEC-638D6AC7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6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0F8D-2D2A-40FD-A6C6-289AB2BF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2A24-A3C7-4CE5-83BD-BC95EAC2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ECFE-D3ED-4B92-9EAA-4C9E8E63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EF5C-438D-4935-9D33-4AE5EEF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BB0D8-C0AA-45D4-A572-3B9CC924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8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6DA5-EBAB-4B2B-A4A8-A8183A9E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55CC-F3CA-4610-AF9A-FBE6F02A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0666-858B-4AEC-84D5-9A05628A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ECEE-101B-4CC1-B4AE-55300E8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3778-D9E9-415E-A2A5-B99A7CEE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65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0184-6061-409A-A10E-CB5962DE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6CBB-FCAB-4120-90A0-6EB4A4032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43325-B5BB-45AD-B2B7-F3A0FD3DD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01FA5-22C2-4473-A1C1-D02B6DEF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E0FCB-EA1D-4D2D-96C8-875E6E0D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0F9D-9A9D-4BD3-A511-CC2D6E01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4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C0D1-B538-4974-8D25-DD25D962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F81C-63FC-4896-913D-BF0A1C21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DE5B6-43AA-4ABE-A6CC-02C27C21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EF9A1-0D26-4EFC-81B2-3BF3A07E4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F9937-BFB3-42E7-B786-FA6BF56F8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AE884-7A13-4572-85F8-87031FA5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F00F8-1E53-42EA-B6AD-5A97D658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7A82B-892C-4DAC-863B-7A2C8F1C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4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6679-5700-4108-B33E-932ABF7A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6312-9B76-4BC8-BE7A-34F615B6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22F7-5BBF-42FB-A2A0-EC443CBA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C06B4-D8A9-469E-BDF3-58C31F0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00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C2A28-D27E-480D-BB39-301491C1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3FAB4-427A-4550-A60C-AB4CCC08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3FC18-E9F1-46F5-9CA2-8817E78D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46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E64F-80F2-4282-9F61-E961A9D0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45DB-18E7-4933-9B38-F50A18C4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FA891-FA3D-4D1D-8F74-4727B4B0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2B7E-3D08-47DB-9070-32D47CC7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5DD2-F598-4753-8999-7ED3AE33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192B-ED31-4B2C-9AAB-64072FF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50D2-F595-4ABF-8350-1F3CD347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D7DFB-4228-4201-963F-298577931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C9F3-18B0-4844-BEB4-28BDD388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EA226-BC9F-4BDA-B62E-8A27C56C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78DD4-0D13-4B44-A90A-37437357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B9BE8-6A09-4852-9A0D-DC213B88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26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E8BEC-1A8B-4B0F-B717-0135941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D6D0-F72C-436F-BC0E-B37DF073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3BE6-5425-47FA-9DDC-3FFCCD4F0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1CD7-E947-48A4-AE49-023763DDBF1A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278D-7B09-4E44-8B76-BEBFDC98A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68D5-C582-4F4B-9A99-EBD388ABC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9FD0-4581-4181-93D3-510579B5F7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1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A5E09B-A038-4017-B53B-AD75B579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174"/>
            <a:ext cx="4667250" cy="315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8D9CF-1687-4588-9D8F-A3E83FCC6144}"/>
              </a:ext>
            </a:extLst>
          </p:cNvPr>
          <p:cNvSpPr txBox="1"/>
          <p:nvPr/>
        </p:nvSpPr>
        <p:spPr>
          <a:xfrm>
            <a:off x="105673" y="4744774"/>
            <a:ext cx="416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Mevcut durumda doğrusal regresyon yaptığımızda R2 değerimiz 0.073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D4725-CFA4-4539-8A81-D939A826C640}"/>
              </a:ext>
            </a:extLst>
          </p:cNvPr>
          <p:cNvSpPr txBox="1"/>
          <p:nvPr/>
        </p:nvSpPr>
        <p:spPr>
          <a:xfrm>
            <a:off x="4738417" y="151322"/>
            <a:ext cx="27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PCA MODELİ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D1BF2-0920-4CE3-8CBF-8DB50341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16" y="1087174"/>
            <a:ext cx="6715125" cy="110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09544B-2D19-4FC7-A920-C4C45D955E78}"/>
              </a:ext>
            </a:extLst>
          </p:cNvPr>
          <p:cNvSpPr txBox="1"/>
          <p:nvPr/>
        </p:nvSpPr>
        <p:spPr>
          <a:xfrm>
            <a:off x="6095999" y="2662899"/>
            <a:ext cx="453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20 adet PCA ile bağımsız değişkenlerin toplam </a:t>
            </a:r>
            <a:r>
              <a:rPr lang="tr-TR" dirty="0" err="1"/>
              <a:t>varyansının</a:t>
            </a:r>
            <a:r>
              <a:rPr lang="tr-TR" dirty="0"/>
              <a:t> %85lik kısmını açıklayabiliyoruz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D428A-DEBE-4D40-B282-748D328DF5C4}"/>
              </a:ext>
            </a:extLst>
          </p:cNvPr>
          <p:cNvCxnSpPr/>
          <p:nvPr/>
        </p:nvCxnSpPr>
        <p:spPr>
          <a:xfrm>
            <a:off x="7927675" y="2277374"/>
            <a:ext cx="0" cy="3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5AF1D-8CD6-4406-BA5F-8C08DE399173}"/>
              </a:ext>
            </a:extLst>
          </p:cNvPr>
          <p:cNvCxnSpPr/>
          <p:nvPr/>
        </p:nvCxnSpPr>
        <p:spPr>
          <a:xfrm>
            <a:off x="2184998" y="4238625"/>
            <a:ext cx="0" cy="3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1B9CC04-3528-4668-A4F0-34880269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02621"/>
            <a:ext cx="4495800" cy="25812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D48919-E5CA-4641-BC0B-2D01AA229233}"/>
              </a:ext>
            </a:extLst>
          </p:cNvPr>
          <p:cNvCxnSpPr/>
          <p:nvPr/>
        </p:nvCxnSpPr>
        <p:spPr>
          <a:xfrm flipV="1">
            <a:off x="8039819" y="3309230"/>
            <a:ext cx="0" cy="4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9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185EA-3081-4939-80BC-8E8C2815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" y="437161"/>
            <a:ext cx="5732149" cy="372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905A3-DEF6-4974-A3B6-40B4F3D4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87" y="437161"/>
            <a:ext cx="6003173" cy="3726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241B8-B36E-4308-B62A-29215AC54304}"/>
              </a:ext>
            </a:extLst>
          </p:cNvPr>
          <p:cNvSpPr txBox="1"/>
          <p:nvPr/>
        </p:nvSpPr>
        <p:spPr>
          <a:xfrm>
            <a:off x="2789209" y="4422567"/>
            <a:ext cx="662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Komponent</a:t>
            </a:r>
            <a:r>
              <a:rPr lang="tr-TR" dirty="0"/>
              <a:t> sayısı arttıkça r-</a:t>
            </a:r>
            <a:r>
              <a:rPr lang="tr-TR" dirty="0" err="1"/>
              <a:t>square</a:t>
            </a:r>
            <a:r>
              <a:rPr lang="tr-TR" dirty="0"/>
              <a:t> artmakta ve RMSE azalmakta.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6B519B-CE80-4BC3-8CC8-1440A63AB164}"/>
              </a:ext>
            </a:extLst>
          </p:cNvPr>
          <p:cNvCxnSpPr/>
          <p:nvPr/>
        </p:nvCxnSpPr>
        <p:spPr>
          <a:xfrm flipV="1">
            <a:off x="4436854" y="3917039"/>
            <a:ext cx="0" cy="4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F217D-E2AA-44D3-9A94-78F525FDF128}"/>
              </a:ext>
            </a:extLst>
          </p:cNvPr>
          <p:cNvCxnSpPr/>
          <p:nvPr/>
        </p:nvCxnSpPr>
        <p:spPr>
          <a:xfrm flipV="1">
            <a:off x="8246852" y="3929978"/>
            <a:ext cx="0" cy="49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4A269-CD5A-4419-992E-2E392C1AE88A}"/>
              </a:ext>
            </a:extLst>
          </p:cNvPr>
          <p:cNvSpPr txBox="1"/>
          <p:nvPr/>
        </p:nvSpPr>
        <p:spPr>
          <a:xfrm>
            <a:off x="276049" y="425555"/>
            <a:ext cx="475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Cross </a:t>
            </a:r>
            <a:r>
              <a:rPr lang="tr-TR" dirty="0" err="1"/>
              <a:t>Validation</a:t>
            </a:r>
            <a:r>
              <a:rPr lang="tr-TR" dirty="0"/>
              <a:t> yaparak en iyi modeli kurmaya çalıştığımızda aşağıdaki grafik çıkmaktadır.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675AE-86A3-48F5-B9D3-6C47010E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9" y="1670407"/>
            <a:ext cx="4438650" cy="26765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2E6800-D198-45E3-B56E-F8E7455BC835}"/>
              </a:ext>
            </a:extLst>
          </p:cNvPr>
          <p:cNvCxnSpPr/>
          <p:nvPr/>
        </p:nvCxnSpPr>
        <p:spPr>
          <a:xfrm>
            <a:off x="2579297" y="1178384"/>
            <a:ext cx="0" cy="3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98F8A8-B2A7-4A2B-9CC6-5CC64A08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9" y="4649367"/>
            <a:ext cx="4143375" cy="128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43F13-738A-4DF7-B5BF-F42B7E53850A}"/>
              </a:ext>
            </a:extLst>
          </p:cNvPr>
          <p:cNvSpPr txBox="1"/>
          <p:nvPr/>
        </p:nvSpPr>
        <p:spPr>
          <a:xfrm>
            <a:off x="385317" y="5935242"/>
            <a:ext cx="4753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Grafiğe göre en düşük RMSE değerini veren </a:t>
            </a:r>
            <a:r>
              <a:rPr lang="tr-TR" dirty="0" err="1"/>
              <a:t>komponent</a:t>
            </a:r>
            <a:r>
              <a:rPr lang="tr-TR" dirty="0"/>
              <a:t> sayısı 116 olarak çıkmakta.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90AAD-67D3-4EA1-9CBB-3FEB57520E99}"/>
              </a:ext>
            </a:extLst>
          </p:cNvPr>
          <p:cNvCxnSpPr>
            <a:cxnSpLocks/>
          </p:cNvCxnSpPr>
          <p:nvPr/>
        </p:nvCxnSpPr>
        <p:spPr>
          <a:xfrm>
            <a:off x="2579296" y="5763062"/>
            <a:ext cx="0" cy="1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BB7AC-8B41-4CDC-AA77-B5F497C17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48" y="520460"/>
            <a:ext cx="5438775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19BF2D-A6AF-4DFC-A80E-E8D13D0FB912}"/>
              </a:ext>
            </a:extLst>
          </p:cNvPr>
          <p:cNvSpPr txBox="1"/>
          <p:nvPr/>
        </p:nvSpPr>
        <p:spPr>
          <a:xfrm>
            <a:off x="6096000" y="3571205"/>
            <a:ext cx="4753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116 Adet PCA </a:t>
            </a:r>
            <a:r>
              <a:rPr lang="tr-TR" dirty="0" err="1">
                <a:solidFill>
                  <a:srgbClr val="FF0000"/>
                </a:solidFill>
              </a:rPr>
              <a:t>komponenti</a:t>
            </a:r>
            <a:r>
              <a:rPr lang="tr-TR" dirty="0">
                <a:solidFill>
                  <a:srgbClr val="FF0000"/>
                </a:solidFill>
              </a:rPr>
              <a:t> ile kurulan modelin ise r2 değeri 0.076 olarak bulunmakta. </a:t>
            </a:r>
            <a:r>
              <a:rPr lang="tr-TR" dirty="0" err="1">
                <a:solidFill>
                  <a:srgbClr val="FF0000"/>
                </a:solidFill>
              </a:rPr>
              <a:t>Komponent</a:t>
            </a:r>
            <a:r>
              <a:rPr lang="tr-TR" dirty="0">
                <a:solidFill>
                  <a:srgbClr val="FF0000"/>
                </a:solidFill>
              </a:rPr>
              <a:t> sayısı 131 den 116ya düşmekte.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F462B-D60B-4082-9AB4-F2026BAA25EA}"/>
              </a:ext>
            </a:extLst>
          </p:cNvPr>
          <p:cNvCxnSpPr/>
          <p:nvPr/>
        </p:nvCxnSpPr>
        <p:spPr>
          <a:xfrm>
            <a:off x="8597659" y="3111260"/>
            <a:ext cx="0" cy="3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E77C4-3BF7-444F-9B2C-F3C7B3BE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0" y="3737472"/>
            <a:ext cx="6780297" cy="2918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1D458F-91F4-4970-889C-FE54CEF0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366311"/>
            <a:ext cx="6105525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653F8-21B5-4FF1-9FE8-87C6E0CAD84F}"/>
              </a:ext>
            </a:extLst>
          </p:cNvPr>
          <p:cNvSpPr txBox="1"/>
          <p:nvPr/>
        </p:nvSpPr>
        <p:spPr>
          <a:xfrm>
            <a:off x="7087002" y="819046"/>
            <a:ext cx="421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Reason</a:t>
            </a:r>
            <a:r>
              <a:rPr lang="tr-TR" dirty="0"/>
              <a:t> ve </a:t>
            </a:r>
            <a:r>
              <a:rPr lang="tr-TR" dirty="0" err="1"/>
              <a:t>Job</a:t>
            </a:r>
            <a:r>
              <a:rPr lang="tr-TR" dirty="0"/>
              <a:t> kolonları kategorik olduğu için bu değişkenlerin </a:t>
            </a:r>
            <a:r>
              <a:rPr lang="tr-TR" dirty="0" err="1"/>
              <a:t>dummy</a:t>
            </a:r>
            <a:r>
              <a:rPr lang="tr-TR" dirty="0"/>
              <a:t> ‘</a:t>
            </a:r>
            <a:r>
              <a:rPr lang="tr-TR" dirty="0" err="1"/>
              <a:t>leri</a:t>
            </a:r>
            <a:r>
              <a:rPr lang="tr-TR" dirty="0"/>
              <a:t> oluşturuldu.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D67A6D-AFB9-47E8-871B-B6442C08D50A}"/>
              </a:ext>
            </a:extLst>
          </p:cNvPr>
          <p:cNvCxnSpPr>
            <a:endCxn id="4" idx="3"/>
          </p:cNvCxnSpPr>
          <p:nvPr/>
        </p:nvCxnSpPr>
        <p:spPr>
          <a:xfrm flipH="1">
            <a:off x="6322535" y="1280711"/>
            <a:ext cx="674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31B23D-E4BF-4F52-BA46-A3BC01283EAA}"/>
              </a:ext>
            </a:extLst>
          </p:cNvPr>
          <p:cNvSpPr txBox="1"/>
          <p:nvPr/>
        </p:nvSpPr>
        <p:spPr>
          <a:xfrm>
            <a:off x="7316520" y="4111253"/>
            <a:ext cx="421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Kategorik değişkenler </a:t>
            </a:r>
            <a:r>
              <a:rPr lang="tr-TR" dirty="0" err="1"/>
              <a:t>dummy</a:t>
            </a:r>
            <a:r>
              <a:rPr lang="tr-TR" dirty="0"/>
              <a:t> olarak tekrar </a:t>
            </a:r>
            <a:r>
              <a:rPr lang="tr-TR" dirty="0" err="1"/>
              <a:t>dataframe’e</a:t>
            </a:r>
            <a:r>
              <a:rPr lang="tr-TR" dirty="0"/>
              <a:t> eklendi.</a:t>
            </a:r>
          </a:p>
        </p:txBody>
      </p:sp>
    </p:spTree>
    <p:extLst>
      <p:ext uri="{BB962C8B-B14F-4D97-AF65-F5344CB8AC3E}">
        <p14:creationId xmlns:p14="http://schemas.microsoft.com/office/powerpoint/2010/main" val="1721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5079A1-4344-4B6B-9073-758313989E0E}"/>
              </a:ext>
            </a:extLst>
          </p:cNvPr>
          <p:cNvSpPr txBox="1"/>
          <p:nvPr/>
        </p:nvSpPr>
        <p:spPr>
          <a:xfrm>
            <a:off x="4221012" y="211707"/>
            <a:ext cx="374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Lojistik Regresyon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581B1-DE71-4960-A69F-185CD6C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38" y="940697"/>
            <a:ext cx="4645963" cy="2798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81739-545B-4F04-BD44-157077572581}"/>
              </a:ext>
            </a:extLst>
          </p:cNvPr>
          <p:cNvSpPr txBox="1"/>
          <p:nvPr/>
        </p:nvSpPr>
        <p:spPr>
          <a:xfrm>
            <a:off x="3988591" y="4877865"/>
            <a:ext cx="421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BadRisk</a:t>
            </a:r>
            <a:r>
              <a:rPr lang="tr-TR" dirty="0"/>
              <a:t> (1) gözlem sayısı az olduğu için modelde 1 tahminlerinin doğruluk oranlarının az olacağını önsezi olarak söyleyebiliriz.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DB397-67F9-4B65-8398-285472A6A24E}"/>
              </a:ext>
            </a:extLst>
          </p:cNvPr>
          <p:cNvCxnSpPr/>
          <p:nvPr/>
        </p:nvCxnSpPr>
        <p:spPr>
          <a:xfrm>
            <a:off x="5972719" y="4063986"/>
            <a:ext cx="0" cy="38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9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DC1CD5-69D3-41F6-A61F-69DE9EB9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1" y="1538343"/>
            <a:ext cx="28575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95C34-6C1A-4C54-96DB-EA92A4F7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24" y="1538343"/>
            <a:ext cx="3038475" cy="56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0022E-88E4-473F-838B-D0B0E882C109}"/>
              </a:ext>
            </a:extLst>
          </p:cNvPr>
          <p:cNvSpPr txBox="1"/>
          <p:nvPr/>
        </p:nvSpPr>
        <p:spPr>
          <a:xfrm>
            <a:off x="1114024" y="552798"/>
            <a:ext cx="148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Train Seti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66870-D1A8-4597-8EAA-9C98562004D7}"/>
              </a:ext>
            </a:extLst>
          </p:cNvPr>
          <p:cNvSpPr txBox="1"/>
          <p:nvPr/>
        </p:nvSpPr>
        <p:spPr>
          <a:xfrm>
            <a:off x="8856384" y="432133"/>
            <a:ext cx="148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Test Seti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15148-136D-4623-942C-19AE66B01841}"/>
              </a:ext>
            </a:extLst>
          </p:cNvPr>
          <p:cNvSpPr txBox="1"/>
          <p:nvPr/>
        </p:nvSpPr>
        <p:spPr>
          <a:xfrm>
            <a:off x="915719" y="1091737"/>
            <a:ext cx="210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Confustion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Matrix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B0B7E-79F6-43D3-958E-FB9A5FA9F662}"/>
              </a:ext>
            </a:extLst>
          </p:cNvPr>
          <p:cNvSpPr txBox="1"/>
          <p:nvPr/>
        </p:nvSpPr>
        <p:spPr>
          <a:xfrm>
            <a:off x="8547910" y="1091737"/>
            <a:ext cx="210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Confustion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Matrix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B1872E-C4A6-4F23-B6CA-AF0BD1908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81" y="2463360"/>
            <a:ext cx="4800600" cy="1666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F5558C-315F-4057-A11C-1BFD2F3CC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533" y="2322206"/>
            <a:ext cx="4438650" cy="15525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D8F24B-7B72-4E0D-B5AB-E0EA59906751}"/>
              </a:ext>
            </a:extLst>
          </p:cNvPr>
          <p:cNvSpPr txBox="1"/>
          <p:nvPr/>
        </p:nvSpPr>
        <p:spPr>
          <a:xfrm>
            <a:off x="386251" y="4362797"/>
            <a:ext cx="442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Risk(1) </a:t>
            </a:r>
            <a:r>
              <a:rPr lang="tr-TR" dirty="0" err="1">
                <a:solidFill>
                  <a:srgbClr val="FF0000"/>
                </a:solidFill>
              </a:rPr>
              <a:t>recall</a:t>
            </a:r>
            <a:r>
              <a:rPr lang="tr-TR" dirty="0">
                <a:solidFill>
                  <a:srgbClr val="FF0000"/>
                </a:solidFill>
              </a:rPr>
              <a:t> değeri çok düşük gözükmekte. Train setindeki toplamda sonucu </a:t>
            </a:r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 olan 135 adet değerden sadece 3 tanesi </a:t>
            </a:r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 olarak tahmin edilebilmiş.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49C16C-E05B-4200-BC06-3E7A9530A382}"/>
              </a:ext>
            </a:extLst>
          </p:cNvPr>
          <p:cNvSpPr txBox="1"/>
          <p:nvPr/>
        </p:nvSpPr>
        <p:spPr>
          <a:xfrm>
            <a:off x="7191721" y="4130235"/>
            <a:ext cx="442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Risk(1) </a:t>
            </a:r>
            <a:r>
              <a:rPr lang="tr-TR" dirty="0" err="1">
                <a:solidFill>
                  <a:srgbClr val="FF0000"/>
                </a:solidFill>
              </a:rPr>
              <a:t>recall</a:t>
            </a:r>
            <a:r>
              <a:rPr lang="tr-TR" dirty="0">
                <a:solidFill>
                  <a:srgbClr val="FF0000"/>
                </a:solidFill>
              </a:rPr>
              <a:t> değeri çok düşük gözükmekte. Test setindeki toplamda sonucu </a:t>
            </a:r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 olan 43 adet değerden sadece 3 tanesi </a:t>
            </a:r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 olarak tahmin edilebilmiş.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A66D7-EA98-405F-B4FE-66D8021DC589}"/>
              </a:ext>
            </a:extLst>
          </p:cNvPr>
          <p:cNvSpPr txBox="1"/>
          <p:nvPr/>
        </p:nvSpPr>
        <p:spPr>
          <a:xfrm>
            <a:off x="4985204" y="321965"/>
            <a:ext cx="244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50000"/>
                  </a:schemeClr>
                </a:solidFill>
              </a:rPr>
              <a:t>MEVCUT DURUM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D8EAF2-33A8-4020-843D-0E100B49E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11" y="1014463"/>
            <a:ext cx="2370010" cy="15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DAA0A-3982-4EF5-8290-AE4A99149D9D}"/>
              </a:ext>
            </a:extLst>
          </p:cNvPr>
          <p:cNvSpPr txBox="1"/>
          <p:nvPr/>
        </p:nvSpPr>
        <p:spPr>
          <a:xfrm>
            <a:off x="5238592" y="321965"/>
            <a:ext cx="206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>
                    <a:lumMod val="50000"/>
                  </a:schemeClr>
                </a:solidFill>
              </a:rPr>
              <a:t>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B709F-6EB2-4C5C-8195-7CBE184C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2" y="783630"/>
            <a:ext cx="4010025" cy="25622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4490AC-E7D1-450C-B467-AE4B06F58973}"/>
              </a:ext>
            </a:extLst>
          </p:cNvPr>
          <p:cNvCxnSpPr>
            <a:cxnSpLocks/>
          </p:cNvCxnSpPr>
          <p:nvPr/>
        </p:nvCxnSpPr>
        <p:spPr>
          <a:xfrm>
            <a:off x="4472849" y="1603077"/>
            <a:ext cx="455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149630-B76D-460B-BF8D-783DDC4F589D}"/>
              </a:ext>
            </a:extLst>
          </p:cNvPr>
          <p:cNvSpPr txBox="1"/>
          <p:nvPr/>
        </p:nvSpPr>
        <p:spPr>
          <a:xfrm>
            <a:off x="5126573" y="1141412"/>
            <a:ext cx="551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Lojistik regresyon olasılık değer eşiğini %80’ e ayarlayarak tahmin değerlerini tekrar oluşturdum.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6B4800-91F3-4CB3-981D-6BFC43F8C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5"/>
          <a:stretch/>
        </p:blipFill>
        <p:spPr>
          <a:xfrm>
            <a:off x="7973984" y="4822443"/>
            <a:ext cx="4218016" cy="1788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38F489-7CDD-4BB9-8B9E-B422F42691D1}"/>
              </a:ext>
            </a:extLst>
          </p:cNvPr>
          <p:cNvSpPr txBox="1"/>
          <p:nvPr/>
        </p:nvSpPr>
        <p:spPr>
          <a:xfrm>
            <a:off x="9785075" y="2220222"/>
            <a:ext cx="148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Before</a:t>
            </a:r>
            <a:endParaRPr lang="tr-TR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0BDA33-E689-4F32-B17E-273D5B596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36" b="13102"/>
          <a:stretch/>
        </p:blipFill>
        <p:spPr>
          <a:xfrm>
            <a:off x="7839850" y="2767663"/>
            <a:ext cx="4218016" cy="14484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246E21F-669E-45BF-9126-0335608CA554}"/>
              </a:ext>
            </a:extLst>
          </p:cNvPr>
          <p:cNvSpPr txBox="1"/>
          <p:nvPr/>
        </p:nvSpPr>
        <p:spPr>
          <a:xfrm>
            <a:off x="9948858" y="4360778"/>
            <a:ext cx="148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After</a:t>
            </a:r>
            <a:endParaRPr lang="tr-T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E7D8-EFB1-4D6C-B4D2-3948577702A3}"/>
              </a:ext>
            </a:extLst>
          </p:cNvPr>
          <p:cNvSpPr txBox="1"/>
          <p:nvPr/>
        </p:nvSpPr>
        <p:spPr>
          <a:xfrm>
            <a:off x="398500" y="4377760"/>
            <a:ext cx="5515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Before</a:t>
            </a:r>
            <a:r>
              <a:rPr lang="tr-TR" dirty="0">
                <a:solidFill>
                  <a:srgbClr val="FF0000"/>
                </a:solidFill>
              </a:rPr>
              <a:t> ve </a:t>
            </a:r>
            <a:r>
              <a:rPr lang="tr-TR" dirty="0" err="1">
                <a:solidFill>
                  <a:srgbClr val="FF0000"/>
                </a:solidFill>
              </a:rPr>
              <a:t>After</a:t>
            </a:r>
            <a:r>
              <a:rPr lang="tr-TR" dirty="0">
                <a:solidFill>
                  <a:srgbClr val="FF0000"/>
                </a:solidFill>
              </a:rPr>
              <a:t> raporlarına baktığımızda , mevcut durumda </a:t>
            </a:r>
            <a:r>
              <a:rPr lang="tr-TR" dirty="0" err="1">
                <a:solidFill>
                  <a:srgbClr val="FF0000"/>
                </a:solidFill>
              </a:rPr>
              <a:t>overall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score</a:t>
            </a:r>
            <a:r>
              <a:rPr lang="tr-TR" dirty="0">
                <a:solidFill>
                  <a:srgbClr val="FF0000"/>
                </a:solidFill>
              </a:rPr>
              <a:t> 0.91 den 0.84 e gerilemiş durumda ancak </a:t>
            </a:r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 f1-score  ve </a:t>
            </a:r>
            <a:r>
              <a:rPr lang="tr-TR" dirty="0" err="1">
                <a:solidFill>
                  <a:srgbClr val="FF0000"/>
                </a:solidFill>
              </a:rPr>
              <a:t>recall</a:t>
            </a:r>
            <a:r>
              <a:rPr lang="tr-TR" dirty="0">
                <a:solidFill>
                  <a:srgbClr val="FF0000"/>
                </a:solidFill>
              </a:rPr>
              <a:t> değerlerinde büyük bir gelişme görülmekte. Bu durum ise modelimizin </a:t>
            </a:r>
            <a:r>
              <a:rPr lang="tr-TR" dirty="0" err="1">
                <a:solidFill>
                  <a:srgbClr val="FF0000"/>
                </a:solidFill>
              </a:rPr>
              <a:t>Bad</a:t>
            </a:r>
            <a:r>
              <a:rPr lang="tr-TR" dirty="0">
                <a:solidFill>
                  <a:srgbClr val="FF0000"/>
                </a:solidFill>
              </a:rPr>
              <a:t> Risk değerlerini mevcut duruma göre daha iyi tahmin etmesini sağlamakta.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6C9DC2-E045-483C-B67E-AF1908E8B1C3}"/>
              </a:ext>
            </a:extLst>
          </p:cNvPr>
          <p:cNvCxnSpPr/>
          <p:nvPr/>
        </p:nvCxnSpPr>
        <p:spPr>
          <a:xfrm flipH="1">
            <a:off x="6203561" y="4902506"/>
            <a:ext cx="163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LoveLuckdown ...</dc:creator>
  <cp:lastModifiedBy>LoveLuckdown ...</cp:lastModifiedBy>
  <cp:revision>16</cp:revision>
  <dcterms:created xsi:type="dcterms:W3CDTF">2020-08-06T10:04:10Z</dcterms:created>
  <dcterms:modified xsi:type="dcterms:W3CDTF">2020-08-06T15:54:26Z</dcterms:modified>
</cp:coreProperties>
</file>