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5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3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0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B667CF-6735-4683-A54D-E75E69C2268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FF6245-1FE0-4D91-B4F9-33E6804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69848" y="843280"/>
            <a:ext cx="10078212" cy="2585720"/>
          </a:xfrm>
          <a:noFill/>
        </p:spPr>
        <p:txBody>
          <a:bodyPr/>
          <a:lstStyle/>
          <a:p>
            <a:r>
              <a:rPr lang="tr-TR" sz="80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tr-TR" sz="8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8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Bankdata.csv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Kodluyoruz-</a:t>
            </a:r>
            <a:r>
              <a:rPr lang="tr-TR" dirty="0" err="1" smtClean="0"/>
              <a:t>Bootcamp</a:t>
            </a:r>
            <a:endParaRPr lang="tr-TR" dirty="0" smtClean="0"/>
          </a:p>
          <a:p>
            <a:r>
              <a:rPr lang="tr-TR" dirty="0" smtClean="0"/>
              <a:t>13/08/2020</a:t>
            </a:r>
          </a:p>
          <a:p>
            <a:r>
              <a:rPr lang="tr-TR" dirty="0" smtClean="0"/>
              <a:t>Nisanur DURAN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4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38" y="714572"/>
            <a:ext cx="9602290" cy="5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4088" y="398573"/>
            <a:ext cx="9875520" cy="880872"/>
          </a:xfrm>
        </p:spPr>
        <p:txBody>
          <a:bodyPr/>
          <a:lstStyle/>
          <a:p>
            <a:r>
              <a:rPr lang="tr-TR" dirty="0" smtClean="0"/>
              <a:t>ROC CURVE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13248" y="1197864"/>
            <a:ext cx="6281927" cy="24802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ROC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eğrisi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ikili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sistemlerinde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ayrım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eşik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değerinin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farklılık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gösterdiği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durumlarda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hassasiyetin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kesinliliğe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oranıyla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ortaya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çıkmaktadır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Datanın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asıl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gücünü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gösterir.Datamın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kadarına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gittiğimde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kadarını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buluyorum.Düz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yüksekte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görmek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her zaman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iyidir.Hedefleme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yaparak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hastaların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hepsine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gitmek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yerine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orana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gidilebilir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0" y="1197864"/>
            <a:ext cx="4597594" cy="2741770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356615" y="4118563"/>
            <a:ext cx="11512296" cy="2314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ettiğim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x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değerlerimi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karşılaştırarak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alanımı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buldum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düşünürsek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0.49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ortalamaya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yakındır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***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Grafiğe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bakarsak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datamın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20'sine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gittiğimde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yaklaşık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%50'sini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doğru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ediyorum.Bir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hedefleme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yaparken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herkese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gitmek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random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yüzde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20yi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seçsem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bile %50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doğruluk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yakalıyorum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***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Mavı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eğri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yukarı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çıkıp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sonradan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düzleşirse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benim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9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87" y="1764657"/>
            <a:ext cx="9898701" cy="4163577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010091" y="618744"/>
            <a:ext cx="9875520" cy="780288"/>
          </a:xfrm>
        </p:spPr>
        <p:txBody>
          <a:bodyPr/>
          <a:lstStyle/>
          <a:p>
            <a:r>
              <a:rPr lang="tr-TR" dirty="0" smtClean="0"/>
              <a:t>Test Datası sonucu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6384" y="801624"/>
            <a:ext cx="9601200" cy="560832"/>
          </a:xfrm>
        </p:spPr>
        <p:txBody>
          <a:bodyPr>
            <a:normAutofit fontScale="90000"/>
          </a:bodyPr>
          <a:lstStyle/>
          <a:p>
            <a:r>
              <a:rPr lang="en-US" dirty="0"/>
              <a:t>Gaussian Naive Bayes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484632" y="1618488"/>
            <a:ext cx="11146536" cy="108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temellidir.Amacı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belirli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örneğin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her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olasılığının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koşullu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olasılık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temelli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hesaplanmasıdır.Çok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senaryolarda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verisetinde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sayısı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sürekli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sayısı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kadar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olduğunda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çalışır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3303970"/>
            <a:ext cx="10432059" cy="2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3504" y="600456"/>
            <a:ext cx="10415016" cy="643128"/>
          </a:xfrm>
        </p:spPr>
        <p:txBody>
          <a:bodyPr>
            <a:normAutofit fontScale="90000"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457200" y="1426464"/>
            <a:ext cx="11027664" cy="1097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Tahminler gözlem benzerliğine göre yapılır.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Dışsal parametre olarak komşu sayısı belirlenir.</a:t>
            </a:r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716280" y="1651938"/>
            <a:ext cx="10302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Tahminler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gözlem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benzerliğine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göre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yapılır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Dışsal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parametre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olarak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komşu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sayısı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belirlenir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9" y="2961014"/>
            <a:ext cx="8704655" cy="3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114508"/>
            <a:ext cx="8022602" cy="548746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12648" y="502920"/>
            <a:ext cx="417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tx2">
                    <a:lumMod val="75000"/>
                  </a:schemeClr>
                </a:solidFill>
              </a:rPr>
              <a:t>Model Tuning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6344" y="466344"/>
            <a:ext cx="11247120" cy="57607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SVM (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 Machine)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sz="2000" dirty="0" smtClean="0"/>
              <a:t>Support </a:t>
            </a:r>
            <a:r>
              <a:rPr lang="en-US" sz="2000" dirty="0"/>
              <a:t>Vector Classification: </a:t>
            </a:r>
            <a:r>
              <a:rPr lang="en-US" sz="2000" dirty="0" err="1"/>
              <a:t>Amaç</a:t>
            </a:r>
            <a:r>
              <a:rPr lang="en-US" sz="2000" dirty="0"/>
              <a:t> </a:t>
            </a:r>
            <a:r>
              <a:rPr lang="en-US" sz="2000" dirty="0" err="1"/>
              <a:t>iki</a:t>
            </a:r>
            <a:r>
              <a:rPr lang="en-US" sz="2000" dirty="0"/>
              <a:t> </a:t>
            </a:r>
            <a:r>
              <a:rPr lang="en-US" sz="2000" dirty="0" err="1"/>
              <a:t>sınıf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ayrımın</a:t>
            </a:r>
            <a:r>
              <a:rPr lang="en-US" sz="2000" dirty="0"/>
              <a:t> </a:t>
            </a:r>
            <a:r>
              <a:rPr lang="en-US" sz="2000" dirty="0" err="1"/>
              <a:t>optiumum</a:t>
            </a:r>
            <a:r>
              <a:rPr lang="en-US" sz="2000" dirty="0"/>
              <a:t> </a:t>
            </a:r>
            <a:r>
              <a:rPr lang="en-US" sz="2000" dirty="0" err="1"/>
              <a:t>olmasını</a:t>
            </a:r>
            <a:r>
              <a:rPr lang="en-US" sz="2000" dirty="0"/>
              <a:t> </a:t>
            </a:r>
            <a:r>
              <a:rPr lang="en-US" sz="2000" dirty="0" err="1"/>
              <a:t>sağlayacak</a:t>
            </a:r>
            <a:r>
              <a:rPr lang="en-US" sz="2000" dirty="0"/>
              <a:t> </a:t>
            </a:r>
            <a:r>
              <a:rPr lang="en-US" sz="2000" dirty="0" err="1"/>
              <a:t>hiper-düzlemi</a:t>
            </a:r>
            <a:r>
              <a:rPr lang="en-US" sz="2000" dirty="0"/>
              <a:t> </a:t>
            </a:r>
            <a:r>
              <a:rPr lang="en-US" sz="2000" dirty="0" err="1"/>
              <a:t>bulmaktır.En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hatayla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noktayı</a:t>
            </a:r>
            <a:r>
              <a:rPr lang="en-US" sz="2000" dirty="0"/>
              <a:t> </a:t>
            </a:r>
            <a:r>
              <a:rPr lang="en-US" sz="2000" dirty="0" err="1"/>
              <a:t>bulmuştuk</a:t>
            </a:r>
            <a:r>
              <a:rPr lang="en-US" sz="2000" dirty="0"/>
              <a:t> </a:t>
            </a:r>
            <a:r>
              <a:rPr lang="en-US" sz="2000" dirty="0" err="1"/>
              <a:t>regresyonda</a:t>
            </a:r>
            <a:r>
              <a:rPr lang="en-US" sz="2000" dirty="0"/>
              <a:t>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mümkün</a:t>
            </a:r>
            <a:r>
              <a:rPr lang="en-US" sz="2000" dirty="0"/>
              <a:t> </a:t>
            </a:r>
            <a:r>
              <a:rPr lang="en-US" sz="2000" dirty="0" err="1"/>
              <a:t>olduğunca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gözlem</a:t>
            </a:r>
            <a:r>
              <a:rPr lang="en-US" sz="2000" dirty="0"/>
              <a:t> </a:t>
            </a:r>
            <a:r>
              <a:rPr lang="en-US" sz="2000" dirty="0" err="1"/>
              <a:t>ayrıştırabilen</a:t>
            </a:r>
            <a:r>
              <a:rPr lang="en-US" sz="2000" dirty="0"/>
              <a:t> </a:t>
            </a:r>
            <a:r>
              <a:rPr lang="en-US" sz="2000" dirty="0" err="1"/>
              <a:t>marjin</a:t>
            </a:r>
            <a:r>
              <a:rPr lang="en-US" sz="2000" dirty="0"/>
              <a:t> </a:t>
            </a:r>
            <a:r>
              <a:rPr lang="en-US" sz="2000" dirty="0" err="1"/>
              <a:t>bulacağız</a:t>
            </a:r>
            <a:r>
              <a:rPr lang="en-US" sz="2000" dirty="0"/>
              <a:t>.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1316736" y="2706624"/>
            <a:ext cx="2487168" cy="57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Tahmin 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6272784" y="2679192"/>
            <a:ext cx="430682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 Tuning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1" y="3825202"/>
            <a:ext cx="4534041" cy="15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73608"/>
            <a:ext cx="9875520" cy="679704"/>
          </a:xfrm>
        </p:spPr>
        <p:txBody>
          <a:bodyPr>
            <a:normAutofit fontScale="90000"/>
          </a:bodyPr>
          <a:lstStyle/>
          <a:p>
            <a:r>
              <a:rPr lang="en-US" dirty="0"/>
              <a:t>RBF SVC -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SVM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7543800" y="1827346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9299447" y="4556725"/>
            <a:ext cx="2219267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1" y="1624514"/>
            <a:ext cx="5591713" cy="20239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001954"/>
            <a:ext cx="8181155" cy="17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0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936" y="655320"/>
            <a:ext cx="9875520" cy="6248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466344" y="1531727"/>
            <a:ext cx="11183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Sinir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Ağları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(YSA):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İnsan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beyninin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bilgi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işleme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sistemini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referans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alan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problemleri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kullanılabilen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yöntemlerdir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456372"/>
            <a:ext cx="5398187" cy="17861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19" y="3374136"/>
            <a:ext cx="5362105" cy="1600200"/>
          </a:xfrm>
          <a:prstGeom prst="rect">
            <a:avLst/>
          </a:prstGeom>
        </p:spPr>
      </p:pic>
      <p:sp>
        <p:nvSpPr>
          <p:cNvPr id="6" name="Yuvarlatılmış Dikdörtgen 5"/>
          <p:cNvSpPr/>
          <p:nvPr/>
        </p:nvSpPr>
        <p:spPr>
          <a:xfrm>
            <a:off x="1353312" y="2483459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7159752" y="2483459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27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91896"/>
            <a:ext cx="9875520" cy="588264"/>
          </a:xfrm>
        </p:spPr>
        <p:txBody>
          <a:bodyPr>
            <a:normAutofit fontScale="90000"/>
          </a:bodyPr>
          <a:lstStyle/>
          <a:p>
            <a:r>
              <a:rPr lang="en-US" dirty="0"/>
              <a:t>CART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648" y="1495151"/>
            <a:ext cx="10369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Amacı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karmaşık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basit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yapılara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dönüştürmektir.Heterojen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homojen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şekilde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gruplara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ayrılır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3" y="2596865"/>
            <a:ext cx="2962913" cy="713294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911223" y="4599401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44" y="2563335"/>
            <a:ext cx="4793852" cy="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5216" y="179832"/>
            <a:ext cx="9875520" cy="1356360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Sınıflandırma Problemleri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8913" y="1536192"/>
            <a:ext cx="11237976" cy="47914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Makine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öğrenmesi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istatistik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alanlarında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problemi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yeni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gözlemin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kümesinden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hangisine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olduğunu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temel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gözlemlerden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bilinen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kategorilerinden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oluşan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çalıştırma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kullanarak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bulunması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şeklindedir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Bazı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Algoritmaları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ilgili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konular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Destekçi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Vektör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Makinesi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(Support Vector Machine)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Olmayan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SVM (Non-Linear SVM)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Akış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Madenciliği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(Data Stream Mining)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Naif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Bayes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Sınıflandırıcısı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(Naive Bayes Classifier)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Naif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Bayes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Metin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(Naive Bayes Text Classification)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Karar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Ağacı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Öğrenmesi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(Decision Tree Learning)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Yakın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Komşu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(KNN, K-nearest neighborhood)</a:t>
            </a:r>
          </a:p>
        </p:txBody>
      </p:sp>
    </p:spTree>
    <p:extLst>
      <p:ext uri="{BB962C8B-B14F-4D97-AF65-F5344CB8AC3E}">
        <p14:creationId xmlns:p14="http://schemas.microsoft.com/office/powerpoint/2010/main" val="251656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76072" y="609600"/>
            <a:ext cx="9875520" cy="67970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76072" y="1593932"/>
            <a:ext cx="11173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Birden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çok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ağacının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tahminlerinin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getirilerek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yeni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topluluğu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oluşması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Kullanımı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uygulanması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entegrrasyonu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kolaydır.Hem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hem classification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gerçekleştirebilir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sonuç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ilgili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verebilmek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amacıyla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diğer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bağımsız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iyi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kombinasyonları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oluşturmaya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çalışır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Gözlem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seçiminde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rassallığı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sağlar,değişkenler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random subspace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yöntemi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düğüme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ayrılır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üstteki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önemli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değişkendir.Hangi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uygulanacağı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değişkenlerden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rastgele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küçük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Ağaç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oluşturmada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setinin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2/3'ü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kullanılır.Kalanı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test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7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00456"/>
            <a:ext cx="9875520" cy="54254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Forests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68" y="1661125"/>
            <a:ext cx="5634254" cy="1356395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874776" y="1879405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74776" y="406056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8" y="3708518"/>
            <a:ext cx="565045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0" y="1261772"/>
            <a:ext cx="5964294" cy="3941163"/>
          </a:xfrm>
          <a:prstGeom prst="rect">
            <a:avLst/>
          </a:prstGeom>
        </p:spPr>
      </p:pic>
      <p:sp>
        <p:nvSpPr>
          <p:cNvPr id="4" name="Yuvarlatılmış Dikdörtgen 3"/>
          <p:cNvSpPr/>
          <p:nvPr/>
        </p:nvSpPr>
        <p:spPr>
          <a:xfrm>
            <a:off x="6181344" y="502820"/>
            <a:ext cx="5586984" cy="5715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**Değişken önem düzeyi bulma işlemi yaptık.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**Yapılan bu modelde kredi borcunu ödeyip ödememe durumunu etkileyen diğer değişkenlere baktığımızda debtinc,derog value değişkenleri ilk 3 sırada önem taşımaktadır.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***DEBTINC : Debt-to-income ratio #borç-gelir oranı , DEROG : Number of major derogatory reports #uygunsuz davranis raporlarinin sayısı , *VALUE : Value of current property #value: bulunan mal değeri</a:t>
            </a:r>
          </a:p>
          <a:p>
            <a:pPr algn="ctr"/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**Buradaki yorum şu şekilde olabilir: Kişini krediyi ödeyip ödememe durumu güncel mal varlığına (value), borç-gelir oranına(debtinc)bağlıdır.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2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673608"/>
            <a:ext cx="9875520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Machines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941832" y="337268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114032" y="3372682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sp>
        <p:nvSpPr>
          <p:cNvPr id="7" name="Dikdörtgen 6"/>
          <p:cNvSpPr/>
          <p:nvPr/>
        </p:nvSpPr>
        <p:spPr>
          <a:xfrm>
            <a:off x="762000" y="1427564"/>
            <a:ext cx="10750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artıklar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üzerine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tahminsel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formunda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serileri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kurulur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Adaboost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Adaptive Boosting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Zayıf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öğrenicileri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araya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getirip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güçlü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sınıflandırıcı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çıkabilir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diye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uğraşılır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^^Seri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içerisindeki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önceki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artıklarının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residualların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üzerine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fit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edilerek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oluşturulur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4523201"/>
            <a:ext cx="4832387" cy="129238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20" y="4417284"/>
            <a:ext cx="3859628" cy="11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7512" y="618744"/>
            <a:ext cx="9875520" cy="5699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566928" y="1385423"/>
            <a:ext cx="1105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Bu model GBM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modelinin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hız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ve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tahmin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performansını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arttırmak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üzere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optimize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edilmiş,ölçeklenebilir,farklı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platformlara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entegre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edilebilir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halidir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197864" y="2302834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7120128" y="2302834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384674"/>
            <a:ext cx="5330952" cy="1138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63" y="3320000"/>
            <a:ext cx="5039691" cy="12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1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9875520" cy="6431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521208" y="1466380"/>
            <a:ext cx="1103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XG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Boostun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eğitim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süresi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performansını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arttırmaya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yönelik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geliştirilen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modeldir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 ^^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Daha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performanslıdır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 ^^Level-wise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büyüme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stratejisi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yerine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leaf-wise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stratejisini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 Neue"/>
              </a:rPr>
              <a:t>izler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987552" y="2403418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6726936" y="2403418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 </a:t>
            </a:r>
            <a:endParaRPr lang="en-US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7" y="3473928"/>
            <a:ext cx="5115809" cy="12718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2" y="3473928"/>
            <a:ext cx="4838812" cy="10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936" y="609600"/>
            <a:ext cx="9875520" cy="5242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02920" y="1390549"/>
            <a:ext cx="11237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CatBoost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otomatik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olarak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mücadele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eden,hızlı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başarılı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GBM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türüdür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başarılı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üretir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train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üretir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Hızlı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ölçeklenebilir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GPU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desteği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vardır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234440" y="3124570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 smtClean="0"/>
              <a:t>Model&amp;Tahmin</a:t>
            </a:r>
            <a:endParaRPr lang="en-US" sz="2400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6672072" y="3124570"/>
            <a:ext cx="2944368" cy="6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Model Tuning</a:t>
            </a:r>
            <a:endParaRPr lang="en-US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4204684"/>
            <a:ext cx="3968496" cy="112700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4204684"/>
            <a:ext cx="3950208" cy="10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4944" y="609600"/>
            <a:ext cx="9875520" cy="63398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Modellerin karşılaştırılması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66" y="1389888"/>
            <a:ext cx="4412910" cy="496867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80" y="1728856"/>
            <a:ext cx="6133943" cy="31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069848" y="929640"/>
            <a:ext cx="9875520" cy="65227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LOGISTIC REGRESSION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1005840" y="1865376"/>
            <a:ext cx="9872871" cy="285292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Amacımız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sınıflandırma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problemleri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için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bağımsız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arasındaki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ilişkiyi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tanımlayan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kurmaktır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kategoriktir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Adını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bağımlı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uygulanan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logit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değişkenden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alır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Doğrusal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regresyonda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aranan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varsayımlar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burada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aranmaz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daha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esnektir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^^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Üretilen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değerler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0-1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arasında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olur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500411"/>
            <a:ext cx="7452360" cy="59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0" y="771010"/>
            <a:ext cx="5809992" cy="3084843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786384" y="4261104"/>
            <a:ext cx="7050024" cy="185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mtClean="0"/>
              <a:t>Job ve reason kategorik değişkenlerdir.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tr-TR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mtClean="0"/>
              <a:t>Hedef değişkenimiz olan bad değişkenini analiz ettiğimizde, 1840 kişinin kredi borcunu ödediğini, 178 kişinin borcunu ödememe eğiliminde olduğunu görüyoruz.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61" y="771010"/>
            <a:ext cx="4355748" cy="30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0" y="957713"/>
            <a:ext cx="8524726" cy="4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6" y="246888"/>
            <a:ext cx="3620167" cy="6363451"/>
          </a:xfrm>
        </p:spPr>
      </p:pic>
      <p:sp>
        <p:nvSpPr>
          <p:cNvPr id="5" name="Yuvarlatılmış Dikdörtgen 4"/>
          <p:cNvSpPr/>
          <p:nvPr/>
        </p:nvSpPr>
        <p:spPr>
          <a:xfrm>
            <a:off x="4315968" y="740664"/>
            <a:ext cx="7095744" cy="2404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Lojistik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regresyon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kurduk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parametrelerini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belirledik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algn="ctr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Lineer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Regression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modelindeki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gibi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R-square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karşılaştırıp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yüksek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olanı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seçme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durumu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yok.Çünkü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classification problem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var.Burada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hatalarımın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nasıl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dağıldığına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dair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bilgim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yok.Burada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gerçek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tahminsel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değerlere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bakacağız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.(Contingency Table)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462272" y="3657600"/>
            <a:ext cx="7104888" cy="10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Burada r </a:t>
            </a:r>
            <a:r>
              <a:rPr lang="tr-TR" dirty="0" err="1" smtClean="0"/>
              <a:t>square</a:t>
            </a:r>
            <a:r>
              <a:rPr lang="tr-TR" dirty="0" smtClean="0"/>
              <a:t> değeri 0.12.Modelin bağımlı değişken üzerindeki </a:t>
            </a:r>
            <a:r>
              <a:rPr lang="tr-TR" dirty="0" err="1" smtClean="0"/>
              <a:t>açıklayıcılığı</a:t>
            </a:r>
            <a:r>
              <a:rPr lang="tr-TR" dirty="0" smtClean="0"/>
              <a:t> yüzde 12’dir.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85800" y="694944"/>
            <a:ext cx="10927080" cy="1700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tr-TR" dirty="0"/>
              <a:t>M</a:t>
            </a:r>
            <a:r>
              <a:rPr lang="en-US" dirty="0" err="1" smtClean="0"/>
              <a:t>odeli,değişkenleri</a:t>
            </a:r>
            <a:r>
              <a:rPr lang="en-US" dirty="0" smtClean="0"/>
              <a:t> </a:t>
            </a:r>
            <a:r>
              <a:rPr lang="en-US" dirty="0" err="1" smtClean="0"/>
              <a:t>tanımladık.Asıl</a:t>
            </a:r>
            <a:r>
              <a:rPr lang="en-US" dirty="0" smtClean="0"/>
              <a:t> </a:t>
            </a:r>
            <a:r>
              <a:rPr lang="en-US" dirty="0" err="1" smtClean="0"/>
              <a:t>classification'daki</a:t>
            </a:r>
            <a:r>
              <a:rPr lang="en-US" dirty="0" smtClean="0"/>
              <a:t> </a:t>
            </a:r>
            <a:r>
              <a:rPr lang="en-US" dirty="0" err="1" smtClean="0"/>
              <a:t>olay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etmekteki</a:t>
            </a:r>
            <a:r>
              <a:rPr lang="en-US" dirty="0" smtClean="0"/>
              <a:t> </a:t>
            </a:r>
            <a:r>
              <a:rPr lang="en-US" dirty="0" err="1" smtClean="0"/>
              <a:t>gücümüz.Gerçek</a:t>
            </a:r>
            <a:r>
              <a:rPr lang="en-US" dirty="0" smtClean="0"/>
              <a:t> </a:t>
            </a:r>
            <a:r>
              <a:rPr lang="en-US" dirty="0" err="1" smtClean="0"/>
              <a:t>değerlerini</a:t>
            </a:r>
            <a:r>
              <a:rPr lang="en-US" dirty="0" smtClean="0"/>
              <a:t> </a:t>
            </a:r>
            <a:r>
              <a:rPr lang="en-US" dirty="0" err="1" smtClean="0"/>
              <a:t>biliyorum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de </a:t>
            </a:r>
            <a:r>
              <a:rPr lang="en-US" dirty="0" err="1" smtClean="0"/>
              <a:t>tahmin</a:t>
            </a:r>
            <a:r>
              <a:rPr lang="en-US" dirty="0" smtClean="0"/>
              <a:t> </a:t>
            </a:r>
            <a:r>
              <a:rPr lang="en-US" dirty="0" err="1" smtClean="0"/>
              <a:t>etmeliyiz</a:t>
            </a:r>
            <a:r>
              <a:rPr lang="en-US" dirty="0" smtClean="0"/>
              <a:t>. </a:t>
            </a:r>
            <a:r>
              <a:rPr lang="en-US" dirty="0" err="1" smtClean="0"/>
              <a:t>Kredisini</a:t>
            </a:r>
            <a:r>
              <a:rPr lang="en-US" dirty="0" smtClean="0"/>
              <a:t> </a:t>
            </a:r>
            <a:r>
              <a:rPr lang="en-US" dirty="0" err="1" smtClean="0"/>
              <a:t>ödüyor</a:t>
            </a:r>
            <a:r>
              <a:rPr lang="en-US" dirty="0" smtClean="0"/>
              <a:t> </a:t>
            </a:r>
            <a:r>
              <a:rPr lang="en-US" dirty="0" err="1" smtClean="0"/>
              <a:t>dediklerimizin</a:t>
            </a:r>
            <a:r>
              <a:rPr lang="en-US" dirty="0" smtClean="0"/>
              <a:t> </a:t>
            </a:r>
            <a:r>
              <a:rPr lang="en-US" dirty="0" err="1" smtClean="0"/>
              <a:t>kaçı</a:t>
            </a:r>
            <a:r>
              <a:rPr lang="en-US" dirty="0" smtClean="0"/>
              <a:t> </a:t>
            </a:r>
            <a:r>
              <a:rPr lang="en-US" dirty="0" err="1" smtClean="0"/>
              <a:t>öyle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belirlemeliyiz</a:t>
            </a:r>
            <a:r>
              <a:rPr lang="en-US" dirty="0" smtClean="0"/>
              <a:t>. * Confusion matrix </a:t>
            </a:r>
            <a:r>
              <a:rPr lang="en-US" dirty="0" err="1" smtClean="0"/>
              <a:t>çizeceğiz.Datayı</a:t>
            </a:r>
            <a:r>
              <a:rPr lang="en-US" dirty="0" smtClean="0"/>
              <a:t> test </a:t>
            </a:r>
            <a:r>
              <a:rPr lang="en-US" dirty="0" err="1" smtClean="0"/>
              <a:t>ve</a:t>
            </a:r>
            <a:r>
              <a:rPr lang="en-US" dirty="0" smtClean="0"/>
              <a:t> train </a:t>
            </a:r>
            <a:r>
              <a:rPr lang="en-US" dirty="0" err="1" smtClean="0"/>
              <a:t>diye</a:t>
            </a:r>
            <a:r>
              <a:rPr lang="en-US" dirty="0" smtClean="0"/>
              <a:t> </a:t>
            </a:r>
            <a:r>
              <a:rPr lang="en-US" dirty="0" err="1" smtClean="0"/>
              <a:t>ayırmalıyız.Ama</a:t>
            </a:r>
            <a:r>
              <a:rPr lang="en-US" dirty="0" smtClean="0"/>
              <a:t> </a:t>
            </a:r>
            <a:r>
              <a:rPr lang="en-US" dirty="0" err="1" smtClean="0"/>
              <a:t>öncesinde</a:t>
            </a:r>
            <a:r>
              <a:rPr lang="en-US" dirty="0" smtClean="0"/>
              <a:t> x </a:t>
            </a:r>
            <a:r>
              <a:rPr lang="en-US" dirty="0" err="1" smtClean="0"/>
              <a:t>değerlerimle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prediction </a:t>
            </a:r>
            <a:r>
              <a:rPr lang="en-US" dirty="0" err="1" smtClean="0"/>
              <a:t>yapmam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23441"/>
            <a:ext cx="5550408" cy="37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2" y="420484"/>
            <a:ext cx="7544134" cy="31309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2" y="3643495"/>
            <a:ext cx="5669614" cy="27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49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Özel 8">
      <a:dk1>
        <a:srgbClr val="FFFFFF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164</TotalTime>
  <Words>845</Words>
  <Application>Microsoft Office PowerPoint</Application>
  <PresentationFormat>Geniş ekran</PresentationFormat>
  <Paragraphs>107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Corbel</vt:lpstr>
      <vt:lpstr>Helvetica Neue</vt:lpstr>
      <vt:lpstr>Wingdings</vt:lpstr>
      <vt:lpstr>Temel</vt:lpstr>
      <vt:lpstr>Classification Bankdata.csv </vt:lpstr>
      <vt:lpstr>Sınıflandırma Problemleri</vt:lpstr>
      <vt:lpstr>LOGISTIC REGRESSION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ROC CURVE</vt:lpstr>
      <vt:lpstr>Test Datası sonucu</vt:lpstr>
      <vt:lpstr>Gaussian Naive Bayes</vt:lpstr>
      <vt:lpstr>KNN</vt:lpstr>
      <vt:lpstr>PowerPoint Sunusu</vt:lpstr>
      <vt:lpstr>   SVM (Support Vector Machine)  Support Vector Classification: Amaç iki sınıf arasındaki ayrımın optiumum olmasını sağlayacak hiper-düzlemi bulmaktır.En az hatayla maksimum noktayı bulmuştuk regresyonda burada ise içerisinde mümkün olduğunca az gözlem ayrıştırabilen marjin bulacağız.</vt:lpstr>
      <vt:lpstr>RBF SVC - Doğrusal Olmayan SVM</vt:lpstr>
      <vt:lpstr>Yapay Sinir Ağları</vt:lpstr>
      <vt:lpstr>CART</vt:lpstr>
      <vt:lpstr>Random Forests</vt:lpstr>
      <vt:lpstr>Random Forests</vt:lpstr>
      <vt:lpstr>PowerPoint Sunusu</vt:lpstr>
      <vt:lpstr>Gradient Boosting Machines</vt:lpstr>
      <vt:lpstr>XGBoost</vt:lpstr>
      <vt:lpstr>LightGBM</vt:lpstr>
      <vt:lpstr>CatBoost</vt:lpstr>
      <vt:lpstr>Modellerin karşılaştırılması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Bankdata.csv </dc:title>
  <dc:creator>Nisanur Duran</dc:creator>
  <cp:lastModifiedBy>Nisanur Duran</cp:lastModifiedBy>
  <cp:revision>14</cp:revision>
  <dcterms:created xsi:type="dcterms:W3CDTF">2020-08-13T12:13:02Z</dcterms:created>
  <dcterms:modified xsi:type="dcterms:W3CDTF">2020-08-13T15:35:39Z</dcterms:modified>
</cp:coreProperties>
</file>