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7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78C173-E7FA-4B44-A5F2-BD9B43B3FDB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7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76656" y="201168"/>
            <a:ext cx="9848088" cy="3035808"/>
          </a:xfrm>
        </p:spPr>
        <p:txBody>
          <a:bodyPr>
            <a:normAutofit/>
          </a:bodyPr>
          <a:lstStyle/>
          <a:p>
            <a:r>
              <a:rPr lang="tr-TR" sz="6700" dirty="0" err="1" smtClean="0">
                <a:latin typeface="Bahnschrift Light" panose="020B0502040204020203" pitchFamily="34" charset="0"/>
              </a:rPr>
              <a:t>Principle</a:t>
            </a:r>
            <a:r>
              <a:rPr lang="tr-TR" sz="6700" dirty="0" smtClean="0">
                <a:latin typeface="Bahnschrift Light" panose="020B0502040204020203" pitchFamily="34" charset="0"/>
              </a:rPr>
              <a:t> Component </a:t>
            </a:r>
            <a:r>
              <a:rPr lang="tr-TR" sz="6700" dirty="0" err="1" smtClean="0">
                <a:latin typeface="Bahnschrift Light" panose="020B0502040204020203" pitchFamily="34" charset="0"/>
              </a:rPr>
              <a:t>Analysıs</a:t>
            </a:r>
            <a:r>
              <a:rPr lang="tr-TR" sz="6700" dirty="0" smtClean="0">
                <a:latin typeface="Bahnschrift Light" panose="020B0502040204020203" pitchFamily="34" charset="0"/>
              </a:rPr>
              <a:t> (PCA)</a:t>
            </a:r>
            <a:r>
              <a:rPr lang="tr-TR" sz="6700" dirty="0" smtClean="0"/>
              <a:t/>
            </a:r>
            <a:br>
              <a:rPr lang="tr-TR" sz="6700" dirty="0" smtClean="0"/>
            </a:br>
            <a:r>
              <a:rPr lang="tr-TR" sz="2400" dirty="0" smtClean="0">
                <a:latin typeface="Bahnschrift Light" panose="020B0502040204020203" pitchFamily="34" charset="0"/>
              </a:rPr>
              <a:t>Kodluyoruz/</a:t>
            </a:r>
            <a:r>
              <a:rPr lang="tr-TR" sz="2400" dirty="0" err="1" smtClean="0">
                <a:latin typeface="Bahnschrift Light" panose="020B0502040204020203" pitchFamily="34" charset="0"/>
              </a:rPr>
              <a:t>Bootcamp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45820" y="4764024"/>
            <a:ext cx="10776204" cy="1161288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Numeric</a:t>
            </a:r>
            <a:r>
              <a:rPr lang="tr-TR" dirty="0" smtClean="0"/>
              <a:t> data üzerine inceleme(data.xlsx) </a:t>
            </a:r>
          </a:p>
          <a:p>
            <a:r>
              <a:rPr lang="tr-TR" dirty="0" smtClean="0"/>
              <a:t>Nisanur DURAN</a:t>
            </a:r>
          </a:p>
          <a:p>
            <a:r>
              <a:rPr lang="tr-TR" dirty="0" smtClean="0"/>
              <a:t>05/08/2020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13232" y="5093208"/>
            <a:ext cx="943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Yeni x data setine uygulanan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grafikte,ilk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değişkenlerin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varyans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değerlerinin fazla olduğunu ama sonrasında azaldığını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gözlemlemekteyiz.Yukarıda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yapılan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açıklayıcılığa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göre bakıldığında yaklaşık olarak 40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veri setini %90’lara kadar açıklıyor.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647597"/>
            <a:ext cx="6565556" cy="41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8" y="170586"/>
            <a:ext cx="5315712" cy="346872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6" y="202270"/>
            <a:ext cx="5329590" cy="3437042"/>
          </a:xfrm>
          <a:prstGeom prst="rect">
            <a:avLst/>
          </a:prstGeom>
        </p:spPr>
      </p:pic>
      <p:sp>
        <p:nvSpPr>
          <p:cNvPr id="5" name="Yuvarlatılmış Çapraz Köşeli Dikdörtgen 4"/>
          <p:cNvSpPr/>
          <p:nvPr/>
        </p:nvSpPr>
        <p:spPr>
          <a:xfrm>
            <a:off x="813816" y="4050792"/>
            <a:ext cx="10258206" cy="178308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Burada </a:t>
            </a:r>
            <a:r>
              <a:rPr lang="tr-TR" dirty="0" err="1" smtClean="0">
                <a:solidFill>
                  <a:schemeClr val="tx1"/>
                </a:solidFill>
              </a:rPr>
              <a:t>component</a:t>
            </a:r>
            <a:r>
              <a:rPr lang="tr-TR" dirty="0" smtClean="0">
                <a:solidFill>
                  <a:schemeClr val="tx1"/>
                </a:solidFill>
              </a:rPr>
              <a:t> sayısına göre r2 değeri ve RMSE değeri </a:t>
            </a:r>
            <a:r>
              <a:rPr lang="tr-TR" dirty="0" err="1" smtClean="0">
                <a:solidFill>
                  <a:schemeClr val="tx1"/>
                </a:solidFill>
              </a:rPr>
              <a:t>görülüyor.RMSE</a:t>
            </a:r>
            <a:r>
              <a:rPr lang="tr-TR" dirty="0" smtClean="0">
                <a:solidFill>
                  <a:schemeClr val="tx1"/>
                </a:solidFill>
              </a:rPr>
              <a:t> ortalama hata terimlerini ,r2 ise modelin </a:t>
            </a:r>
            <a:r>
              <a:rPr lang="tr-TR" dirty="0" err="1" smtClean="0">
                <a:solidFill>
                  <a:schemeClr val="tx1"/>
                </a:solidFill>
              </a:rPr>
              <a:t>açıklayıcılık</a:t>
            </a:r>
            <a:r>
              <a:rPr lang="tr-TR" dirty="0" smtClean="0">
                <a:solidFill>
                  <a:schemeClr val="tx1"/>
                </a:solidFill>
              </a:rPr>
              <a:t> oranını gösterdiğine göre RMSE düşük,r2 yüksek seçilmelidir.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Tahmini olarak 100 ve 115 arasında 110 değeri seçildi ve onun üzerine PCA uygulandı.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7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170432" y="932688"/>
            <a:ext cx="10058400" cy="713232"/>
          </a:xfrm>
        </p:spPr>
        <p:txBody>
          <a:bodyPr>
            <a:normAutofit/>
          </a:bodyPr>
          <a:lstStyle/>
          <a:p>
            <a:r>
              <a:rPr lang="tr-TR" sz="4000" dirty="0" smtClean="0"/>
              <a:t>Train Data</a:t>
            </a:r>
            <a:endParaRPr lang="en-US" sz="4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819091"/>
            <a:ext cx="4572000" cy="100640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11874"/>
            <a:ext cx="5820630" cy="4830230"/>
          </a:xfrm>
          <a:prstGeom prst="rect">
            <a:avLst/>
          </a:prstGeom>
        </p:spPr>
      </p:pic>
      <p:sp>
        <p:nvSpPr>
          <p:cNvPr id="8" name="Yuvarlatılmış Dikdörtgen 7"/>
          <p:cNvSpPr/>
          <p:nvPr/>
        </p:nvSpPr>
        <p:spPr>
          <a:xfrm>
            <a:off x="1499616" y="3300984"/>
            <a:ext cx="3611880" cy="211226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1.Component 1 arttığında hedef değişkenim 3.48 düşüyor.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2.Component 1 arttığında hedef değişkenim 3.88 artıyor.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8" y="834307"/>
            <a:ext cx="9710710" cy="31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4" y="570603"/>
            <a:ext cx="11105668" cy="43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20140" y="1078992"/>
            <a:ext cx="8691372" cy="64008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Test Data</a:t>
            </a:r>
            <a:endParaRPr lang="en-US" sz="36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672084" y="4578785"/>
            <a:ext cx="10264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squared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error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(MSE) değeri , bir tahmin edicinin ortalama kare hatası veya ortalama kare sapması, hataların karelerinin ortalamasını, yani tahmini değerler ile gerçek değer arasındaki ortalama kare farkını ölçer. 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***Burada da 10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ve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y_test,y_pred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üzerine uygulanan testte MSE değeri 34.14.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3" y="2157944"/>
            <a:ext cx="5248435" cy="13259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98" y="1938488"/>
            <a:ext cx="442967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02920" y="2062253"/>
            <a:ext cx="11292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 RMSE; </a:t>
            </a: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Kök-ortalama-kare sapması veya kök-ortalama-kare hatası, bir model veya bir tahminci tarafından öngörülen değerler ile gözlenen değerler arasındaki farkların sık kullanılan bir ölçüsüdür.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***RMS ve benzeri sayısal değerler genelde tahmin (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prediction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) gibi sayısal işlemler için anlamlıdır. Sınıflandırma (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classification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) gibi işlemler için çok anlamlı olmayabilir. Örnek vermek gerekirse,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confusion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matrix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gibi değerler sınıflandırma işlemi için çok daha anlamlı olacaktır.</a:t>
            </a:r>
          </a:p>
          <a:p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= Burada da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sayısı arttıkça RMSE değerinin düştüğünü görüyoruz.3 tane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seçilerek oluşturulan modelde ise MSE değerinin öncekine göre arttığını görüyoruz.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ynı Yanın Köşesi Yuvarlatılmış Dikdörtgen 4"/>
          <p:cNvSpPr/>
          <p:nvPr/>
        </p:nvSpPr>
        <p:spPr>
          <a:xfrm>
            <a:off x="1389888" y="1069848"/>
            <a:ext cx="1673352" cy="557784"/>
          </a:xfrm>
          <a:prstGeom prst="round2Same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ynı Yanın Köşesi Yuvarlatılmış Dikdörtgen 5"/>
          <p:cNvSpPr/>
          <p:nvPr/>
        </p:nvSpPr>
        <p:spPr>
          <a:xfrm>
            <a:off x="8144256" y="1069848"/>
            <a:ext cx="1673352" cy="557784"/>
          </a:xfrm>
          <a:prstGeom prst="round2Same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2" y="2059576"/>
            <a:ext cx="4747671" cy="253768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32" y="2059831"/>
            <a:ext cx="4627068" cy="25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0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484632"/>
            <a:ext cx="10058400" cy="713232"/>
          </a:xfrm>
        </p:spPr>
        <p:txBody>
          <a:bodyPr/>
          <a:lstStyle/>
          <a:p>
            <a:r>
              <a:rPr lang="en-GB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Sonu</a:t>
            </a:r>
            <a:r>
              <a:rPr lang="tr-T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81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i="1" dirty="0" err="1" smtClean="0"/>
              <a:t>Verisetine</a:t>
            </a:r>
            <a:r>
              <a:rPr lang="tr-TR" i="1" dirty="0" smtClean="0"/>
              <a:t> bakıldı ve kategorik değişkenlere </a:t>
            </a:r>
            <a:r>
              <a:rPr lang="tr-TR" i="1" dirty="0" err="1" smtClean="0"/>
              <a:t>dummy</a:t>
            </a:r>
            <a:r>
              <a:rPr lang="tr-TR" i="1" dirty="0" smtClean="0"/>
              <a:t> yapıldı.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Object tipindeki değişkenler, hedef değişkenler ve yüksek korelasyona sahip değişkenler </a:t>
            </a:r>
            <a:r>
              <a:rPr lang="tr-TR" i="1" dirty="0" err="1" smtClean="0"/>
              <a:t>verisetinden</a:t>
            </a:r>
            <a:r>
              <a:rPr lang="tr-TR" i="1" dirty="0" smtClean="0"/>
              <a:t> atılarak daha sağlıklı model kurmak hedeflendi.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Data </a:t>
            </a:r>
            <a:r>
              <a:rPr lang="tr-TR" i="1" dirty="0" err="1" smtClean="0"/>
              <a:t>train</a:t>
            </a:r>
            <a:r>
              <a:rPr lang="tr-TR" i="1" dirty="0" smtClean="0"/>
              <a:t> ve test olarak ayrıldı.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110 </a:t>
            </a:r>
            <a:r>
              <a:rPr lang="tr-TR" i="1" dirty="0" err="1" smtClean="0"/>
              <a:t>component</a:t>
            </a:r>
            <a:r>
              <a:rPr lang="tr-TR" i="1" dirty="0" smtClean="0"/>
              <a:t> ile çalışmanın iyi olacağı sonucuna ulaşıldı ve PCA yapıldı.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110 değişkene yapılan PCA sonucunda R </a:t>
            </a:r>
            <a:r>
              <a:rPr lang="tr-TR" i="1" dirty="0" err="1" smtClean="0"/>
              <a:t>square</a:t>
            </a:r>
            <a:r>
              <a:rPr lang="tr-TR" i="1" dirty="0" smtClean="0"/>
              <a:t> değeri lineer regresyondaki değerden daha yüksek çıktı.(0.15&gt;0.04)- Train data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115 değişkene yapılan PCA sonucunda R </a:t>
            </a:r>
            <a:r>
              <a:rPr lang="tr-TR" i="1" dirty="0" err="1" smtClean="0"/>
              <a:t>square</a:t>
            </a:r>
            <a:r>
              <a:rPr lang="tr-TR" i="1" dirty="0" smtClean="0"/>
              <a:t> değeri daha da yüksek çıktı.(0.17)-Test data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Veride </a:t>
            </a:r>
            <a:r>
              <a:rPr lang="tr-TR" i="1" dirty="0" err="1" smtClean="0"/>
              <a:t>random</a:t>
            </a:r>
            <a:r>
              <a:rPr lang="tr-TR" i="1" dirty="0" smtClean="0"/>
              <a:t> olarak </a:t>
            </a:r>
            <a:r>
              <a:rPr lang="tr-TR" i="1" dirty="0" err="1" smtClean="0"/>
              <a:t>değilde</a:t>
            </a:r>
            <a:r>
              <a:rPr lang="tr-TR" i="1" dirty="0" smtClean="0"/>
              <a:t> 2 numaralı maddedeki işlemler yapıldıktan sonra kalan 115 </a:t>
            </a:r>
            <a:r>
              <a:rPr lang="tr-TR" i="1" dirty="0" err="1" smtClean="0"/>
              <a:t>component</a:t>
            </a:r>
            <a:r>
              <a:rPr lang="tr-TR" i="1" dirty="0" smtClean="0"/>
              <a:t> üzerinde uygulama yapmak </a:t>
            </a:r>
            <a:r>
              <a:rPr lang="tr-TR" i="1" smtClean="0"/>
              <a:t>modeli iyileştirdi.</a:t>
            </a:r>
            <a:endParaRPr lang="tr-TR" i="1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9264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493776" y="329184"/>
            <a:ext cx="9692640" cy="694944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tx2">
                    <a:lumMod val="50000"/>
                  </a:schemeClr>
                </a:solidFill>
              </a:rPr>
              <a:t>PCA NEDİR?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4048" y="1316736"/>
            <a:ext cx="10222992" cy="4416552"/>
          </a:xfrm>
        </p:spPr>
        <p:txBody>
          <a:bodyPr/>
          <a:lstStyle/>
          <a:p>
            <a:endParaRPr lang="tr-TR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Modelleme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yaparken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sürekli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değişkenlerin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sayısını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düşürmek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amacıyla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kullanılır.Özellikle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doğrusal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modellemede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fazla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kullanmak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tahmin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gücünü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zayıflatmaktadır.Bunun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nedeni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sayısı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arttıkça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değişkenler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arası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korelasyonun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yüksek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çıkmasıdır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.(Multicollinearity)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PCA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k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uncorrelated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dönüştürülür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Önce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correlated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veriler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datadan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elenip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kalan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verilere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PCA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yapılabilir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1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5760" y="1316737"/>
            <a:ext cx="10369296" cy="3108960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Öncelikle veri seti tanıtıldı ve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visualization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yapıldı.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setinde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6167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gözlem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136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bulunmaktadır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90_target,50_target,20_target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olmak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üzere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hedef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bulunmaktadır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erimizde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olup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olmadığını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kontrol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ettik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ler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saptadık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12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5" y="201232"/>
            <a:ext cx="6043535" cy="324605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24" y="210376"/>
            <a:ext cx="4489640" cy="44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7146" y="228600"/>
            <a:ext cx="1036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Asıl amaç:</a:t>
            </a:r>
            <a:endParaRPr lang="tr-T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tr-TR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1)Kategorik değişkenler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yapılacak. </a:t>
            </a: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2)Numerikleri bulmak için hedef değişken ve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veri setinden atılır. </a:t>
            </a: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3)Sonra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yaptıklarımızı numeriklerle birleştirip ana bir x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veriseti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kuracağız.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6" y="2010026"/>
            <a:ext cx="11322894" cy="285931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48640" y="5184648"/>
            <a:ext cx="110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Object tipindeki değişkenler için </a:t>
            </a:r>
            <a:r>
              <a:rPr lang="tr-TR" dirty="0" err="1" smtClean="0"/>
              <a:t>dummy</a:t>
            </a:r>
            <a:r>
              <a:rPr lang="tr-TR" dirty="0" smtClean="0"/>
              <a:t> atandı.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0" y="366373"/>
            <a:ext cx="11484562" cy="326120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66928" y="4069080"/>
            <a:ext cx="112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Burada hedef değişkenler ve </a:t>
            </a:r>
            <a:r>
              <a:rPr lang="tr-TR" dirty="0" err="1" smtClean="0"/>
              <a:t>dummy</a:t>
            </a:r>
            <a:r>
              <a:rPr lang="tr-TR" dirty="0" smtClean="0"/>
              <a:t> oluşturulan </a:t>
            </a:r>
            <a:r>
              <a:rPr lang="tr-TR" dirty="0" err="1" smtClean="0"/>
              <a:t>object</a:t>
            </a:r>
            <a:r>
              <a:rPr lang="tr-TR" dirty="0" smtClean="0"/>
              <a:t> tipindeki değişkenler veriden atıldı.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4" y="556897"/>
            <a:ext cx="11514549" cy="31007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4102" y="4078224"/>
            <a:ext cx="10634472" cy="1380744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 smtClean="0">
                <a:solidFill>
                  <a:schemeClr val="tx1"/>
                </a:solidFill>
              </a:rPr>
              <a:t>Veri setinden atılan hedef değişken ve kategorik değişkenlerin yanında yüksek korelasyona sahip olan x </a:t>
            </a:r>
            <a:r>
              <a:rPr lang="tr-TR" dirty="0" err="1" smtClean="0">
                <a:solidFill>
                  <a:schemeClr val="tx1"/>
                </a:solidFill>
              </a:rPr>
              <a:t>değerieri</a:t>
            </a:r>
            <a:r>
              <a:rPr lang="tr-TR" dirty="0" smtClean="0">
                <a:solidFill>
                  <a:schemeClr val="tx1"/>
                </a:solidFill>
              </a:rPr>
              <a:t> (</a:t>
            </a:r>
            <a:r>
              <a:rPr lang="tr-TR" dirty="0" err="1" smtClean="0">
                <a:solidFill>
                  <a:schemeClr val="tx1"/>
                </a:solidFill>
              </a:rPr>
              <a:t>independent</a:t>
            </a:r>
            <a:r>
              <a:rPr lang="tr-TR" dirty="0" smtClean="0">
                <a:solidFill>
                  <a:schemeClr val="tx1"/>
                </a:solidFill>
              </a:rPr>
              <a:t> var.) belirlenip veri setinden çıkarıldı.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8385048" y="2386584"/>
            <a:ext cx="3163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Burada yeni bir x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dataseti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oluşturduk.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Buradaki amacımız  maksimum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varyansı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sağlayan yani datanın içindeki maksimum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açıklayıcılığı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bulabildiğimiz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sayısını belirlemek.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95131"/>
            <a:ext cx="7643522" cy="273581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2830949"/>
            <a:ext cx="7643522" cy="34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0" y="338973"/>
            <a:ext cx="7879763" cy="270533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37630" y="3264408"/>
            <a:ext cx="1029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yorumlayabiliriz</a:t>
            </a:r>
            <a:r>
              <a:rPr lang="en-US" dirty="0"/>
              <a:t>: *İlk component </a:t>
            </a:r>
            <a:r>
              <a:rPr lang="en-US" dirty="0" err="1"/>
              <a:t>verisetimin</a:t>
            </a:r>
            <a:r>
              <a:rPr lang="en-US" dirty="0"/>
              <a:t> %36.3 </a:t>
            </a:r>
            <a:r>
              <a:rPr lang="en-US" dirty="0" err="1"/>
              <a:t>ünü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en-US" dirty="0"/>
              <a:t>, </a:t>
            </a:r>
            <a:r>
              <a:rPr lang="en-US" dirty="0" err="1"/>
              <a:t>ikinci</a:t>
            </a:r>
            <a:r>
              <a:rPr lang="en-US" dirty="0"/>
              <a:t> component %50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açıklar.Burada</a:t>
            </a:r>
            <a:r>
              <a:rPr lang="en-US" dirty="0"/>
              <a:t> </a:t>
            </a:r>
            <a:r>
              <a:rPr lang="en-US" dirty="0" err="1"/>
              <a:t>sondaki</a:t>
            </a:r>
            <a:r>
              <a:rPr lang="en-US" dirty="0"/>
              <a:t> </a:t>
            </a:r>
            <a:r>
              <a:rPr lang="en-US" dirty="0" err="1"/>
              <a:t>componentlar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smtClean="0"/>
              <a:t>açıklıyor.%100 </a:t>
            </a:r>
            <a:r>
              <a:rPr lang="en-US" dirty="0" err="1"/>
              <a:t>oranında</a:t>
            </a:r>
            <a:r>
              <a:rPr lang="en-US" dirty="0"/>
              <a:t>. ???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0" y="4268000"/>
            <a:ext cx="6874782" cy="15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0199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Koyu Tonlar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576</Words>
  <Application>Microsoft Office PowerPoint</Application>
  <PresentationFormat>Geniş ekran</PresentationFormat>
  <Paragraphs>54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Bahnschrift Light</vt:lpstr>
      <vt:lpstr>Calibri</vt:lpstr>
      <vt:lpstr>Calibri Light</vt:lpstr>
      <vt:lpstr>Geçmişe bakış</vt:lpstr>
      <vt:lpstr>Principle Component Analysıs (PCA) Kodluyoruz/Bootcamp</vt:lpstr>
      <vt:lpstr>PCA NEDİR?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Train Data</vt:lpstr>
      <vt:lpstr>PowerPoint Sunusu</vt:lpstr>
      <vt:lpstr>PowerPoint Sunusu</vt:lpstr>
      <vt:lpstr>Test Data</vt:lpstr>
      <vt:lpstr>PowerPoint Sunusu</vt:lpstr>
      <vt:lpstr>PowerPoint Sunusu</vt:lpstr>
      <vt:lpstr>Sonuç: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Analysıs (PCA) Kodluyoruz/Bootcamp</dc:title>
  <dc:creator>Nisanur Duran</dc:creator>
  <cp:lastModifiedBy>Nisanur Duran</cp:lastModifiedBy>
  <cp:revision>17</cp:revision>
  <dcterms:created xsi:type="dcterms:W3CDTF">2020-08-06T07:43:54Z</dcterms:created>
  <dcterms:modified xsi:type="dcterms:W3CDTF">2020-08-07T10:14:53Z</dcterms:modified>
</cp:coreProperties>
</file>