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7"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4" r:id="rId17"/>
    <p:sldId id="271" r:id="rId18"/>
    <p:sldId id="272"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40" autoAdjust="0"/>
    <p:restoredTop sz="94660"/>
  </p:normalViewPr>
  <p:slideViewPr>
    <p:cSldViewPr snapToGrid="0" showGuides="1">
      <p:cViewPr varScale="1">
        <p:scale>
          <a:sx n="84" d="100"/>
          <a:sy n="84" d="100"/>
        </p:scale>
        <p:origin x="10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lvl1pPr algn="l">
              <a:defRPr/>
            </a:lvl1pPr>
          </a:lstStyle>
          <a:p>
            <a:fld id="{1429EE91-DCE7-4B91-99FC-86A21F476B71}"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BF5DD-B4A9-4721-881B-EFB80066E64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08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29EE91-DCE7-4B91-99FC-86A21F476B71}"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287070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29EE91-DCE7-4B91-99FC-86A21F476B71}"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BF5DD-B4A9-4721-881B-EFB80066E6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38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429EE91-DCE7-4B91-99FC-86A21F476B71}"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384316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429EE91-DCE7-4B91-99FC-86A21F476B71}"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BF5DD-B4A9-4721-881B-EFB80066E64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92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429EE91-DCE7-4B91-99FC-86A21F476B71}"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227415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smtClean="0"/>
              <a:t>Asıl metin stillerini düzenlemek için tıklatın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429EE91-DCE7-4B91-99FC-86A21F476B71}"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41956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429EE91-DCE7-4B91-99FC-86A21F476B71}"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145929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EE91-DCE7-4B91-99FC-86A21F476B71}"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320149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smtClean="0"/>
              <a:t>Asıl başlık stili için tıklatın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429EE91-DCE7-4B91-99FC-86A21F476B71}"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BF5DD-B4A9-4721-881B-EFB80066E64C}" type="slidenum">
              <a:rPr lang="en-US" smtClean="0"/>
              <a:t>‹#›</a:t>
            </a:fld>
            <a:endParaRPr lang="en-US"/>
          </a:p>
        </p:txBody>
      </p:sp>
    </p:spTree>
    <p:extLst>
      <p:ext uri="{BB962C8B-B14F-4D97-AF65-F5344CB8AC3E}">
        <p14:creationId xmlns:p14="http://schemas.microsoft.com/office/powerpoint/2010/main" val="232299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429EE91-DCE7-4B91-99FC-86A21F476B71}"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BF5DD-B4A9-4721-881B-EFB80066E64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2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429EE91-DCE7-4B91-99FC-86A21F476B71}" type="datetimeFigureOut">
              <a:rPr lang="en-US" smtClean="0"/>
              <a:t>7/18/2020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BEBF5DD-B4A9-4721-881B-EFB80066E64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75004"/>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688848" y="4974336"/>
            <a:ext cx="1150315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3600" b="1" dirty="0" smtClean="0">
                <a:latin typeface="Lucida Bright" panose="02040602050505020304" pitchFamily="18" charset="0"/>
              </a:rPr>
              <a:t>F</a:t>
            </a:r>
            <a:r>
              <a:rPr lang="tr-TR" sz="3600" b="1" dirty="0" smtClean="0">
                <a:latin typeface="Lucida Bright" panose="02040602050505020304" pitchFamily="18" charset="0"/>
              </a:rPr>
              <a:t>İNANS VERİSİ ÜZERİNE ÇALIŞMA </a:t>
            </a:r>
          </a:p>
          <a:p>
            <a:r>
              <a:rPr lang="tr-TR" sz="3600" b="1" dirty="0" smtClean="0">
                <a:latin typeface="Lucida Bright" panose="02040602050505020304" pitchFamily="18" charset="0"/>
              </a:rPr>
              <a:t>(BANKDATA)</a:t>
            </a:r>
            <a:endParaRPr lang="en-US" sz="3600" b="1" dirty="0">
              <a:latin typeface="Lucida Bright" panose="02040602050505020304" pitchFamily="18" charset="0"/>
            </a:endParaRPr>
          </a:p>
        </p:txBody>
      </p:sp>
    </p:spTree>
    <p:extLst>
      <p:ext uri="{BB962C8B-B14F-4D97-AF65-F5344CB8AC3E}">
        <p14:creationId xmlns:p14="http://schemas.microsoft.com/office/powerpoint/2010/main" val="3837412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biLevel thresh="50000"/>
            <a:extLst>
              <a:ext uri="{28A0092B-C50C-407E-A947-70E740481C1C}">
                <a14:useLocalDpi xmlns:a14="http://schemas.microsoft.com/office/drawing/2010/main" val="0"/>
              </a:ext>
            </a:extLst>
          </a:blip>
          <a:stretch>
            <a:fillRect/>
          </a:stretch>
        </p:blipFill>
        <p:spPr>
          <a:xfrm>
            <a:off x="1203781" y="391613"/>
            <a:ext cx="7483019" cy="2022403"/>
          </a:xfrm>
          <a:prstGeom prst="rect">
            <a:avLst/>
          </a:prstGeom>
        </p:spPr>
      </p:pic>
      <p:sp>
        <p:nvSpPr>
          <p:cNvPr id="4" name="Çapraz Köşesi Kesik Dikdörtgen 3"/>
          <p:cNvSpPr/>
          <p:nvPr/>
        </p:nvSpPr>
        <p:spPr>
          <a:xfrm>
            <a:off x="2493219" y="2344477"/>
            <a:ext cx="9128670" cy="1060704"/>
          </a:xfrm>
          <a:prstGeom prst="snip2Diag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kredi ödeyip ödememe durumunu mesleklere göre gösteren bir çapraz tablo </a:t>
            </a:r>
            <a:r>
              <a:rPr lang="tr-TR" dirty="0" err="1" smtClean="0">
                <a:solidFill>
                  <a:schemeClr val="tx1"/>
                </a:solidFill>
              </a:rPr>
              <a:t>çizildi.İncelediğimizde</a:t>
            </a:r>
            <a:r>
              <a:rPr lang="tr-TR" dirty="0" smtClean="0">
                <a:solidFill>
                  <a:schemeClr val="tx1"/>
                </a:solidFill>
              </a:rPr>
              <a:t> </a:t>
            </a:r>
            <a:r>
              <a:rPr lang="tr-TR" dirty="0" err="1" smtClean="0">
                <a:solidFill>
                  <a:schemeClr val="tx1"/>
                </a:solidFill>
              </a:rPr>
              <a:t>Other</a:t>
            </a:r>
            <a:r>
              <a:rPr lang="tr-TR" dirty="0" smtClean="0">
                <a:solidFill>
                  <a:schemeClr val="tx1"/>
                </a:solidFill>
              </a:rPr>
              <a:t> meslek grubunun %44 oranla en fazla borcunu ödemeyen meslek grubu olduğunu görüyoruz. </a:t>
            </a:r>
            <a:endParaRPr lang="en-US" dirty="0">
              <a:solidFill>
                <a:schemeClr val="tx1"/>
              </a:solidFill>
            </a:endParaRPr>
          </a:p>
        </p:txBody>
      </p:sp>
      <p:pic>
        <p:nvPicPr>
          <p:cNvPr id="5" name="Resim 4"/>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68499" y="3527766"/>
            <a:ext cx="6658217" cy="1872624"/>
          </a:xfrm>
          <a:prstGeom prst="rect">
            <a:avLst/>
          </a:prstGeom>
        </p:spPr>
      </p:pic>
      <p:sp>
        <p:nvSpPr>
          <p:cNvPr id="6" name="Çapraz Köşesi Kesik Dikdörtgen 5"/>
          <p:cNvSpPr/>
          <p:nvPr/>
        </p:nvSpPr>
        <p:spPr>
          <a:xfrm>
            <a:off x="2654763" y="5522976"/>
            <a:ext cx="9128670" cy="1060704"/>
          </a:xfrm>
          <a:prstGeom prst="snip2Diag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 tablo incelendiğinde, mesela </a:t>
            </a:r>
            <a:r>
              <a:rPr lang="tr-TR" dirty="0" err="1" smtClean="0">
                <a:solidFill>
                  <a:schemeClr val="tx1"/>
                </a:solidFill>
              </a:rPr>
              <a:t>sales</a:t>
            </a:r>
            <a:r>
              <a:rPr lang="tr-TR" dirty="0" smtClean="0">
                <a:solidFill>
                  <a:schemeClr val="tx1"/>
                </a:solidFill>
              </a:rPr>
              <a:t> meslek grubunda kredi borcu ödeme oranı %76 iken, Office ve </a:t>
            </a:r>
            <a:r>
              <a:rPr lang="tr-TR" dirty="0" err="1" smtClean="0">
                <a:solidFill>
                  <a:schemeClr val="tx1"/>
                </a:solidFill>
              </a:rPr>
              <a:t>ProfEx</a:t>
            </a:r>
            <a:r>
              <a:rPr lang="tr-TR" dirty="0" smtClean="0">
                <a:solidFill>
                  <a:schemeClr val="tx1"/>
                </a:solidFill>
              </a:rPr>
              <a:t> grubunda %93, Self grubunda %87’dir.</a:t>
            </a:r>
            <a:endParaRPr lang="en-US" dirty="0">
              <a:solidFill>
                <a:schemeClr val="tx1"/>
              </a:solidFill>
            </a:endParaRPr>
          </a:p>
        </p:txBody>
      </p:sp>
    </p:spTree>
    <p:extLst>
      <p:ext uri="{BB962C8B-B14F-4D97-AF65-F5344CB8AC3E}">
        <p14:creationId xmlns:p14="http://schemas.microsoft.com/office/powerpoint/2010/main" val="298235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34" y="298566"/>
            <a:ext cx="3884077" cy="3170195"/>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69" y="3380854"/>
            <a:ext cx="3596952" cy="3223539"/>
          </a:xfrm>
          <a:prstGeom prst="rect">
            <a:avLst/>
          </a:prstGeom>
        </p:spPr>
      </p:pic>
      <p:sp>
        <p:nvSpPr>
          <p:cNvPr id="5" name="Metin kutusu 4"/>
          <p:cNvSpPr txBox="1"/>
          <p:nvPr/>
        </p:nvSpPr>
        <p:spPr>
          <a:xfrm>
            <a:off x="4526280" y="521208"/>
            <a:ext cx="6089904" cy="2585323"/>
          </a:xfrm>
          <a:prstGeom prst="rect">
            <a:avLst/>
          </a:prstGeom>
          <a:noFill/>
        </p:spPr>
        <p:txBody>
          <a:bodyPr wrap="square" rtlCol="0">
            <a:spAutoFit/>
          </a:bodyPr>
          <a:lstStyle/>
          <a:p>
            <a:r>
              <a:rPr lang="tr-TR" dirty="0" smtClean="0"/>
              <a:t>Burada ilk grafikte ,kredinin kullanım amacını kullanan kişi sayısına göre </a:t>
            </a:r>
            <a:r>
              <a:rPr lang="tr-TR" dirty="0" err="1" smtClean="0"/>
              <a:t>gözlemledik.Reason</a:t>
            </a:r>
            <a:r>
              <a:rPr lang="tr-TR" dirty="0" smtClean="0"/>
              <a:t> değişkeni verideki kategorik değişkenlerden biridir ve çekilen kredinin </a:t>
            </a:r>
            <a:r>
              <a:rPr lang="tr-TR" dirty="0" err="1" smtClean="0"/>
              <a:t>Debtcon</a:t>
            </a:r>
            <a:r>
              <a:rPr lang="tr-TR" dirty="0" smtClean="0"/>
              <a:t> yani borçların birleşimi(diğer borçların kapatılması) veya </a:t>
            </a:r>
            <a:r>
              <a:rPr lang="tr-TR" dirty="0" err="1" smtClean="0"/>
              <a:t>HomeImp</a:t>
            </a:r>
            <a:r>
              <a:rPr lang="tr-TR" dirty="0" smtClean="0"/>
              <a:t> yani evdeki diğer harcamalar için kredi çekilmesini belirtir.</a:t>
            </a:r>
          </a:p>
          <a:p>
            <a:pPr marL="285750" indent="-285750">
              <a:buFont typeface="Arial" panose="020B0604020202020204" pitchFamily="34" charset="0"/>
              <a:buChar char="•"/>
            </a:pPr>
            <a:r>
              <a:rPr lang="tr-TR" dirty="0" smtClean="0"/>
              <a:t>Toplamda 3576 müşteriden yaklaşık olarak 1000 kişi krediyi </a:t>
            </a:r>
            <a:r>
              <a:rPr lang="tr-TR" dirty="0" err="1" smtClean="0"/>
              <a:t>HomeImp</a:t>
            </a:r>
            <a:r>
              <a:rPr lang="tr-TR" dirty="0" smtClean="0"/>
              <a:t> amacıyla, 2500 kişi de </a:t>
            </a:r>
            <a:r>
              <a:rPr lang="tr-TR" dirty="0" err="1" smtClean="0"/>
              <a:t>DebtCon</a:t>
            </a:r>
            <a:r>
              <a:rPr lang="tr-TR" dirty="0" smtClean="0"/>
              <a:t> amacıyla kredi çekmiştir.</a:t>
            </a:r>
          </a:p>
          <a:p>
            <a:pPr marL="285750" indent="-285750">
              <a:buFont typeface="Arial" panose="020B0604020202020204" pitchFamily="34" charset="0"/>
              <a:buChar char="•"/>
            </a:pPr>
            <a:endParaRPr lang="en-US" dirty="0"/>
          </a:p>
        </p:txBody>
      </p:sp>
      <p:sp>
        <p:nvSpPr>
          <p:cNvPr id="6" name="Metin kutusu 5"/>
          <p:cNvSpPr txBox="1"/>
          <p:nvPr/>
        </p:nvSpPr>
        <p:spPr>
          <a:xfrm>
            <a:off x="4526280" y="3925961"/>
            <a:ext cx="6144768" cy="923330"/>
          </a:xfrm>
          <a:prstGeom prst="rect">
            <a:avLst/>
          </a:prstGeom>
          <a:noFill/>
        </p:spPr>
        <p:txBody>
          <a:bodyPr wrap="square" rtlCol="0">
            <a:spAutoFit/>
          </a:bodyPr>
          <a:lstStyle/>
          <a:p>
            <a:r>
              <a:rPr lang="tr-TR" dirty="0" smtClean="0"/>
              <a:t>Burada da çekilen krediyi mesleklere göre sınıflandırıyoruz.1600 kişi ile </a:t>
            </a:r>
            <a:r>
              <a:rPr lang="tr-TR" dirty="0" err="1" smtClean="0"/>
              <a:t>Other</a:t>
            </a:r>
            <a:r>
              <a:rPr lang="tr-TR" dirty="0" smtClean="0"/>
              <a:t> grubu en fazla kredi çeken grup, </a:t>
            </a:r>
            <a:r>
              <a:rPr lang="tr-TR" dirty="0" err="1" smtClean="0"/>
              <a:t>Sales</a:t>
            </a:r>
            <a:r>
              <a:rPr lang="tr-TR" dirty="0" smtClean="0"/>
              <a:t> grubu ise tahmini 50 kişi ile en az kredi çeken gruptur.</a:t>
            </a:r>
            <a:endParaRPr lang="en-US" dirty="0"/>
          </a:p>
        </p:txBody>
      </p:sp>
    </p:spTree>
    <p:extLst>
      <p:ext uri="{BB962C8B-B14F-4D97-AF65-F5344CB8AC3E}">
        <p14:creationId xmlns:p14="http://schemas.microsoft.com/office/powerpoint/2010/main" val="297108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4984" y="374904"/>
            <a:ext cx="9720072" cy="813816"/>
          </a:xfrm>
        </p:spPr>
        <p:txBody>
          <a:bodyPr/>
          <a:lstStyle/>
          <a:p>
            <a:r>
              <a:rPr lang="tr-TR" dirty="0" smtClean="0"/>
              <a:t>Değişkenlerin </a:t>
            </a:r>
            <a:r>
              <a:rPr lang="tr-TR" dirty="0" err="1" smtClean="0"/>
              <a:t>histogramları</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84" y="1294419"/>
            <a:ext cx="9586791" cy="5037257"/>
          </a:xfrm>
          <a:prstGeom prst="rect">
            <a:avLst/>
          </a:prstGeom>
        </p:spPr>
      </p:pic>
    </p:spTree>
    <p:extLst>
      <p:ext uri="{BB962C8B-B14F-4D97-AF65-F5344CB8AC3E}">
        <p14:creationId xmlns:p14="http://schemas.microsoft.com/office/powerpoint/2010/main" val="88299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4984" y="219456"/>
            <a:ext cx="9720072" cy="1499616"/>
          </a:xfrm>
        </p:spPr>
        <p:txBody>
          <a:bodyPr/>
          <a:lstStyle/>
          <a:p>
            <a:r>
              <a:rPr lang="tr-TR" dirty="0" smtClean="0"/>
              <a:t>Korelasyon </a:t>
            </a:r>
            <a:endParaRPr lang="en-US" dirty="0"/>
          </a:p>
        </p:txBody>
      </p:sp>
      <p:sp>
        <p:nvSpPr>
          <p:cNvPr id="3" name="İçerik Yer Tutucusu 2"/>
          <p:cNvSpPr>
            <a:spLocks noGrp="1"/>
          </p:cNvSpPr>
          <p:nvPr>
            <p:ph idx="1"/>
          </p:nvPr>
        </p:nvSpPr>
        <p:spPr>
          <a:xfrm>
            <a:off x="697992" y="1435608"/>
            <a:ext cx="11494008" cy="5065776"/>
          </a:xfrm>
        </p:spPr>
        <p:txBody>
          <a:bodyPr>
            <a:normAutofit fontScale="77500" lnSpcReduction="20000"/>
          </a:bodyPr>
          <a:lstStyle/>
          <a:p>
            <a:pPr>
              <a:buFont typeface="Wingdings" panose="05000000000000000000" pitchFamily="2" charset="2"/>
              <a:buChar char="Ø"/>
            </a:pP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olasılık</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kuramı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istatistikte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veya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daha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fazla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raslantısal</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değişken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arasındaki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doğrusal</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ilişkinin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yönünü</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gücünü</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gösterir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değişken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arasındaki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ilişki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miktarı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ikili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ya</a:t>
            </a:r>
            <a:r>
              <a:rPr lang="en-US" dirty="0">
                <a:latin typeface="Calibri Light" panose="020F0302020204030204" pitchFamily="34" charset="0"/>
                <a:cs typeface="Calibri Light" panose="020F0302020204030204" pitchFamily="34" charset="0"/>
              </a:rPr>
              <a:t> da </a:t>
            </a:r>
            <a:r>
              <a:rPr lang="en-US" dirty="0" err="1">
                <a:latin typeface="Calibri Light" panose="020F0302020204030204" pitchFamily="34" charset="0"/>
                <a:cs typeface="Calibri Light" panose="020F0302020204030204" pitchFamily="34" charset="0"/>
              </a:rPr>
              <a:t>basit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denen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teknikleriyle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hesaplanır</a:t>
            </a:r>
            <a:r>
              <a:rPr lang="en-US" dirty="0" smtClean="0">
                <a:latin typeface="Calibri Light" panose="020F0302020204030204" pitchFamily="34" charset="0"/>
                <a:cs typeface="Calibri Light" panose="020F0302020204030204" pitchFamily="34" charset="0"/>
              </a:rPr>
              <a:t>.</a:t>
            </a:r>
            <a:endParaRPr lang="tr-TR" dirty="0" smtClean="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dirty="0" err="1">
                <a:latin typeface="Calibri Light" panose="020F0302020204030204" pitchFamily="34" charset="0"/>
                <a:cs typeface="Calibri Light" panose="020F0302020204030204" pitchFamily="34" charset="0"/>
              </a:rPr>
              <a:t>Basit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İkili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Bir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bireye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ait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ölçüm</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olduğunda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değişken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arasındaki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ilişkiyi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belirler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analizi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sonucunda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doğrusal</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ilişki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olup</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olmadığı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varsa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ilişkinin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derecesi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katsayısı</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ile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hesaplanır</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dirty="0" err="1">
                <a:latin typeface="Calibri Light" panose="020F0302020204030204" pitchFamily="34" charset="0"/>
                <a:cs typeface="Calibri Light" panose="020F0302020204030204" pitchFamily="34" charset="0"/>
              </a:rPr>
              <a:t>Korelasyon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katsayısı</a:t>
            </a:r>
            <a:r>
              <a:rPr lang="en-US" dirty="0">
                <a:latin typeface="Calibri Light" panose="020F0302020204030204" pitchFamily="34" charset="0"/>
                <a:cs typeface="Calibri Light" panose="020F0302020204030204" pitchFamily="34" charset="0"/>
              </a:rPr>
              <a:t> “r” </a:t>
            </a:r>
            <a:r>
              <a:rPr lang="en-US" dirty="0" err="1">
                <a:latin typeface="Calibri Light" panose="020F0302020204030204" pitchFamily="34" charset="0"/>
                <a:cs typeface="Calibri Light" panose="020F0302020204030204" pitchFamily="34" charset="0"/>
              </a:rPr>
              <a:t>ile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gösterilir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ve</a:t>
            </a:r>
            <a:r>
              <a:rPr lang="en-US" dirty="0">
                <a:latin typeface="Calibri Light" panose="020F0302020204030204" pitchFamily="34" charset="0"/>
                <a:cs typeface="Calibri Light" panose="020F0302020204030204" pitchFamily="34" charset="0"/>
              </a:rPr>
              <a:t> -1 </a:t>
            </a:r>
            <a:r>
              <a:rPr lang="en-US" dirty="0" err="1">
                <a:latin typeface="Calibri Light" panose="020F0302020204030204" pitchFamily="34" charset="0"/>
                <a:cs typeface="Calibri Light" panose="020F0302020204030204" pitchFamily="34" charset="0"/>
              </a:rPr>
              <a:t>ile</a:t>
            </a:r>
            <a:r>
              <a:rPr lang="en-US" dirty="0">
                <a:latin typeface="Calibri Light" panose="020F0302020204030204" pitchFamily="34" charset="0"/>
                <a:cs typeface="Calibri Light" panose="020F0302020204030204" pitchFamily="34" charset="0"/>
              </a:rPr>
              <a:t> +1 </a:t>
            </a:r>
            <a:r>
              <a:rPr lang="en-US" dirty="0" err="1">
                <a:latin typeface="Calibri Light" panose="020F0302020204030204" pitchFamily="34" charset="0"/>
                <a:cs typeface="Calibri Light" panose="020F0302020204030204" pitchFamily="34" charset="0"/>
              </a:rPr>
              <a:t>arasında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değerler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alır</a:t>
            </a:r>
            <a:r>
              <a:rPr lang="en-US" dirty="0">
                <a:latin typeface="Calibri Light" panose="020F0302020204030204" pitchFamily="34" charset="0"/>
                <a:cs typeface="Calibri Light" panose="020F0302020204030204" pitchFamily="34" charset="0"/>
              </a:rPr>
              <a:t>.</a:t>
            </a:r>
          </a:p>
          <a:p>
            <a:pPr>
              <a:buFont typeface="Wingdings" panose="05000000000000000000" pitchFamily="2" charset="2"/>
              <a:buChar char="Ø"/>
            </a:pPr>
            <a:r>
              <a:rPr lang="en-US" b="1" dirty="0" smtClean="0">
                <a:solidFill>
                  <a:srgbClr val="C00000"/>
                </a:solidFill>
                <a:latin typeface="Calibri Light" panose="020F0302020204030204" pitchFamily="34" charset="0"/>
                <a:cs typeface="Calibri Light" panose="020F0302020204030204" pitchFamily="34" charset="0"/>
              </a:rPr>
              <a:t> </a:t>
            </a:r>
            <a:r>
              <a:rPr lang="en-US" b="1" dirty="0">
                <a:solidFill>
                  <a:srgbClr val="C00000"/>
                </a:solidFill>
                <a:latin typeface="Calibri Light" panose="020F0302020204030204" pitchFamily="34" charset="0"/>
                <a:cs typeface="Calibri Light" panose="020F0302020204030204" pitchFamily="34" charset="0"/>
              </a:rPr>
              <a:t>r= -1 </a:t>
            </a:r>
            <a:r>
              <a:rPr lang="en-US" b="1" dirty="0" err="1">
                <a:solidFill>
                  <a:srgbClr val="C00000"/>
                </a:solidFill>
                <a:latin typeface="Calibri Light" panose="020F0302020204030204" pitchFamily="34" charset="0"/>
                <a:cs typeface="Calibri Light" panose="020F0302020204030204" pitchFamily="34" charset="0"/>
              </a:rPr>
              <a:t>ise</a:t>
            </a:r>
            <a:r>
              <a:rPr lang="en-US" b="1" dirty="0">
                <a:solidFill>
                  <a:srgbClr val="C00000"/>
                </a:solidFill>
                <a:latin typeface="Calibri Light" panose="020F0302020204030204" pitchFamily="34" charset="0"/>
                <a:cs typeface="Calibri Light" panose="020F0302020204030204" pitchFamily="34" charset="0"/>
              </a:rPr>
              <a:t> tam </a:t>
            </a:r>
            <a:r>
              <a:rPr lang="en-US" b="1" dirty="0" err="1">
                <a:solidFill>
                  <a:srgbClr val="C00000"/>
                </a:solidFill>
                <a:latin typeface="Calibri Light" panose="020F0302020204030204" pitchFamily="34" charset="0"/>
                <a:cs typeface="Calibri Light" panose="020F0302020204030204" pitchFamily="34" charset="0"/>
              </a:rPr>
              <a:t>negatif</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doğrusal</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bir</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ilişki</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vardır</a:t>
            </a:r>
            <a:r>
              <a:rPr lang="en-US" b="1" dirty="0" smtClean="0">
                <a:solidFill>
                  <a:srgbClr val="C00000"/>
                </a:solidFill>
                <a:latin typeface="Calibri Light" panose="020F0302020204030204" pitchFamily="34" charset="0"/>
                <a:cs typeface="Calibri Light" panose="020F0302020204030204" pitchFamily="34" charset="0"/>
              </a:rPr>
              <a:t>.</a:t>
            </a:r>
            <a:endParaRPr lang="en-US" b="1" dirty="0">
              <a:solidFill>
                <a:srgbClr val="C0000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smtClean="0">
                <a:solidFill>
                  <a:srgbClr val="C00000"/>
                </a:solidFill>
                <a:latin typeface="Calibri Light" panose="020F0302020204030204" pitchFamily="34" charset="0"/>
                <a:cs typeface="Calibri Light" panose="020F0302020204030204" pitchFamily="34" charset="0"/>
              </a:rPr>
              <a:t> </a:t>
            </a:r>
            <a:r>
              <a:rPr lang="en-US" b="1" dirty="0">
                <a:solidFill>
                  <a:srgbClr val="C00000"/>
                </a:solidFill>
                <a:latin typeface="Calibri Light" panose="020F0302020204030204" pitchFamily="34" charset="0"/>
                <a:cs typeface="Calibri Light" panose="020F0302020204030204" pitchFamily="34" charset="0"/>
              </a:rPr>
              <a:t>r= +1 </a:t>
            </a:r>
            <a:r>
              <a:rPr lang="en-US" b="1" dirty="0" err="1">
                <a:solidFill>
                  <a:srgbClr val="C00000"/>
                </a:solidFill>
                <a:latin typeface="Calibri Light" panose="020F0302020204030204" pitchFamily="34" charset="0"/>
                <a:cs typeface="Calibri Light" panose="020F0302020204030204" pitchFamily="34" charset="0"/>
              </a:rPr>
              <a:t>ise</a:t>
            </a:r>
            <a:r>
              <a:rPr lang="en-US" b="1" dirty="0">
                <a:solidFill>
                  <a:srgbClr val="C00000"/>
                </a:solidFill>
                <a:latin typeface="Calibri Light" panose="020F0302020204030204" pitchFamily="34" charset="0"/>
                <a:cs typeface="Calibri Light" panose="020F0302020204030204" pitchFamily="34" charset="0"/>
              </a:rPr>
              <a:t> tam </a:t>
            </a:r>
            <a:r>
              <a:rPr lang="en-US" b="1" dirty="0" err="1">
                <a:solidFill>
                  <a:srgbClr val="C00000"/>
                </a:solidFill>
                <a:latin typeface="Calibri Light" panose="020F0302020204030204" pitchFamily="34" charset="0"/>
                <a:cs typeface="Calibri Light" panose="020F0302020204030204" pitchFamily="34" charset="0"/>
              </a:rPr>
              <a:t>pozitif</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doğrusal</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bir</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ilişki</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vardır</a:t>
            </a:r>
            <a:r>
              <a:rPr lang="en-US" b="1" dirty="0" smtClean="0">
                <a:solidFill>
                  <a:srgbClr val="C00000"/>
                </a:solidFill>
                <a:latin typeface="Calibri Light" panose="020F0302020204030204" pitchFamily="34" charset="0"/>
                <a:cs typeface="Calibri Light" panose="020F0302020204030204" pitchFamily="34" charset="0"/>
              </a:rPr>
              <a:t>.</a:t>
            </a:r>
            <a:endParaRPr lang="en-US" b="1" dirty="0">
              <a:solidFill>
                <a:srgbClr val="C0000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smtClean="0">
                <a:solidFill>
                  <a:srgbClr val="C00000"/>
                </a:solidFill>
                <a:latin typeface="Calibri Light" panose="020F0302020204030204" pitchFamily="34" charset="0"/>
                <a:cs typeface="Calibri Light" panose="020F0302020204030204" pitchFamily="34" charset="0"/>
              </a:rPr>
              <a:t>r</a:t>
            </a:r>
            <a:r>
              <a:rPr lang="en-US" b="1" dirty="0">
                <a:solidFill>
                  <a:srgbClr val="C00000"/>
                </a:solidFill>
                <a:latin typeface="Calibri Light" panose="020F0302020204030204" pitchFamily="34" charset="0"/>
                <a:cs typeface="Calibri Light" panose="020F0302020204030204" pitchFamily="34" charset="0"/>
              </a:rPr>
              <a:t>= 0 </a:t>
            </a:r>
            <a:r>
              <a:rPr lang="en-US" b="1" dirty="0" err="1">
                <a:solidFill>
                  <a:srgbClr val="C00000"/>
                </a:solidFill>
                <a:latin typeface="Calibri Light" panose="020F0302020204030204" pitchFamily="34" charset="0"/>
                <a:cs typeface="Calibri Light" panose="020F0302020204030204" pitchFamily="34" charset="0"/>
              </a:rPr>
              <a:t>ise</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iki</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değişken</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arasında</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ilişki</a:t>
            </a:r>
            <a:r>
              <a:rPr lang="en-US" b="1" dirty="0">
                <a:solidFill>
                  <a:srgbClr val="C00000"/>
                </a:solidFill>
                <a:latin typeface="Calibri Light" panose="020F0302020204030204" pitchFamily="34" charset="0"/>
                <a:cs typeface="Calibri Light" panose="020F0302020204030204" pitchFamily="34" charset="0"/>
              </a:rPr>
              <a:t> </a:t>
            </a:r>
            <a:r>
              <a:rPr lang="en-US" b="1" dirty="0" err="1">
                <a:solidFill>
                  <a:srgbClr val="C00000"/>
                </a:solidFill>
                <a:latin typeface="Calibri Light" panose="020F0302020204030204" pitchFamily="34" charset="0"/>
                <a:cs typeface="Calibri Light" panose="020F0302020204030204" pitchFamily="34" charset="0"/>
              </a:rPr>
              <a:t>yoktur</a:t>
            </a:r>
            <a:r>
              <a:rPr lang="en-US" b="1" dirty="0" smtClean="0">
                <a:solidFill>
                  <a:srgbClr val="C00000"/>
                </a:solidFill>
                <a:latin typeface="Calibri Light" panose="020F0302020204030204" pitchFamily="34" charset="0"/>
                <a:cs typeface="Calibri Light" panose="020F0302020204030204" pitchFamily="34" charset="0"/>
              </a:rPr>
              <a:t>.</a:t>
            </a:r>
            <a:endParaRPr lang="en-US" b="1" dirty="0">
              <a:solidFill>
                <a:srgbClr val="C0000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Bu </a:t>
            </a:r>
            <a:r>
              <a:rPr lang="tr-TR" dirty="0" err="1">
                <a:latin typeface="Calibri Light" panose="020F0302020204030204" pitchFamily="34" charset="0"/>
                <a:cs typeface="Calibri Light" panose="020F0302020204030204" pitchFamily="34" charset="0"/>
              </a:rPr>
              <a:t>b</a:t>
            </a:r>
            <a:r>
              <a:rPr lang="en-US" dirty="0" err="1" smtClean="0">
                <a:latin typeface="Calibri Light" panose="020F0302020204030204" pitchFamily="34" charset="0"/>
                <a:cs typeface="Calibri Light" panose="020F0302020204030204" pitchFamily="34" charset="0"/>
              </a:rPr>
              <a:t>ağlamda</a:t>
            </a:r>
            <a:r>
              <a:rPr lang="en-US" dirty="0" smtClean="0">
                <a:latin typeface="Calibri Light" panose="020F0302020204030204" pitchFamily="34" charset="0"/>
                <a:cs typeface="Calibri Light" panose="020F0302020204030204" pitchFamily="34" charset="0"/>
              </a:rPr>
              <a:t> </a:t>
            </a:r>
            <a:r>
              <a:rPr lang="en-US" dirty="0">
                <a:latin typeface="Calibri Light" panose="020F0302020204030204" pitchFamily="34" charset="0"/>
                <a:cs typeface="Calibri Light" panose="020F0302020204030204" pitchFamily="34" charset="0"/>
              </a:rPr>
              <a:t>r= </a:t>
            </a:r>
            <a:r>
              <a:rPr lang="en-US" dirty="0" err="1">
                <a:latin typeface="Calibri Light" panose="020F0302020204030204" pitchFamily="34" charset="0"/>
                <a:cs typeface="Calibri Light" panose="020F0302020204030204" pitchFamily="34" charset="0"/>
              </a:rPr>
              <a:t>İlişki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için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çıkan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sonuçlar</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aşağıdaki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aralıklara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göre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şu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şekilde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yorumlanır</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a:solidFill>
                  <a:srgbClr val="7030A0"/>
                </a:solidFill>
                <a:latin typeface="Calibri Light" panose="020F0302020204030204" pitchFamily="34" charset="0"/>
                <a:cs typeface="Calibri Light" panose="020F0302020204030204" pitchFamily="34" charset="0"/>
              </a:rPr>
              <a:t>0.00 </a:t>
            </a:r>
            <a:r>
              <a:rPr lang="en-US" b="1" dirty="0" err="1">
                <a:solidFill>
                  <a:srgbClr val="7030A0"/>
                </a:solidFill>
                <a:latin typeface="Calibri Light" panose="020F0302020204030204" pitchFamily="34" charset="0"/>
                <a:cs typeface="Calibri Light" panose="020F0302020204030204" pitchFamily="34" charset="0"/>
              </a:rPr>
              <a:t>ilişki</a:t>
            </a:r>
            <a:r>
              <a:rPr lang="en-US" b="1" dirty="0">
                <a:solidFill>
                  <a:srgbClr val="7030A0"/>
                </a:solidFill>
                <a:latin typeface="Calibri Light" panose="020F0302020204030204" pitchFamily="34" charset="0"/>
                <a:cs typeface="Calibri Light" panose="020F0302020204030204" pitchFamily="34" charset="0"/>
              </a:rPr>
              <a:t> yok</a:t>
            </a:r>
          </a:p>
          <a:p>
            <a:pPr>
              <a:buFont typeface="Wingdings" panose="05000000000000000000" pitchFamily="2" charset="2"/>
              <a:buChar char="Ø"/>
            </a:pPr>
            <a:r>
              <a:rPr lang="en-US" b="1" dirty="0">
                <a:solidFill>
                  <a:srgbClr val="7030A0"/>
                </a:solidFill>
                <a:latin typeface="Calibri Light" panose="020F0302020204030204" pitchFamily="34" charset="0"/>
                <a:cs typeface="Calibri Light" panose="020F0302020204030204" pitchFamily="34" charset="0"/>
              </a:rPr>
              <a:t>0.01 – 0.29 </a:t>
            </a:r>
            <a:r>
              <a:rPr lang="en-US" b="1" dirty="0" err="1">
                <a:solidFill>
                  <a:srgbClr val="7030A0"/>
                </a:solidFill>
                <a:latin typeface="Calibri Light" panose="020F0302020204030204" pitchFamily="34" charset="0"/>
                <a:cs typeface="Calibri Light" panose="020F0302020204030204" pitchFamily="34" charset="0"/>
              </a:rPr>
              <a:t>düşük</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düzeyde</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ilişki</a:t>
            </a:r>
            <a:endParaRPr lang="en-US" b="1" dirty="0">
              <a:solidFill>
                <a:srgbClr val="7030A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a:solidFill>
                  <a:srgbClr val="7030A0"/>
                </a:solidFill>
                <a:latin typeface="Calibri Light" panose="020F0302020204030204" pitchFamily="34" charset="0"/>
                <a:cs typeface="Calibri Light" panose="020F0302020204030204" pitchFamily="34" charset="0"/>
              </a:rPr>
              <a:t>0.30 – 0.70 </a:t>
            </a:r>
            <a:r>
              <a:rPr lang="en-US" b="1" dirty="0" err="1">
                <a:solidFill>
                  <a:srgbClr val="7030A0"/>
                </a:solidFill>
                <a:latin typeface="Calibri Light" panose="020F0302020204030204" pitchFamily="34" charset="0"/>
                <a:cs typeface="Calibri Light" panose="020F0302020204030204" pitchFamily="34" charset="0"/>
              </a:rPr>
              <a:t>orta</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düzeyde</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ilişki</a:t>
            </a:r>
            <a:endParaRPr lang="en-US" b="1" dirty="0">
              <a:solidFill>
                <a:srgbClr val="7030A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a:solidFill>
                  <a:srgbClr val="7030A0"/>
                </a:solidFill>
                <a:latin typeface="Calibri Light" panose="020F0302020204030204" pitchFamily="34" charset="0"/>
                <a:cs typeface="Calibri Light" panose="020F0302020204030204" pitchFamily="34" charset="0"/>
              </a:rPr>
              <a:t>0.71 – 0.99 </a:t>
            </a:r>
            <a:r>
              <a:rPr lang="en-US" b="1" dirty="0" err="1">
                <a:solidFill>
                  <a:srgbClr val="7030A0"/>
                </a:solidFill>
                <a:latin typeface="Calibri Light" panose="020F0302020204030204" pitchFamily="34" charset="0"/>
                <a:cs typeface="Calibri Light" panose="020F0302020204030204" pitchFamily="34" charset="0"/>
              </a:rPr>
              <a:t>yüksek</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düzeyde</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ilişki</a:t>
            </a:r>
            <a:endParaRPr lang="en-US" b="1" dirty="0">
              <a:solidFill>
                <a:srgbClr val="7030A0"/>
              </a:solidFill>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b="1" dirty="0">
                <a:solidFill>
                  <a:srgbClr val="7030A0"/>
                </a:solidFill>
                <a:latin typeface="Calibri Light" panose="020F0302020204030204" pitchFamily="34" charset="0"/>
                <a:cs typeface="Calibri Light" panose="020F0302020204030204" pitchFamily="34" charset="0"/>
              </a:rPr>
              <a:t>1.00 </a:t>
            </a:r>
            <a:r>
              <a:rPr lang="en-US" b="1" dirty="0" err="1">
                <a:solidFill>
                  <a:srgbClr val="7030A0"/>
                </a:solidFill>
                <a:latin typeface="Calibri Light" panose="020F0302020204030204" pitchFamily="34" charset="0"/>
                <a:cs typeface="Calibri Light" panose="020F0302020204030204" pitchFamily="34" charset="0"/>
              </a:rPr>
              <a:t>mükemmel</a:t>
            </a:r>
            <a:r>
              <a:rPr lang="en-US" b="1" dirty="0">
                <a:solidFill>
                  <a:srgbClr val="7030A0"/>
                </a:solidFill>
                <a:latin typeface="Calibri Light" panose="020F0302020204030204" pitchFamily="34" charset="0"/>
                <a:cs typeface="Calibri Light" panose="020F0302020204030204" pitchFamily="34" charset="0"/>
              </a:rPr>
              <a:t> </a:t>
            </a:r>
            <a:r>
              <a:rPr lang="en-US" b="1" dirty="0" err="1">
                <a:solidFill>
                  <a:srgbClr val="7030A0"/>
                </a:solidFill>
                <a:latin typeface="Calibri Light" panose="020F0302020204030204" pitchFamily="34" charset="0"/>
                <a:cs typeface="Calibri Light" panose="020F0302020204030204" pitchFamily="34" charset="0"/>
              </a:rPr>
              <a:t>ilişki</a:t>
            </a:r>
            <a:endParaRPr lang="en-US" b="1" dirty="0">
              <a:solidFill>
                <a:srgbClr val="7030A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5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524883"/>
            <a:ext cx="10277856" cy="3352173"/>
          </a:xfrm>
          <a:prstGeom prst="rect">
            <a:avLst/>
          </a:prstGeom>
        </p:spPr>
      </p:pic>
      <p:sp>
        <p:nvSpPr>
          <p:cNvPr id="5" name="Metin kutusu 4"/>
          <p:cNvSpPr txBox="1"/>
          <p:nvPr/>
        </p:nvSpPr>
        <p:spPr>
          <a:xfrm>
            <a:off x="1120140" y="4005072"/>
            <a:ext cx="9829800" cy="2031325"/>
          </a:xfrm>
          <a:prstGeom prst="rect">
            <a:avLst/>
          </a:prstGeom>
          <a:noFill/>
        </p:spPr>
        <p:txBody>
          <a:bodyPr wrap="square" rtlCol="0">
            <a:spAutoFit/>
          </a:bodyPr>
          <a:lstStyle/>
          <a:p>
            <a:r>
              <a:rPr lang="tr-TR" dirty="0" smtClean="0"/>
              <a:t>Burada verideki değişkenler arasındaki korelasyonu yani ilişkileri görüyoruz.</a:t>
            </a:r>
          </a:p>
          <a:p>
            <a:pPr marL="285750" indent="-285750">
              <a:buFont typeface="Arial" panose="020B0604020202020204" pitchFamily="34" charset="0"/>
              <a:buChar char="•"/>
            </a:pPr>
            <a:r>
              <a:rPr lang="tr-TR" dirty="0" err="1" smtClean="0"/>
              <a:t>Loan</a:t>
            </a:r>
            <a:r>
              <a:rPr lang="tr-TR" dirty="0" smtClean="0"/>
              <a:t> ve </a:t>
            </a:r>
            <a:r>
              <a:rPr lang="tr-TR" dirty="0" err="1" smtClean="0"/>
              <a:t>value</a:t>
            </a:r>
            <a:r>
              <a:rPr lang="tr-TR" dirty="0" smtClean="0"/>
              <a:t> arasında yüzde 38’lik bir ilişki </a:t>
            </a:r>
            <a:r>
              <a:rPr lang="tr-TR" dirty="0" err="1" smtClean="0"/>
              <a:t>vardır.Bu</a:t>
            </a:r>
            <a:r>
              <a:rPr lang="tr-TR" dirty="0" smtClean="0"/>
              <a:t> diğer değişken ilişkilerine göre fazladır.</a:t>
            </a:r>
          </a:p>
          <a:p>
            <a:pPr marL="285750" indent="-285750">
              <a:buFont typeface="Arial" panose="020B0604020202020204" pitchFamily="34" charset="0"/>
              <a:buChar char="•"/>
            </a:pPr>
            <a:r>
              <a:rPr lang="tr-TR" dirty="0" smtClean="0"/>
              <a:t>Value ve </a:t>
            </a:r>
            <a:r>
              <a:rPr lang="tr-TR" dirty="0" err="1" smtClean="0"/>
              <a:t>mortdue</a:t>
            </a:r>
            <a:r>
              <a:rPr lang="tr-TR" dirty="0" smtClean="0"/>
              <a:t> arasında yüzde 87’lik güçlü bir ilişki </a:t>
            </a:r>
            <a:r>
              <a:rPr lang="tr-TR" dirty="0" err="1" smtClean="0"/>
              <a:t>vardır.Value</a:t>
            </a:r>
            <a:r>
              <a:rPr lang="tr-TR" dirty="0" smtClean="0"/>
              <a:t> güncel mal varlığım ve </a:t>
            </a:r>
            <a:r>
              <a:rPr lang="tr-TR" dirty="0" err="1" smtClean="0"/>
              <a:t>mortdue</a:t>
            </a:r>
            <a:r>
              <a:rPr lang="tr-TR" dirty="0" smtClean="0"/>
              <a:t> </a:t>
            </a:r>
            <a:r>
              <a:rPr lang="tr-TR" dirty="0" err="1" smtClean="0"/>
              <a:t>morgage</a:t>
            </a:r>
            <a:r>
              <a:rPr lang="tr-TR" dirty="0" smtClean="0"/>
              <a:t> borçlarımı ifade </a:t>
            </a:r>
            <a:r>
              <a:rPr lang="tr-TR" dirty="0" err="1" smtClean="0"/>
              <a:t>ederse,mal</a:t>
            </a:r>
            <a:r>
              <a:rPr lang="tr-TR" dirty="0" smtClean="0"/>
              <a:t> varlığının </a:t>
            </a:r>
            <a:r>
              <a:rPr lang="tr-TR" dirty="0" err="1" smtClean="0"/>
              <a:t>morgage</a:t>
            </a:r>
            <a:r>
              <a:rPr lang="tr-TR" dirty="0" smtClean="0"/>
              <a:t> borcu yani ev kredisiyle oluşturulduğu yorumu yapılabilir.</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8369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5" y="1042416"/>
            <a:ext cx="6634997" cy="5566456"/>
          </a:xfrm>
          <a:prstGeom prst="rect">
            <a:avLst/>
          </a:prstGeom>
        </p:spPr>
      </p:pic>
      <p:sp>
        <p:nvSpPr>
          <p:cNvPr id="5" name="Unvan 4"/>
          <p:cNvSpPr>
            <a:spLocks noGrp="1"/>
          </p:cNvSpPr>
          <p:nvPr>
            <p:ph type="title"/>
          </p:nvPr>
        </p:nvSpPr>
        <p:spPr>
          <a:xfrm>
            <a:off x="841248" y="329184"/>
            <a:ext cx="9720072" cy="713232"/>
          </a:xfrm>
        </p:spPr>
        <p:txBody>
          <a:bodyPr/>
          <a:lstStyle/>
          <a:p>
            <a:r>
              <a:rPr lang="tr-TR" dirty="0" smtClean="0"/>
              <a:t>Korelasyon matrisi</a:t>
            </a:r>
            <a:endParaRPr lang="en-US" dirty="0"/>
          </a:p>
        </p:txBody>
      </p:sp>
      <p:sp>
        <p:nvSpPr>
          <p:cNvPr id="6" name="Metin kutusu 5"/>
          <p:cNvSpPr txBox="1"/>
          <p:nvPr/>
        </p:nvSpPr>
        <p:spPr>
          <a:xfrm>
            <a:off x="6687312" y="1673352"/>
            <a:ext cx="5257800" cy="2585323"/>
          </a:xfrm>
          <a:prstGeom prst="rect">
            <a:avLst/>
          </a:prstGeom>
          <a:noFill/>
        </p:spPr>
        <p:txBody>
          <a:bodyPr wrap="square" rtlCol="0">
            <a:spAutoFit/>
          </a:bodyPr>
          <a:lstStyle/>
          <a:p>
            <a:r>
              <a:rPr lang="tr-TR" dirty="0" smtClean="0"/>
              <a:t>Burada da tablo halinde gösterdiğimiz doğrusal ilişkileri matris haline getirdik. Burada negatif ve pozitif korelasyon ilişkileri mevcuttur.</a:t>
            </a:r>
          </a:p>
          <a:p>
            <a:r>
              <a:rPr lang="tr-TR" dirty="0" smtClean="0"/>
              <a:t>Örnek vermek gerekirse;</a:t>
            </a:r>
          </a:p>
          <a:p>
            <a:r>
              <a:rPr lang="tr-TR" dirty="0" err="1" smtClean="0"/>
              <a:t>Debtinc</a:t>
            </a:r>
            <a:r>
              <a:rPr lang="tr-TR" dirty="0" smtClean="0"/>
              <a:t> ve </a:t>
            </a:r>
            <a:r>
              <a:rPr lang="tr-TR" dirty="0" err="1" smtClean="0"/>
              <a:t>Ninq</a:t>
            </a:r>
            <a:r>
              <a:rPr lang="tr-TR" dirty="0" smtClean="0"/>
              <a:t> değişkenlerine bakarsak aralarında yüzde 15’lik zayıf ve pozitif bir ilişki olduğunu görürüz.</a:t>
            </a:r>
          </a:p>
          <a:p>
            <a:r>
              <a:rPr lang="tr-TR" dirty="0" err="1" smtClean="0"/>
              <a:t>Debtinc</a:t>
            </a:r>
            <a:r>
              <a:rPr lang="tr-TR" dirty="0" smtClean="0"/>
              <a:t> borç-gelir oranı ve </a:t>
            </a:r>
            <a:r>
              <a:rPr lang="tr-TR" dirty="0" err="1" smtClean="0"/>
              <a:t>ninq</a:t>
            </a:r>
            <a:r>
              <a:rPr lang="tr-TR" dirty="0" smtClean="0"/>
              <a:t> güncel borç sorgusu </a:t>
            </a:r>
            <a:r>
              <a:rPr lang="tr-TR" dirty="0" err="1" smtClean="0"/>
              <a:t>ise,aralarında</a:t>
            </a:r>
            <a:r>
              <a:rPr lang="tr-TR" dirty="0" smtClean="0"/>
              <a:t> pozitif bir ilişki olması normaldir.</a:t>
            </a:r>
          </a:p>
          <a:p>
            <a:endParaRPr lang="en-US" dirty="0"/>
          </a:p>
        </p:txBody>
      </p:sp>
    </p:spTree>
    <p:extLst>
      <p:ext uri="{BB962C8B-B14F-4D97-AF65-F5344CB8AC3E}">
        <p14:creationId xmlns:p14="http://schemas.microsoft.com/office/powerpoint/2010/main" val="269327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24129" y="301752"/>
            <a:ext cx="9720072" cy="630936"/>
          </a:xfrm>
        </p:spPr>
        <p:txBody>
          <a:bodyPr>
            <a:normAutofit fontScale="90000"/>
          </a:bodyPr>
          <a:lstStyle/>
          <a:p>
            <a:r>
              <a:rPr lang="tr-TR" dirty="0" smtClean="0"/>
              <a:t>QQ (</a:t>
            </a:r>
            <a:r>
              <a:rPr lang="tr-TR" dirty="0" err="1" smtClean="0"/>
              <a:t>Quantıle-quantıle</a:t>
            </a:r>
            <a:r>
              <a:rPr lang="tr-TR" dirty="0" smtClean="0"/>
              <a:t>) </a:t>
            </a:r>
            <a:r>
              <a:rPr lang="tr-TR" dirty="0" err="1" smtClean="0"/>
              <a:t>plot</a:t>
            </a:r>
            <a:endParaRPr lang="en-US" dirty="0"/>
          </a:p>
        </p:txBody>
      </p:sp>
      <p:sp>
        <p:nvSpPr>
          <p:cNvPr id="3" name="İçerik Yer Tutucusu 2"/>
          <p:cNvSpPr>
            <a:spLocks noGrp="1"/>
          </p:cNvSpPr>
          <p:nvPr>
            <p:ph idx="1"/>
          </p:nvPr>
        </p:nvSpPr>
        <p:spPr>
          <a:xfrm>
            <a:off x="1024129" y="2212848"/>
            <a:ext cx="3995927" cy="4187952"/>
          </a:xfrm>
        </p:spPr>
        <p:txBody>
          <a:bodyPr>
            <a:normAutofit/>
          </a:bodyPr>
          <a:lstStyle/>
          <a:p>
            <a:r>
              <a:rPr lang="en-US" dirty="0" err="1"/>
              <a:t>Bir</a:t>
            </a:r>
            <a:r>
              <a:rPr lang="en-US" dirty="0"/>
              <a:t> </a:t>
            </a:r>
            <a:r>
              <a:rPr lang="en-US" dirty="0" err="1"/>
              <a:t>veri</a:t>
            </a:r>
            <a:r>
              <a:rPr lang="en-US" dirty="0"/>
              <a:t> </a:t>
            </a:r>
            <a:r>
              <a:rPr lang="en-US" dirty="0" err="1"/>
              <a:t>setinin</a:t>
            </a:r>
            <a:r>
              <a:rPr lang="en-US" dirty="0"/>
              <a:t> belli </a:t>
            </a:r>
            <a:r>
              <a:rPr lang="en-US" dirty="0" err="1"/>
              <a:t>bir</a:t>
            </a:r>
            <a:r>
              <a:rPr lang="en-US" dirty="0"/>
              <a:t> </a:t>
            </a:r>
            <a:r>
              <a:rPr lang="en-US" dirty="0" err="1"/>
              <a:t>dağılımdan</a:t>
            </a:r>
            <a:r>
              <a:rPr lang="en-US" dirty="0"/>
              <a:t> </a:t>
            </a:r>
            <a:r>
              <a:rPr lang="en-US" dirty="0" err="1"/>
              <a:t>gelip</a:t>
            </a:r>
            <a:r>
              <a:rPr lang="en-US" dirty="0"/>
              <a:t> </a:t>
            </a:r>
            <a:r>
              <a:rPr lang="en-US" dirty="0" err="1"/>
              <a:t>gelmediğine</a:t>
            </a:r>
            <a:r>
              <a:rPr lang="en-US" dirty="0"/>
              <a:t> </a:t>
            </a:r>
            <a:r>
              <a:rPr lang="en-US" dirty="0" err="1"/>
              <a:t>dair</a:t>
            </a:r>
            <a:r>
              <a:rPr lang="en-US" dirty="0"/>
              <a:t> </a:t>
            </a:r>
            <a:r>
              <a:rPr lang="en-US" dirty="0" err="1"/>
              <a:t>istatistiksel</a:t>
            </a:r>
            <a:r>
              <a:rPr lang="en-US" dirty="0"/>
              <a:t> </a:t>
            </a:r>
            <a:r>
              <a:rPr lang="en-US" dirty="0" err="1"/>
              <a:t>testlerin</a:t>
            </a:r>
            <a:r>
              <a:rPr lang="en-US" dirty="0"/>
              <a:t> </a:t>
            </a:r>
            <a:r>
              <a:rPr lang="en-US" dirty="0" err="1"/>
              <a:t>yanı</a:t>
            </a:r>
            <a:r>
              <a:rPr lang="en-US" dirty="0"/>
              <a:t> </a:t>
            </a:r>
            <a:r>
              <a:rPr lang="en-US" dirty="0" err="1"/>
              <a:t>sıra</a:t>
            </a:r>
            <a:r>
              <a:rPr lang="en-US" dirty="0"/>
              <a:t> </a:t>
            </a:r>
            <a:r>
              <a:rPr lang="en-US" dirty="0" err="1"/>
              <a:t>grafiksel</a:t>
            </a:r>
            <a:r>
              <a:rPr lang="en-US" dirty="0"/>
              <a:t> </a:t>
            </a:r>
            <a:r>
              <a:rPr lang="en-US" dirty="0" err="1"/>
              <a:t>yöntemlerden</a:t>
            </a:r>
            <a:r>
              <a:rPr lang="en-US" dirty="0"/>
              <a:t> de </a:t>
            </a:r>
            <a:r>
              <a:rPr lang="en-US" dirty="0" err="1"/>
              <a:t>faydalanılır</a:t>
            </a:r>
            <a:r>
              <a:rPr lang="en-US" dirty="0"/>
              <a:t>. </a:t>
            </a:r>
            <a:r>
              <a:rPr lang="en-US" dirty="0" err="1"/>
              <a:t>Bunlardan</a:t>
            </a:r>
            <a:r>
              <a:rPr lang="en-US" dirty="0"/>
              <a:t> </a:t>
            </a:r>
            <a:r>
              <a:rPr lang="en-US" dirty="0" err="1"/>
              <a:t>en</a:t>
            </a:r>
            <a:r>
              <a:rPr lang="en-US" dirty="0"/>
              <a:t> </a:t>
            </a:r>
            <a:r>
              <a:rPr lang="en-US" dirty="0" err="1"/>
              <a:t>yaygın</a:t>
            </a:r>
            <a:r>
              <a:rPr lang="en-US" dirty="0"/>
              <a:t> </a:t>
            </a:r>
            <a:r>
              <a:rPr lang="en-US" dirty="0" err="1"/>
              <a:t>olarak</a:t>
            </a:r>
            <a:r>
              <a:rPr lang="en-US" dirty="0"/>
              <a:t> </a:t>
            </a:r>
            <a:r>
              <a:rPr lang="en-US" dirty="0" err="1"/>
              <a:t>kullanılanı</a:t>
            </a:r>
            <a:r>
              <a:rPr lang="en-US" dirty="0"/>
              <a:t> Q-Q </a:t>
            </a:r>
            <a:r>
              <a:rPr lang="en-US" dirty="0" err="1"/>
              <a:t>grafiği</a:t>
            </a:r>
            <a:r>
              <a:rPr lang="en-US" dirty="0"/>
              <a:t> (Q-Q plot) </a:t>
            </a:r>
            <a:r>
              <a:rPr lang="en-US" dirty="0" err="1" smtClean="0"/>
              <a:t>dir</a:t>
            </a:r>
            <a:r>
              <a:rPr lang="tr-TR" dirty="0" smtClean="0"/>
              <a:t>.</a:t>
            </a:r>
          </a:p>
          <a:p>
            <a:endParaRPr lang="en-US" dirty="0"/>
          </a:p>
        </p:txBody>
      </p:sp>
      <p:pic>
        <p:nvPicPr>
          <p:cNvPr id="4" name="Resim 3"/>
          <p:cNvPicPr>
            <a:picLocks noChangeAspect="1"/>
          </p:cNvPicPr>
          <p:nvPr/>
        </p:nvPicPr>
        <p:blipFill>
          <a:blip r:embed="rId2"/>
          <a:stretch>
            <a:fillRect/>
          </a:stretch>
        </p:blipFill>
        <p:spPr>
          <a:xfrm>
            <a:off x="5724144" y="1024128"/>
            <a:ext cx="5806440" cy="5668372"/>
          </a:xfrm>
          <a:prstGeom prst="rect">
            <a:avLst/>
          </a:prstGeom>
        </p:spPr>
      </p:pic>
    </p:spTree>
    <p:extLst>
      <p:ext uri="{BB962C8B-B14F-4D97-AF65-F5344CB8AC3E}">
        <p14:creationId xmlns:p14="http://schemas.microsoft.com/office/powerpoint/2010/main" val="248732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24128" y="585216"/>
            <a:ext cx="9720072" cy="740664"/>
          </a:xfrm>
        </p:spPr>
        <p:txBody>
          <a:bodyPr/>
          <a:lstStyle/>
          <a:p>
            <a:r>
              <a:rPr lang="tr-TR" dirty="0" err="1" smtClean="0"/>
              <a:t>Qq</a:t>
            </a:r>
            <a:r>
              <a:rPr lang="tr-TR" dirty="0" smtClean="0"/>
              <a:t> PLOTS</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01" y="1400437"/>
            <a:ext cx="3682120" cy="2403467"/>
          </a:xfrm>
          <a:prstGeom prst="rect">
            <a:avLst/>
          </a:prstGeom>
        </p:spPr>
      </p:pic>
      <p:sp>
        <p:nvSpPr>
          <p:cNvPr id="4" name="Metin kutusu 3"/>
          <p:cNvSpPr txBox="1"/>
          <p:nvPr/>
        </p:nvSpPr>
        <p:spPr>
          <a:xfrm>
            <a:off x="731520" y="4041648"/>
            <a:ext cx="3781001" cy="1200329"/>
          </a:xfrm>
          <a:prstGeom prst="rect">
            <a:avLst/>
          </a:prstGeom>
          <a:noFill/>
        </p:spPr>
        <p:txBody>
          <a:bodyPr wrap="square" rtlCol="0">
            <a:spAutoFit/>
          </a:bodyPr>
          <a:lstStyle/>
          <a:p>
            <a:r>
              <a:rPr lang="tr-TR" dirty="0" err="1" smtClean="0"/>
              <a:t>Loan</a:t>
            </a:r>
            <a:r>
              <a:rPr lang="tr-TR" dirty="0" smtClean="0"/>
              <a:t>, Bu </a:t>
            </a:r>
            <a:r>
              <a:rPr lang="tr-TR" dirty="0" err="1" smtClean="0"/>
              <a:t>qq</a:t>
            </a:r>
            <a:r>
              <a:rPr lang="tr-TR" dirty="0" smtClean="0"/>
              <a:t> </a:t>
            </a:r>
            <a:r>
              <a:rPr lang="tr-TR" dirty="0" err="1" smtClean="0"/>
              <a:t>plot</a:t>
            </a:r>
            <a:r>
              <a:rPr lang="tr-TR" dirty="0" smtClean="0"/>
              <a:t> bize </a:t>
            </a:r>
            <a:r>
              <a:rPr lang="tr-TR" dirty="0" err="1" smtClean="0"/>
              <a:t>loan</a:t>
            </a:r>
            <a:r>
              <a:rPr lang="tr-TR" dirty="0" smtClean="0"/>
              <a:t> değişkeninin sağa çarpık olduğunu </a:t>
            </a:r>
            <a:r>
              <a:rPr lang="tr-TR" dirty="0" err="1" smtClean="0"/>
              <a:t>gösterir.Ortalama</a:t>
            </a:r>
            <a:r>
              <a:rPr lang="tr-TR" dirty="0" smtClean="0"/>
              <a:t> altında kalan verilerin frekansları gittikçe artacaktır.</a:t>
            </a:r>
            <a:endParaRPr lang="en-US"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683" y="1275348"/>
            <a:ext cx="3948109" cy="2536573"/>
          </a:xfrm>
          <a:prstGeom prst="rect">
            <a:avLst/>
          </a:prstGeom>
        </p:spPr>
      </p:pic>
      <p:sp>
        <p:nvSpPr>
          <p:cNvPr id="6" name="Metin kutusu 5"/>
          <p:cNvSpPr txBox="1"/>
          <p:nvPr/>
        </p:nvSpPr>
        <p:spPr>
          <a:xfrm>
            <a:off x="4946904" y="4005072"/>
            <a:ext cx="3346704" cy="1200329"/>
          </a:xfrm>
          <a:prstGeom prst="rect">
            <a:avLst/>
          </a:prstGeom>
          <a:noFill/>
        </p:spPr>
        <p:txBody>
          <a:bodyPr wrap="square" rtlCol="0">
            <a:spAutoFit/>
          </a:bodyPr>
          <a:lstStyle/>
          <a:p>
            <a:r>
              <a:rPr lang="tr-TR" dirty="0" smtClean="0"/>
              <a:t>Value, Burada verilerin daha düşük olduğunu ve sağa çarpık olduğunu </a:t>
            </a:r>
            <a:r>
              <a:rPr lang="tr-TR" dirty="0" err="1" smtClean="0"/>
              <a:t>gözlemleriz.Ayrıca</a:t>
            </a:r>
            <a:r>
              <a:rPr lang="tr-TR" dirty="0" smtClean="0"/>
              <a:t> bazı uç değerler gözlemleriz.</a:t>
            </a:r>
            <a:endParaRPr lang="en-US" dirty="0"/>
          </a:p>
        </p:txBody>
      </p:sp>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607" y="1325880"/>
            <a:ext cx="3649609" cy="2478024"/>
          </a:xfrm>
          <a:prstGeom prst="rect">
            <a:avLst/>
          </a:prstGeom>
        </p:spPr>
      </p:pic>
      <p:sp>
        <p:nvSpPr>
          <p:cNvPr id="8" name="Metin kutusu 7"/>
          <p:cNvSpPr txBox="1"/>
          <p:nvPr/>
        </p:nvSpPr>
        <p:spPr>
          <a:xfrm>
            <a:off x="8787384" y="3922776"/>
            <a:ext cx="2880360" cy="1477328"/>
          </a:xfrm>
          <a:prstGeom prst="rect">
            <a:avLst/>
          </a:prstGeom>
          <a:noFill/>
        </p:spPr>
        <p:txBody>
          <a:bodyPr wrap="square" rtlCol="0">
            <a:spAutoFit/>
          </a:bodyPr>
          <a:lstStyle/>
          <a:p>
            <a:r>
              <a:rPr lang="tr-TR" dirty="0" err="1" smtClean="0"/>
              <a:t>Yoj,Bu</a:t>
            </a:r>
            <a:r>
              <a:rPr lang="tr-TR" dirty="0" smtClean="0"/>
              <a:t> değişken diğerlerine göre simetrik olmaya </a:t>
            </a:r>
            <a:r>
              <a:rPr lang="tr-TR" dirty="0" err="1" smtClean="0"/>
              <a:t>yakındır.Meslekte</a:t>
            </a:r>
            <a:r>
              <a:rPr lang="tr-TR" dirty="0" smtClean="0"/>
              <a:t> </a:t>
            </a:r>
            <a:r>
              <a:rPr lang="tr-TR" dirty="0" err="1" smtClean="0"/>
              <a:t>çalıuşılan</a:t>
            </a:r>
            <a:r>
              <a:rPr lang="tr-TR" dirty="0" smtClean="0"/>
              <a:t> yıl sayısı en fazla 0-20 bandındadır. </a:t>
            </a:r>
            <a:endParaRPr lang="en-US" dirty="0"/>
          </a:p>
        </p:txBody>
      </p:sp>
    </p:spTree>
    <p:extLst>
      <p:ext uri="{BB962C8B-B14F-4D97-AF65-F5344CB8AC3E}">
        <p14:creationId xmlns:p14="http://schemas.microsoft.com/office/powerpoint/2010/main" val="5645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57" y="591954"/>
            <a:ext cx="4168501" cy="2766300"/>
          </a:xfrm>
          <a:prstGeom prst="rect">
            <a:avLst/>
          </a:prstGeom>
        </p:spPr>
      </p:pic>
      <p:sp>
        <p:nvSpPr>
          <p:cNvPr id="4" name="Metin kutusu 3"/>
          <p:cNvSpPr txBox="1"/>
          <p:nvPr/>
        </p:nvSpPr>
        <p:spPr>
          <a:xfrm>
            <a:off x="1424647" y="3630168"/>
            <a:ext cx="3527119" cy="1200329"/>
          </a:xfrm>
          <a:prstGeom prst="rect">
            <a:avLst/>
          </a:prstGeom>
          <a:noFill/>
        </p:spPr>
        <p:txBody>
          <a:bodyPr wrap="square" rtlCol="0">
            <a:spAutoFit/>
          </a:bodyPr>
          <a:lstStyle/>
          <a:p>
            <a:r>
              <a:rPr lang="tr-TR" dirty="0" err="1" smtClean="0"/>
              <a:t>Clage</a:t>
            </a:r>
            <a:r>
              <a:rPr lang="tr-TR" dirty="0" smtClean="0"/>
              <a:t>, en eski kredi limiti yaşını </a:t>
            </a:r>
            <a:r>
              <a:rPr lang="tr-TR" dirty="0" err="1" smtClean="0"/>
              <a:t>gösteriyor.Genelde</a:t>
            </a:r>
            <a:r>
              <a:rPr lang="tr-TR" dirty="0" smtClean="0"/>
              <a:t> 200 </a:t>
            </a:r>
            <a:r>
              <a:rPr lang="tr-TR" dirty="0" err="1" smtClean="0"/>
              <a:t>bandındadır.Ama</a:t>
            </a:r>
            <a:r>
              <a:rPr lang="tr-TR" dirty="0" smtClean="0"/>
              <a:t> az da olsa aykırı gözlemler bulunmaktadır.(1200)</a:t>
            </a:r>
            <a:endParaRPr lang="en-US"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798" y="449460"/>
            <a:ext cx="4138019" cy="2758679"/>
          </a:xfrm>
          <a:prstGeom prst="rect">
            <a:avLst/>
          </a:prstGeom>
        </p:spPr>
      </p:pic>
      <p:sp>
        <p:nvSpPr>
          <p:cNvPr id="6" name="Metin kutusu 5"/>
          <p:cNvSpPr txBox="1"/>
          <p:nvPr/>
        </p:nvSpPr>
        <p:spPr>
          <a:xfrm>
            <a:off x="6356602" y="3630168"/>
            <a:ext cx="3464053" cy="923330"/>
          </a:xfrm>
          <a:prstGeom prst="rect">
            <a:avLst/>
          </a:prstGeom>
          <a:noFill/>
        </p:spPr>
        <p:txBody>
          <a:bodyPr wrap="square" rtlCol="0">
            <a:spAutoFit/>
          </a:bodyPr>
          <a:lstStyle/>
          <a:p>
            <a:r>
              <a:rPr lang="tr-TR" dirty="0" err="1" smtClean="0"/>
              <a:t>Clno,bizlere</a:t>
            </a:r>
            <a:r>
              <a:rPr lang="tr-TR" dirty="0" smtClean="0"/>
              <a:t> kredi limit sayısını </a:t>
            </a:r>
            <a:r>
              <a:rPr lang="tr-TR" dirty="0" err="1" smtClean="0"/>
              <a:t>gösterir.Veriler</a:t>
            </a:r>
            <a:r>
              <a:rPr lang="tr-TR" dirty="0" smtClean="0"/>
              <a:t> arasında simetrik olmaya en yakın veri budur.</a:t>
            </a:r>
            <a:endParaRPr lang="en-US" dirty="0"/>
          </a:p>
        </p:txBody>
      </p:sp>
    </p:spTree>
    <p:extLst>
      <p:ext uri="{BB962C8B-B14F-4D97-AF65-F5344CB8AC3E}">
        <p14:creationId xmlns:p14="http://schemas.microsoft.com/office/powerpoint/2010/main" val="298348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8387" y="325144"/>
            <a:ext cx="9720072" cy="1499616"/>
          </a:xfrm>
        </p:spPr>
        <p:txBody>
          <a:bodyPr/>
          <a:lstStyle/>
          <a:p>
            <a:r>
              <a:rPr lang="tr-TR" dirty="0" smtClean="0"/>
              <a:t>Value-</a:t>
            </a:r>
            <a:r>
              <a:rPr lang="tr-TR" dirty="0" err="1" smtClean="0"/>
              <a:t>mortdue</a:t>
            </a:r>
            <a:r>
              <a:rPr lang="tr-TR" dirty="0" smtClean="0"/>
              <a:t> ilişkisi</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495" y="1824760"/>
            <a:ext cx="7991857" cy="4451496"/>
          </a:xfrm>
          <a:prstGeom prst="rect">
            <a:avLst/>
          </a:prstGeom>
        </p:spPr>
      </p:pic>
    </p:spTree>
    <p:extLst>
      <p:ext uri="{BB962C8B-B14F-4D97-AF65-F5344CB8AC3E}">
        <p14:creationId xmlns:p14="http://schemas.microsoft.com/office/powerpoint/2010/main" val="110160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7552" y="521208"/>
            <a:ext cx="10058400" cy="585216"/>
          </a:xfrm>
        </p:spPr>
        <p:txBody>
          <a:bodyPr>
            <a:normAutofit/>
          </a:bodyPr>
          <a:lstStyle/>
          <a:p>
            <a:r>
              <a:rPr lang="tr-TR" sz="3200" b="1" dirty="0" smtClean="0">
                <a:solidFill>
                  <a:schemeClr val="tx1"/>
                </a:solidFill>
              </a:rPr>
              <a:t>Verinin Ve Değişkenlerin Tanıtılması (Data </a:t>
            </a:r>
            <a:r>
              <a:rPr lang="tr-TR" sz="3200" b="1" dirty="0" err="1" smtClean="0">
                <a:solidFill>
                  <a:schemeClr val="tx1"/>
                </a:solidFill>
              </a:rPr>
              <a:t>Description</a:t>
            </a:r>
            <a:r>
              <a:rPr lang="tr-TR" sz="3200" b="1" dirty="0" smtClean="0">
                <a:solidFill>
                  <a:schemeClr val="tx1"/>
                </a:solidFill>
              </a:rPr>
              <a:t>)</a:t>
            </a:r>
            <a:endParaRPr lang="en-US" sz="3200" b="1" dirty="0">
              <a:solidFill>
                <a:schemeClr val="tx1"/>
              </a:solidFill>
            </a:endParaRPr>
          </a:p>
        </p:txBody>
      </p:sp>
      <p:sp>
        <p:nvSpPr>
          <p:cNvPr id="3" name="İçerik Yer Tutucusu 2"/>
          <p:cNvSpPr>
            <a:spLocks noGrp="1"/>
          </p:cNvSpPr>
          <p:nvPr>
            <p:ph idx="1"/>
          </p:nvPr>
        </p:nvSpPr>
        <p:spPr>
          <a:xfrm>
            <a:off x="987552" y="1342814"/>
            <a:ext cx="10945368" cy="4527634"/>
          </a:xfrm>
        </p:spPr>
        <p:txBody>
          <a:bodyPr>
            <a:normAutofit/>
          </a:bodyPr>
          <a:lstStyle/>
          <a:p>
            <a:pPr algn="just">
              <a:buFont typeface="Wingdings" panose="05000000000000000000" pitchFamily="2" charset="2"/>
              <a:buChar char="Ø"/>
            </a:pPr>
            <a:r>
              <a:rPr lang="tr-TR" dirty="0" smtClean="0"/>
              <a:t>Üzerinde çalışılan veri seti finansal anlamda verilerden oluşmaktadır.</a:t>
            </a:r>
          </a:p>
          <a:p>
            <a:pPr algn="just">
              <a:buFont typeface="Wingdings" panose="05000000000000000000" pitchFamily="2" charset="2"/>
              <a:buChar char="Ø"/>
            </a:pPr>
            <a:r>
              <a:rPr lang="en-US" dirty="0" err="1" smtClean="0"/>
              <a:t>Veri</a:t>
            </a:r>
            <a:r>
              <a:rPr lang="en-US" dirty="0" smtClean="0"/>
              <a:t> </a:t>
            </a:r>
            <a:r>
              <a:rPr lang="en-US" dirty="0" err="1"/>
              <a:t>seti</a:t>
            </a:r>
            <a:r>
              <a:rPr lang="en-US" dirty="0"/>
              <a:t>, </a:t>
            </a:r>
            <a:r>
              <a:rPr lang="tr-TR" dirty="0" smtClean="0"/>
              <a:t>3576 </a:t>
            </a:r>
            <a:r>
              <a:rPr lang="en-US" dirty="0" err="1" smtClean="0"/>
              <a:t>adet</a:t>
            </a:r>
            <a:r>
              <a:rPr lang="en-US" dirty="0" smtClean="0"/>
              <a:t> </a:t>
            </a:r>
            <a:r>
              <a:rPr lang="en-US" dirty="0" err="1"/>
              <a:t>yeni</a:t>
            </a:r>
            <a:r>
              <a:rPr lang="en-US" dirty="0"/>
              <a:t> </a:t>
            </a:r>
            <a:r>
              <a:rPr lang="en-US" dirty="0" err="1"/>
              <a:t>konut</a:t>
            </a:r>
            <a:r>
              <a:rPr lang="en-US" dirty="0"/>
              <a:t> </a:t>
            </a:r>
            <a:r>
              <a:rPr lang="en-US" dirty="0" err="1"/>
              <a:t>hisse</a:t>
            </a:r>
            <a:r>
              <a:rPr lang="en-US" dirty="0"/>
              <a:t> </a:t>
            </a:r>
            <a:r>
              <a:rPr lang="en-US" dirty="0" err="1"/>
              <a:t>senedi</a:t>
            </a:r>
            <a:r>
              <a:rPr lang="en-US" dirty="0"/>
              <a:t> </a:t>
            </a:r>
            <a:r>
              <a:rPr lang="en-US" dirty="0" err="1"/>
              <a:t>kredisi</a:t>
            </a:r>
            <a:r>
              <a:rPr lang="en-US" dirty="0"/>
              <a:t> </a:t>
            </a:r>
            <a:r>
              <a:rPr lang="en-US" dirty="0" err="1"/>
              <a:t>için</a:t>
            </a:r>
            <a:r>
              <a:rPr lang="en-US" dirty="0"/>
              <a:t> </a:t>
            </a:r>
            <a:r>
              <a:rPr lang="en-US" dirty="0" err="1"/>
              <a:t>mevcut</a:t>
            </a:r>
            <a:r>
              <a:rPr lang="en-US" dirty="0"/>
              <a:t> durum </a:t>
            </a:r>
            <a:r>
              <a:rPr lang="en-US" dirty="0" err="1"/>
              <a:t>ve</a:t>
            </a:r>
            <a:r>
              <a:rPr lang="en-US" dirty="0"/>
              <a:t> </a:t>
            </a:r>
            <a:r>
              <a:rPr lang="en-US" dirty="0" err="1"/>
              <a:t>kredi</a:t>
            </a:r>
            <a:r>
              <a:rPr lang="en-US" dirty="0"/>
              <a:t> </a:t>
            </a:r>
            <a:r>
              <a:rPr lang="en-US" dirty="0" err="1"/>
              <a:t>performans</a:t>
            </a:r>
            <a:r>
              <a:rPr lang="en-US" dirty="0"/>
              <a:t> </a:t>
            </a:r>
            <a:r>
              <a:rPr lang="en-US" dirty="0" err="1"/>
              <a:t>bilgilerini</a:t>
            </a:r>
            <a:r>
              <a:rPr lang="en-US" dirty="0"/>
              <a:t> </a:t>
            </a:r>
            <a:r>
              <a:rPr lang="en-US" dirty="0" err="1"/>
              <a:t>içerir</a:t>
            </a:r>
            <a:r>
              <a:rPr lang="en-US" dirty="0"/>
              <a:t>. </a:t>
            </a:r>
            <a:r>
              <a:rPr lang="en-US" dirty="0" err="1"/>
              <a:t>Bir</a:t>
            </a:r>
            <a:r>
              <a:rPr lang="en-US" dirty="0"/>
              <a:t> </a:t>
            </a:r>
            <a:r>
              <a:rPr lang="en-US" dirty="0" err="1"/>
              <a:t>konut</a:t>
            </a:r>
            <a:r>
              <a:rPr lang="en-US" dirty="0"/>
              <a:t> </a:t>
            </a:r>
            <a:r>
              <a:rPr lang="en-US" dirty="0" err="1"/>
              <a:t>özkaynak</a:t>
            </a:r>
            <a:r>
              <a:rPr lang="en-US" dirty="0"/>
              <a:t> </a:t>
            </a:r>
            <a:r>
              <a:rPr lang="en-US" dirty="0" err="1"/>
              <a:t>kredisi</a:t>
            </a:r>
            <a:r>
              <a:rPr lang="en-US" dirty="0"/>
              <a:t>, </a:t>
            </a:r>
            <a:r>
              <a:rPr lang="en-US" dirty="0" err="1"/>
              <a:t>borçlunun</a:t>
            </a:r>
            <a:r>
              <a:rPr lang="en-US" dirty="0"/>
              <a:t> </a:t>
            </a:r>
            <a:r>
              <a:rPr lang="en-US" dirty="0" err="1"/>
              <a:t>evinin</a:t>
            </a:r>
            <a:r>
              <a:rPr lang="en-US" dirty="0"/>
              <a:t> </a:t>
            </a:r>
            <a:r>
              <a:rPr lang="en-US" dirty="0" err="1"/>
              <a:t>özkaynağını</a:t>
            </a:r>
            <a:r>
              <a:rPr lang="en-US" dirty="0"/>
              <a:t> </a:t>
            </a:r>
            <a:r>
              <a:rPr lang="en-US" dirty="0" err="1"/>
              <a:t>dayanak</a:t>
            </a:r>
            <a:r>
              <a:rPr lang="en-US" dirty="0"/>
              <a:t> </a:t>
            </a:r>
            <a:r>
              <a:rPr lang="en-US" dirty="0" err="1"/>
              <a:t>teminat</a:t>
            </a:r>
            <a:r>
              <a:rPr lang="en-US" dirty="0"/>
              <a:t> </a:t>
            </a:r>
            <a:r>
              <a:rPr lang="en-US" dirty="0" err="1"/>
              <a:t>olarak</a:t>
            </a:r>
            <a:r>
              <a:rPr lang="en-US" dirty="0"/>
              <a:t> </a:t>
            </a:r>
            <a:r>
              <a:rPr lang="en-US" dirty="0" err="1"/>
              <a:t>kullandığı</a:t>
            </a:r>
            <a:r>
              <a:rPr lang="en-US" dirty="0"/>
              <a:t> </a:t>
            </a:r>
            <a:r>
              <a:rPr lang="en-US" dirty="0" err="1"/>
              <a:t>bir</a:t>
            </a:r>
            <a:r>
              <a:rPr lang="en-US" dirty="0"/>
              <a:t> </a:t>
            </a:r>
            <a:r>
              <a:rPr lang="en-US" dirty="0" err="1"/>
              <a:t>kredidir</a:t>
            </a:r>
            <a:r>
              <a:rPr lang="en-US" dirty="0"/>
              <a:t>. </a:t>
            </a:r>
            <a:r>
              <a:rPr lang="en-US" dirty="0" err="1"/>
              <a:t>Hedef</a:t>
            </a:r>
            <a:r>
              <a:rPr lang="en-US" dirty="0"/>
              <a:t> (BAD), </a:t>
            </a:r>
            <a:r>
              <a:rPr lang="en-US" dirty="0" err="1"/>
              <a:t>bir</a:t>
            </a:r>
            <a:r>
              <a:rPr lang="en-US" dirty="0"/>
              <a:t> </a:t>
            </a:r>
            <a:r>
              <a:rPr lang="en-US" dirty="0" err="1"/>
              <a:t>başvuranın</a:t>
            </a:r>
            <a:r>
              <a:rPr lang="en-US" dirty="0"/>
              <a:t> </a:t>
            </a:r>
            <a:r>
              <a:rPr lang="en-US" dirty="0" err="1"/>
              <a:t>nihayetinde</a:t>
            </a:r>
            <a:r>
              <a:rPr lang="en-US" dirty="0"/>
              <a:t> </a:t>
            </a:r>
            <a:r>
              <a:rPr lang="en-US" dirty="0" err="1"/>
              <a:t>temerrüde</a:t>
            </a:r>
            <a:r>
              <a:rPr lang="en-US" dirty="0"/>
              <a:t> </a:t>
            </a:r>
            <a:r>
              <a:rPr lang="en-US" dirty="0" err="1"/>
              <a:t>düştüğünü</a:t>
            </a:r>
            <a:r>
              <a:rPr lang="en-US" dirty="0"/>
              <a:t> </a:t>
            </a:r>
            <a:r>
              <a:rPr lang="en-US" dirty="0" err="1"/>
              <a:t>veya</a:t>
            </a:r>
            <a:r>
              <a:rPr lang="en-US" dirty="0"/>
              <a:t> </a:t>
            </a:r>
            <a:r>
              <a:rPr lang="en-US" dirty="0" err="1"/>
              <a:t>ciddi</a:t>
            </a:r>
            <a:r>
              <a:rPr lang="en-US" dirty="0"/>
              <a:t> </a:t>
            </a:r>
            <a:r>
              <a:rPr lang="en-US" dirty="0" err="1"/>
              <a:t>şekilde</a:t>
            </a:r>
            <a:r>
              <a:rPr lang="en-US" dirty="0"/>
              <a:t> </a:t>
            </a:r>
            <a:r>
              <a:rPr lang="en-US" dirty="0" err="1"/>
              <a:t>suçlu</a:t>
            </a:r>
            <a:r>
              <a:rPr lang="en-US" dirty="0"/>
              <a:t> </a:t>
            </a:r>
            <a:r>
              <a:rPr lang="en-US" dirty="0" err="1"/>
              <a:t>olup</a:t>
            </a:r>
            <a:r>
              <a:rPr lang="en-US" dirty="0"/>
              <a:t> </a:t>
            </a:r>
            <a:r>
              <a:rPr lang="en-US" dirty="0" err="1"/>
              <a:t>olmadığını</a:t>
            </a:r>
            <a:r>
              <a:rPr lang="en-US" dirty="0"/>
              <a:t> </a:t>
            </a:r>
            <a:r>
              <a:rPr lang="en-US" dirty="0" err="1"/>
              <a:t>gösteren</a:t>
            </a:r>
            <a:r>
              <a:rPr lang="en-US" dirty="0"/>
              <a:t> </a:t>
            </a:r>
            <a:r>
              <a:rPr lang="en-US" dirty="0" err="1"/>
              <a:t>ikili</a:t>
            </a:r>
            <a:r>
              <a:rPr lang="en-US" dirty="0"/>
              <a:t> </a:t>
            </a:r>
            <a:r>
              <a:rPr lang="en-US" dirty="0" err="1"/>
              <a:t>bir</a:t>
            </a:r>
            <a:r>
              <a:rPr lang="en-US" dirty="0"/>
              <a:t> </a:t>
            </a:r>
            <a:r>
              <a:rPr lang="en-US" dirty="0" err="1"/>
              <a:t>değişkendir</a:t>
            </a:r>
            <a:r>
              <a:rPr lang="en-US" dirty="0"/>
              <a:t>. </a:t>
            </a:r>
            <a:endParaRPr lang="tr-TR" dirty="0" smtClean="0"/>
          </a:p>
          <a:p>
            <a:pPr algn="just">
              <a:buFont typeface="Wingdings" panose="05000000000000000000" pitchFamily="2" charset="2"/>
              <a:buChar char="Ø"/>
            </a:pPr>
            <a:r>
              <a:rPr lang="tr-TR" dirty="0" smtClean="0"/>
              <a:t>13 adet değişken içerir ve bunların 2 tanesi kategorik,11 tanesi numerik değişkenlerdir.</a:t>
            </a:r>
            <a:endParaRPr lang="tr-TR" dirty="0"/>
          </a:p>
          <a:p>
            <a:pPr marL="0" indent="0">
              <a:buNone/>
            </a:pPr>
            <a:endParaRPr lang="tr-TR" dirty="0" smtClean="0"/>
          </a:p>
          <a:p>
            <a:endParaRPr lang="en-US" dirty="0"/>
          </a:p>
        </p:txBody>
      </p:sp>
    </p:spTree>
    <p:extLst>
      <p:ext uri="{BB962C8B-B14F-4D97-AF65-F5344CB8AC3E}">
        <p14:creationId xmlns:p14="http://schemas.microsoft.com/office/powerpoint/2010/main" val="171510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Box-</a:t>
            </a:r>
            <a:r>
              <a:rPr lang="tr-TR" dirty="0" err="1" smtClean="0"/>
              <a:t>Plot</a:t>
            </a:r>
            <a:r>
              <a:rPr lang="tr-TR" dirty="0" smtClean="0"/>
              <a:t> </a:t>
            </a:r>
            <a:endParaRPr lang="en-US" dirty="0"/>
          </a:p>
        </p:txBody>
      </p:sp>
      <p:pic>
        <p:nvPicPr>
          <p:cNvPr id="4" name="Resim 3"/>
          <p:cNvPicPr>
            <a:picLocks noChangeAspect="1"/>
          </p:cNvPicPr>
          <p:nvPr/>
        </p:nvPicPr>
        <p:blipFill rotWithShape="1">
          <a:blip r:embed="rId2"/>
          <a:srcRect l="26347" r="15180" b="9315"/>
          <a:stretch/>
        </p:blipFill>
        <p:spPr>
          <a:xfrm>
            <a:off x="649223" y="1943291"/>
            <a:ext cx="3017521" cy="3513547"/>
          </a:xfrm>
          <a:prstGeom prst="rect">
            <a:avLst/>
          </a:prstGeom>
        </p:spPr>
      </p:pic>
      <p:pic>
        <p:nvPicPr>
          <p:cNvPr id="5" name="Resim 4"/>
          <p:cNvPicPr>
            <a:picLocks noChangeAspect="1"/>
          </p:cNvPicPr>
          <p:nvPr/>
        </p:nvPicPr>
        <p:blipFill rotWithShape="1">
          <a:blip r:embed="rId3"/>
          <a:srcRect l="25223" r="19554" b="11520"/>
          <a:stretch/>
        </p:blipFill>
        <p:spPr>
          <a:xfrm>
            <a:off x="4377157" y="1943291"/>
            <a:ext cx="2892323" cy="3479292"/>
          </a:xfrm>
          <a:prstGeom prst="rect">
            <a:avLst/>
          </a:prstGeom>
        </p:spPr>
      </p:pic>
      <p:pic>
        <p:nvPicPr>
          <p:cNvPr id="6" name="Resim 5"/>
          <p:cNvPicPr>
            <a:picLocks noChangeAspect="1"/>
          </p:cNvPicPr>
          <p:nvPr/>
        </p:nvPicPr>
        <p:blipFill rotWithShape="1">
          <a:blip r:embed="rId4"/>
          <a:srcRect l="24771" r="18952" b="11921"/>
          <a:stretch/>
        </p:blipFill>
        <p:spPr>
          <a:xfrm>
            <a:off x="8266208" y="1909036"/>
            <a:ext cx="2990055" cy="3513547"/>
          </a:xfrm>
          <a:prstGeom prst="rect">
            <a:avLst/>
          </a:prstGeom>
        </p:spPr>
      </p:pic>
    </p:spTree>
    <p:extLst>
      <p:ext uri="{BB962C8B-B14F-4D97-AF65-F5344CB8AC3E}">
        <p14:creationId xmlns:p14="http://schemas.microsoft.com/office/powerpoint/2010/main" val="143125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23544" y="841248"/>
            <a:ext cx="9720072" cy="685800"/>
          </a:xfrm>
        </p:spPr>
        <p:txBody>
          <a:bodyPr>
            <a:normAutofit fontScale="90000"/>
          </a:bodyPr>
          <a:lstStyle/>
          <a:p>
            <a:r>
              <a:rPr lang="tr-TR" dirty="0" err="1" smtClean="0"/>
              <a:t>İstatistıksel</a:t>
            </a:r>
            <a:r>
              <a:rPr lang="tr-TR" dirty="0" smtClean="0"/>
              <a:t> testler</a:t>
            </a:r>
            <a:endParaRPr lang="en-US" dirty="0"/>
          </a:p>
        </p:txBody>
      </p:sp>
      <p:sp>
        <p:nvSpPr>
          <p:cNvPr id="3" name="İçerik Yer Tutucusu 2"/>
          <p:cNvSpPr>
            <a:spLocks noGrp="1"/>
          </p:cNvSpPr>
          <p:nvPr>
            <p:ph idx="1"/>
          </p:nvPr>
        </p:nvSpPr>
        <p:spPr>
          <a:xfrm>
            <a:off x="320040" y="1828800"/>
            <a:ext cx="11640312" cy="4837176"/>
          </a:xfrm>
        </p:spPr>
        <p:txBody>
          <a:bodyPr>
            <a:normAutofit/>
          </a:bodyPr>
          <a:lstStyle/>
          <a:p>
            <a:pPr>
              <a:buFont typeface="Wingdings" panose="05000000000000000000" pitchFamily="2" charset="2"/>
              <a:buChar char="§"/>
            </a:pPr>
            <a:r>
              <a:rPr lang="tr-TR" dirty="0" smtClean="0"/>
              <a:t>Normallik varsayımı için;</a:t>
            </a:r>
          </a:p>
          <a:p>
            <a:pPr>
              <a:buFont typeface="Wingdings" panose="05000000000000000000" pitchFamily="2" charset="2"/>
              <a:buChar char="§"/>
            </a:pPr>
            <a:r>
              <a:rPr lang="en-US" dirty="0" err="1"/>
              <a:t>Normallik</a:t>
            </a:r>
            <a:r>
              <a:rPr lang="en-US" dirty="0"/>
              <a:t> </a:t>
            </a:r>
            <a:r>
              <a:rPr lang="en-US" dirty="0" err="1"/>
              <a:t>görsel</a:t>
            </a:r>
            <a:r>
              <a:rPr lang="en-US" dirty="0"/>
              <a:t> </a:t>
            </a:r>
            <a:r>
              <a:rPr lang="en-US" dirty="0" err="1"/>
              <a:t>olarak</a:t>
            </a:r>
            <a:r>
              <a:rPr lang="en-US" dirty="0"/>
              <a:t> </a:t>
            </a:r>
            <a:r>
              <a:rPr lang="en-US" dirty="0" err="1"/>
              <a:t>kontrol</a:t>
            </a:r>
            <a:r>
              <a:rPr lang="en-US" dirty="0"/>
              <a:t> </a:t>
            </a:r>
            <a:r>
              <a:rPr lang="en-US" dirty="0" err="1"/>
              <a:t>edilebildiği</a:t>
            </a:r>
            <a:r>
              <a:rPr lang="en-US" dirty="0"/>
              <a:t> </a:t>
            </a:r>
            <a:r>
              <a:rPr lang="en-US" dirty="0" err="1"/>
              <a:t>gibi</a:t>
            </a:r>
            <a:r>
              <a:rPr lang="en-US" dirty="0"/>
              <a:t> </a:t>
            </a:r>
            <a:r>
              <a:rPr lang="en-US" dirty="0" err="1"/>
              <a:t>sayısal</a:t>
            </a:r>
            <a:r>
              <a:rPr lang="en-US" dirty="0"/>
              <a:t> </a:t>
            </a:r>
            <a:r>
              <a:rPr lang="en-US" dirty="0" err="1"/>
              <a:t>verilerle</a:t>
            </a:r>
            <a:r>
              <a:rPr lang="en-US" dirty="0"/>
              <a:t> de </a:t>
            </a:r>
            <a:r>
              <a:rPr lang="en-US" dirty="0" err="1"/>
              <a:t>kontrol</a:t>
            </a:r>
            <a:r>
              <a:rPr lang="en-US" dirty="0"/>
              <a:t> </a:t>
            </a:r>
            <a:r>
              <a:rPr lang="en-US" dirty="0" err="1"/>
              <a:t>edilebilir</a:t>
            </a:r>
            <a:r>
              <a:rPr lang="en-US" dirty="0"/>
              <a:t>. </a:t>
            </a:r>
            <a:r>
              <a:rPr lang="en-US" dirty="0" err="1"/>
              <a:t>Ayrıca</a:t>
            </a:r>
            <a:r>
              <a:rPr lang="en-US" dirty="0"/>
              <a:t> </a:t>
            </a:r>
            <a:r>
              <a:rPr lang="en-US" dirty="0" err="1"/>
              <a:t>normallik</a:t>
            </a:r>
            <a:r>
              <a:rPr lang="en-US" dirty="0"/>
              <a:t> test </a:t>
            </a:r>
            <a:r>
              <a:rPr lang="en-US" dirty="0" err="1"/>
              <a:t>etmek</a:t>
            </a:r>
            <a:r>
              <a:rPr lang="en-US" dirty="0"/>
              <a:t> </a:t>
            </a:r>
            <a:r>
              <a:rPr lang="en-US" dirty="0" err="1"/>
              <a:t>için</a:t>
            </a:r>
            <a:r>
              <a:rPr lang="en-US" dirty="0"/>
              <a:t> 2 </a:t>
            </a:r>
            <a:r>
              <a:rPr lang="en-US" dirty="0" err="1"/>
              <a:t>tane</a:t>
            </a:r>
            <a:r>
              <a:rPr lang="en-US" dirty="0"/>
              <a:t> de test </a:t>
            </a:r>
            <a:r>
              <a:rPr lang="en-US" dirty="0" err="1"/>
              <a:t>üretilmiştir</a:t>
            </a:r>
            <a:r>
              <a:rPr lang="en-US" dirty="0"/>
              <a:t>. </a:t>
            </a:r>
            <a:r>
              <a:rPr lang="en-US" dirty="0" err="1" smtClean="0"/>
              <a:t>Görsel</a:t>
            </a:r>
            <a:r>
              <a:rPr lang="en-US" dirty="0" smtClean="0"/>
              <a:t> </a:t>
            </a:r>
            <a:r>
              <a:rPr lang="en-US" dirty="0" err="1"/>
              <a:t>olarak</a:t>
            </a:r>
            <a:r>
              <a:rPr lang="en-US" dirty="0"/>
              <a:t> histogram </a:t>
            </a:r>
            <a:r>
              <a:rPr lang="en-US" dirty="0" err="1"/>
              <a:t>ve</a:t>
            </a:r>
            <a:r>
              <a:rPr lang="en-US" dirty="0"/>
              <a:t> P-P plot </a:t>
            </a:r>
            <a:r>
              <a:rPr lang="en-US" dirty="0" err="1"/>
              <a:t>yardımıyla</a:t>
            </a:r>
            <a:r>
              <a:rPr lang="en-US" dirty="0"/>
              <a:t> </a:t>
            </a:r>
            <a:r>
              <a:rPr lang="tr-TR" dirty="0"/>
              <a:t>.</a:t>
            </a:r>
            <a:r>
              <a:rPr lang="en-US" dirty="0" err="1" smtClean="0"/>
              <a:t>Sayısal</a:t>
            </a:r>
            <a:r>
              <a:rPr lang="en-US" dirty="0" smtClean="0"/>
              <a:t> </a:t>
            </a:r>
            <a:r>
              <a:rPr lang="en-US" dirty="0" err="1"/>
              <a:t>olarak</a:t>
            </a:r>
            <a:r>
              <a:rPr lang="en-US" dirty="0"/>
              <a:t> </a:t>
            </a:r>
            <a:r>
              <a:rPr lang="en-US" dirty="0" err="1"/>
              <a:t>çarpıklık</a:t>
            </a:r>
            <a:r>
              <a:rPr lang="en-US" dirty="0"/>
              <a:t> </a:t>
            </a:r>
            <a:r>
              <a:rPr lang="en-US" dirty="0" err="1"/>
              <a:t>ve</a:t>
            </a:r>
            <a:r>
              <a:rPr lang="en-US" dirty="0"/>
              <a:t> </a:t>
            </a:r>
            <a:r>
              <a:rPr lang="en-US" dirty="0" err="1"/>
              <a:t>basıklık</a:t>
            </a:r>
            <a:r>
              <a:rPr lang="en-US" dirty="0"/>
              <a:t> </a:t>
            </a:r>
            <a:r>
              <a:rPr lang="en-US" dirty="0" err="1"/>
              <a:t>değerleri</a:t>
            </a:r>
            <a:r>
              <a:rPr lang="en-US" dirty="0"/>
              <a:t> </a:t>
            </a:r>
            <a:r>
              <a:rPr lang="en-US" dirty="0" err="1"/>
              <a:t>yardımıyla</a:t>
            </a:r>
            <a:r>
              <a:rPr lang="en-US" dirty="0"/>
              <a:t> </a:t>
            </a:r>
            <a:r>
              <a:rPr lang="tr-TR" dirty="0"/>
              <a:t>.</a:t>
            </a:r>
            <a:r>
              <a:rPr lang="en-US" dirty="0" smtClean="0"/>
              <a:t>Test </a:t>
            </a:r>
            <a:r>
              <a:rPr lang="en-US" dirty="0" err="1" smtClean="0"/>
              <a:t>olarak</a:t>
            </a:r>
            <a:r>
              <a:rPr lang="en-US" dirty="0" smtClean="0"/>
              <a:t> </a:t>
            </a:r>
            <a:r>
              <a:rPr lang="en-US" b="1" dirty="0"/>
              <a:t>Kolmogorov–Smirnov test </a:t>
            </a:r>
            <a:r>
              <a:rPr lang="en-US" b="1" dirty="0" err="1"/>
              <a:t>ve</a:t>
            </a:r>
            <a:r>
              <a:rPr lang="en-US" b="1" dirty="0"/>
              <a:t> Shapiro–Wilk </a:t>
            </a:r>
            <a:r>
              <a:rPr lang="en-US" dirty="0" err="1"/>
              <a:t>testleri</a:t>
            </a:r>
            <a:r>
              <a:rPr lang="en-US" dirty="0"/>
              <a:t> </a:t>
            </a:r>
            <a:r>
              <a:rPr lang="en-US" dirty="0" err="1"/>
              <a:t>kullanarak</a:t>
            </a:r>
            <a:r>
              <a:rPr lang="en-US" dirty="0"/>
              <a:t> test </a:t>
            </a:r>
            <a:r>
              <a:rPr lang="en-US" dirty="0" err="1"/>
              <a:t>edilebilir</a:t>
            </a:r>
            <a:r>
              <a:rPr lang="en-US" dirty="0" smtClean="0"/>
              <a:t>.</a:t>
            </a:r>
            <a:endParaRPr lang="tr-TR" dirty="0" smtClean="0"/>
          </a:p>
          <a:p>
            <a:pPr>
              <a:buFont typeface="Wingdings" panose="05000000000000000000" pitchFamily="2" charset="2"/>
              <a:buChar char="§"/>
            </a:pPr>
            <a:r>
              <a:rPr lang="tr-TR" dirty="0" smtClean="0"/>
              <a:t>V</a:t>
            </a:r>
            <a:r>
              <a:rPr lang="sv-SE" dirty="0" smtClean="0"/>
              <a:t>aryansların </a:t>
            </a:r>
            <a:r>
              <a:rPr lang="sv-SE" dirty="0"/>
              <a:t>homojen olup olmadığı </a:t>
            </a:r>
            <a:r>
              <a:rPr lang="sv-SE" b="1" dirty="0"/>
              <a:t>Levene’s Test </a:t>
            </a:r>
            <a:r>
              <a:rPr lang="sv-SE" dirty="0"/>
              <a:t>kullanarak test edilebilir</a:t>
            </a:r>
            <a:r>
              <a:rPr lang="sv-SE" dirty="0" smtClean="0"/>
              <a:t>.</a:t>
            </a:r>
            <a:r>
              <a:rPr lang="tr-TR" dirty="0" smtClean="0"/>
              <a:t>(Normal dağılımdan gelmeyen verilerde)</a:t>
            </a:r>
          </a:p>
          <a:p>
            <a:pPr>
              <a:buFont typeface="Wingdings" panose="05000000000000000000" pitchFamily="2" charset="2"/>
              <a:buChar char="§"/>
            </a:pPr>
            <a:r>
              <a:rPr lang="en-US" dirty="0" err="1"/>
              <a:t>Eğer</a:t>
            </a:r>
            <a:r>
              <a:rPr lang="en-US" dirty="0"/>
              <a:t> </a:t>
            </a:r>
            <a:r>
              <a:rPr lang="en-US" dirty="0" err="1"/>
              <a:t>iki</a:t>
            </a:r>
            <a:r>
              <a:rPr lang="en-US" dirty="0"/>
              <a:t> </a:t>
            </a:r>
            <a:r>
              <a:rPr lang="en-US" dirty="0" err="1"/>
              <a:t>grubun</a:t>
            </a:r>
            <a:r>
              <a:rPr lang="en-US" dirty="0"/>
              <a:t> </a:t>
            </a:r>
            <a:r>
              <a:rPr lang="en-US" dirty="0" err="1"/>
              <a:t>ortalamaları</a:t>
            </a:r>
            <a:r>
              <a:rPr lang="en-US" dirty="0"/>
              <a:t> </a:t>
            </a:r>
            <a:r>
              <a:rPr lang="en-US" dirty="0" err="1"/>
              <a:t>arasında</a:t>
            </a:r>
            <a:r>
              <a:rPr lang="en-US" dirty="0"/>
              <a:t> </a:t>
            </a:r>
            <a:r>
              <a:rPr lang="en-US" dirty="0" err="1"/>
              <a:t>anlamlı</a:t>
            </a:r>
            <a:r>
              <a:rPr lang="en-US" dirty="0"/>
              <a:t> </a:t>
            </a:r>
            <a:r>
              <a:rPr lang="en-US" dirty="0" err="1"/>
              <a:t>bir</a:t>
            </a:r>
            <a:r>
              <a:rPr lang="en-US" dirty="0"/>
              <a:t> </a:t>
            </a:r>
            <a:r>
              <a:rPr lang="en-US" dirty="0" err="1"/>
              <a:t>fark</a:t>
            </a:r>
            <a:r>
              <a:rPr lang="en-US" dirty="0"/>
              <a:t> </a:t>
            </a:r>
            <a:r>
              <a:rPr lang="en-US" dirty="0" err="1"/>
              <a:t>var</a:t>
            </a:r>
            <a:r>
              <a:rPr lang="en-US" dirty="0"/>
              <a:t> </a:t>
            </a:r>
            <a:r>
              <a:rPr lang="en-US" dirty="0" err="1"/>
              <a:t>mıdır</a:t>
            </a:r>
            <a:r>
              <a:rPr lang="en-US" dirty="0"/>
              <a:t> </a:t>
            </a:r>
            <a:r>
              <a:rPr lang="en-US" dirty="0" err="1"/>
              <a:t>diye</a:t>
            </a:r>
            <a:r>
              <a:rPr lang="en-US" dirty="0"/>
              <a:t> </a:t>
            </a:r>
            <a:r>
              <a:rPr lang="en-US" dirty="0" err="1"/>
              <a:t>merak</a:t>
            </a:r>
            <a:r>
              <a:rPr lang="en-US" dirty="0"/>
              <a:t> </a:t>
            </a:r>
            <a:r>
              <a:rPr lang="en-US" dirty="0" err="1"/>
              <a:t>ediyorsak</a:t>
            </a:r>
            <a:r>
              <a:rPr lang="en-US" dirty="0"/>
              <a:t> </a:t>
            </a:r>
            <a:r>
              <a:rPr lang="en-US" dirty="0" err="1"/>
              <a:t>seçmemiz</a:t>
            </a:r>
            <a:r>
              <a:rPr lang="en-US" dirty="0"/>
              <a:t> </a:t>
            </a:r>
            <a:r>
              <a:rPr lang="en-US" dirty="0" err="1"/>
              <a:t>gereken</a:t>
            </a:r>
            <a:r>
              <a:rPr lang="en-US" dirty="0"/>
              <a:t> </a:t>
            </a:r>
            <a:r>
              <a:rPr lang="en-US" dirty="0" err="1"/>
              <a:t>istatistik</a:t>
            </a:r>
            <a:r>
              <a:rPr lang="en-US" dirty="0"/>
              <a:t> </a:t>
            </a:r>
            <a:r>
              <a:rPr lang="en-US" dirty="0" err="1"/>
              <a:t>yöntemi</a:t>
            </a:r>
            <a:r>
              <a:rPr lang="en-US" dirty="0"/>
              <a:t> </a:t>
            </a:r>
            <a:r>
              <a:rPr lang="en-US" dirty="0" err="1"/>
              <a:t>bağımsız</a:t>
            </a:r>
            <a:r>
              <a:rPr lang="en-US" dirty="0"/>
              <a:t> </a:t>
            </a:r>
            <a:r>
              <a:rPr lang="en-US" dirty="0" err="1"/>
              <a:t>örneklem</a:t>
            </a:r>
            <a:r>
              <a:rPr lang="en-US" dirty="0"/>
              <a:t> </a:t>
            </a:r>
            <a:r>
              <a:rPr lang="en-US" b="1" dirty="0" smtClean="0"/>
              <a:t>t</a:t>
            </a:r>
            <a:r>
              <a:rPr lang="tr-TR" b="1" dirty="0" smtClean="0"/>
              <a:t> </a:t>
            </a:r>
            <a:r>
              <a:rPr lang="en-US" b="1" dirty="0" err="1" smtClean="0"/>
              <a:t>testidi</a:t>
            </a:r>
            <a:r>
              <a:rPr lang="tr-TR" b="1" dirty="0" smtClean="0"/>
              <a:t>r.</a:t>
            </a:r>
          </a:p>
          <a:p>
            <a:pPr>
              <a:buFont typeface="Wingdings" panose="05000000000000000000" pitchFamily="2" charset="2"/>
              <a:buChar char="§"/>
            </a:pPr>
            <a:r>
              <a:rPr lang="en-US" dirty="0"/>
              <a:t>T-</a:t>
            </a:r>
            <a:r>
              <a:rPr lang="en-US" dirty="0" err="1"/>
              <a:t>testini</a:t>
            </a:r>
            <a:r>
              <a:rPr lang="en-US" dirty="0"/>
              <a:t> 2 </a:t>
            </a:r>
            <a:r>
              <a:rPr lang="en-US" dirty="0" err="1"/>
              <a:t>grubu</a:t>
            </a:r>
            <a:r>
              <a:rPr lang="en-US" dirty="0"/>
              <a:t> (</a:t>
            </a:r>
            <a:r>
              <a:rPr lang="en-US" dirty="0" err="1"/>
              <a:t>durumu</a:t>
            </a:r>
            <a:r>
              <a:rPr lang="en-US" dirty="0"/>
              <a:t>) </a:t>
            </a:r>
            <a:r>
              <a:rPr lang="en-US" dirty="0" err="1"/>
              <a:t>karşılaştırırken</a:t>
            </a:r>
            <a:r>
              <a:rPr lang="en-US" dirty="0"/>
              <a:t> </a:t>
            </a:r>
            <a:r>
              <a:rPr lang="en-US" dirty="0" err="1"/>
              <a:t>kullanıyoruz</a:t>
            </a:r>
            <a:r>
              <a:rPr lang="en-US" dirty="0"/>
              <a:t>. </a:t>
            </a:r>
            <a:r>
              <a:rPr lang="en-US" dirty="0" err="1"/>
              <a:t>Eğer</a:t>
            </a:r>
            <a:r>
              <a:rPr lang="en-US" dirty="0"/>
              <a:t> 2’den </a:t>
            </a:r>
            <a:r>
              <a:rPr lang="en-US" dirty="0" err="1"/>
              <a:t>fazla</a:t>
            </a:r>
            <a:r>
              <a:rPr lang="en-US" dirty="0"/>
              <a:t> </a:t>
            </a:r>
            <a:r>
              <a:rPr lang="en-US" dirty="0" err="1"/>
              <a:t>grubun</a:t>
            </a:r>
            <a:r>
              <a:rPr lang="en-US" dirty="0"/>
              <a:t> </a:t>
            </a:r>
            <a:r>
              <a:rPr lang="en-US" dirty="0" err="1"/>
              <a:t>arasında</a:t>
            </a:r>
            <a:r>
              <a:rPr lang="en-US" dirty="0"/>
              <a:t> </a:t>
            </a:r>
            <a:r>
              <a:rPr lang="en-US" dirty="0" err="1"/>
              <a:t>anlamlı</a:t>
            </a:r>
            <a:r>
              <a:rPr lang="en-US" dirty="0"/>
              <a:t> </a:t>
            </a:r>
            <a:r>
              <a:rPr lang="en-US" dirty="0" err="1"/>
              <a:t>bir</a:t>
            </a:r>
            <a:r>
              <a:rPr lang="en-US" dirty="0"/>
              <a:t> </a:t>
            </a:r>
            <a:r>
              <a:rPr lang="en-US" dirty="0" err="1"/>
              <a:t>farklılık</a:t>
            </a:r>
            <a:r>
              <a:rPr lang="en-US" dirty="0"/>
              <a:t> </a:t>
            </a:r>
            <a:r>
              <a:rPr lang="en-US" dirty="0" err="1"/>
              <a:t>var</a:t>
            </a:r>
            <a:r>
              <a:rPr lang="en-US" dirty="0"/>
              <a:t> </a:t>
            </a:r>
            <a:r>
              <a:rPr lang="en-US" dirty="0" err="1"/>
              <a:t>mıdır</a:t>
            </a:r>
            <a:r>
              <a:rPr lang="en-US" dirty="0"/>
              <a:t> </a:t>
            </a:r>
            <a:r>
              <a:rPr lang="en-US" dirty="0" err="1"/>
              <a:t>diye</a:t>
            </a:r>
            <a:r>
              <a:rPr lang="en-US" dirty="0"/>
              <a:t> </a:t>
            </a:r>
            <a:r>
              <a:rPr lang="en-US" dirty="0" err="1"/>
              <a:t>merak</a:t>
            </a:r>
            <a:r>
              <a:rPr lang="en-US" dirty="0"/>
              <a:t> </a:t>
            </a:r>
            <a:r>
              <a:rPr lang="en-US" dirty="0" err="1"/>
              <a:t>ediyorsak</a:t>
            </a:r>
            <a:r>
              <a:rPr lang="en-US" dirty="0"/>
              <a:t> </a:t>
            </a:r>
            <a:r>
              <a:rPr lang="en-US" b="1" dirty="0"/>
              <a:t>ANOVA </a:t>
            </a:r>
            <a:r>
              <a:rPr lang="en-US" dirty="0" err="1"/>
              <a:t>tercih</a:t>
            </a:r>
            <a:r>
              <a:rPr lang="en-US" dirty="0"/>
              <a:t> </a:t>
            </a:r>
            <a:r>
              <a:rPr lang="en-US" dirty="0" err="1"/>
              <a:t>edeceğimiz</a:t>
            </a:r>
            <a:r>
              <a:rPr lang="en-US" dirty="0"/>
              <a:t> </a:t>
            </a:r>
            <a:r>
              <a:rPr lang="en-US" dirty="0" err="1"/>
              <a:t>istatistik</a:t>
            </a:r>
            <a:r>
              <a:rPr lang="en-US" dirty="0"/>
              <a:t> </a:t>
            </a:r>
            <a:r>
              <a:rPr lang="en-US" dirty="0" err="1"/>
              <a:t>yöntemi</a:t>
            </a:r>
            <a:r>
              <a:rPr lang="en-US" dirty="0"/>
              <a:t> </a:t>
            </a:r>
            <a:r>
              <a:rPr lang="en-US" dirty="0" err="1"/>
              <a:t>olacaktır</a:t>
            </a:r>
            <a:r>
              <a:rPr lang="en-US" dirty="0"/>
              <a:t>. ANOVA da </a:t>
            </a:r>
            <a:r>
              <a:rPr lang="en-US" dirty="0" err="1"/>
              <a:t>diğer</a:t>
            </a:r>
            <a:r>
              <a:rPr lang="en-US" dirty="0"/>
              <a:t> </a:t>
            </a:r>
            <a:r>
              <a:rPr lang="en-US" dirty="0" err="1"/>
              <a:t>parametrik</a:t>
            </a:r>
            <a:r>
              <a:rPr lang="en-US" dirty="0"/>
              <a:t> </a:t>
            </a:r>
            <a:r>
              <a:rPr lang="en-US" dirty="0" err="1"/>
              <a:t>istatistikler</a:t>
            </a:r>
            <a:r>
              <a:rPr lang="en-US" dirty="0"/>
              <a:t> </a:t>
            </a:r>
            <a:r>
              <a:rPr lang="en-US" dirty="0" err="1"/>
              <a:t>gibi</a:t>
            </a:r>
            <a:r>
              <a:rPr lang="en-US" dirty="0"/>
              <a:t> </a:t>
            </a:r>
            <a:r>
              <a:rPr lang="en-US" dirty="0" err="1"/>
              <a:t>varsayımlara</a:t>
            </a:r>
            <a:r>
              <a:rPr lang="en-US" dirty="0"/>
              <a:t> </a:t>
            </a:r>
            <a:r>
              <a:rPr lang="en-US" dirty="0" err="1"/>
              <a:t>sahiptir</a:t>
            </a:r>
            <a:r>
              <a:rPr lang="en-US" dirty="0"/>
              <a:t>. </a:t>
            </a:r>
            <a:r>
              <a:rPr lang="en-US" dirty="0" err="1"/>
              <a:t>Varsayımlar</a:t>
            </a:r>
            <a:r>
              <a:rPr lang="en-US" dirty="0"/>
              <a:t> </a:t>
            </a:r>
            <a:r>
              <a:rPr lang="en-US" dirty="0" err="1"/>
              <a:t>yerine</a:t>
            </a:r>
            <a:r>
              <a:rPr lang="en-US" dirty="0"/>
              <a:t> </a:t>
            </a:r>
            <a:r>
              <a:rPr lang="en-US" dirty="0" err="1"/>
              <a:t>gelmemişse</a:t>
            </a:r>
            <a:r>
              <a:rPr lang="en-US" dirty="0"/>
              <a:t> </a:t>
            </a:r>
            <a:r>
              <a:rPr lang="en-US" dirty="0" err="1"/>
              <a:t>parametrik</a:t>
            </a:r>
            <a:r>
              <a:rPr lang="en-US" dirty="0"/>
              <a:t> </a:t>
            </a:r>
            <a:r>
              <a:rPr lang="en-US" dirty="0" err="1"/>
              <a:t>olamayan</a:t>
            </a:r>
            <a:r>
              <a:rPr lang="en-US" dirty="0"/>
              <a:t> </a:t>
            </a:r>
            <a:r>
              <a:rPr lang="en-US" dirty="0" err="1"/>
              <a:t>versiyonu</a:t>
            </a:r>
            <a:r>
              <a:rPr lang="en-US" dirty="0"/>
              <a:t> </a:t>
            </a:r>
            <a:r>
              <a:rPr lang="en-US" dirty="0" err="1"/>
              <a:t>Kruskal</a:t>
            </a:r>
            <a:r>
              <a:rPr lang="en-US" dirty="0"/>
              <a:t> Wallis one way ANOVA </a:t>
            </a:r>
            <a:r>
              <a:rPr lang="en-US" dirty="0" err="1"/>
              <a:t>tercih</a:t>
            </a:r>
            <a:r>
              <a:rPr lang="en-US" dirty="0"/>
              <a:t> </a:t>
            </a:r>
            <a:r>
              <a:rPr lang="en-US" dirty="0" err="1"/>
              <a:t>edilebilir</a:t>
            </a:r>
            <a:r>
              <a:rPr lang="en-US" dirty="0"/>
              <a:t>.</a:t>
            </a:r>
            <a:endParaRPr lang="tr-TR" b="1" dirty="0" smtClean="0"/>
          </a:p>
          <a:p>
            <a:pPr>
              <a:buFont typeface="Wingdings" panose="05000000000000000000" pitchFamily="2" charset="2"/>
              <a:buChar char="§"/>
            </a:pPr>
            <a:endParaRPr lang="en-US" b="1" dirty="0"/>
          </a:p>
        </p:txBody>
      </p:sp>
    </p:spTree>
    <p:extLst>
      <p:ext uri="{BB962C8B-B14F-4D97-AF65-F5344CB8AC3E}">
        <p14:creationId xmlns:p14="http://schemas.microsoft.com/office/powerpoint/2010/main" val="90569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05840" y="1463040"/>
            <a:ext cx="9720071" cy="3977640"/>
          </a:xfrm>
        </p:spPr>
        <p:txBody>
          <a:bodyPr/>
          <a:lstStyle/>
          <a:p>
            <a:pPr>
              <a:buFont typeface="Wingdings" panose="05000000000000000000" pitchFamily="2" charset="2"/>
              <a:buChar char="Ø"/>
            </a:pPr>
            <a:r>
              <a:rPr lang="tr-TR" dirty="0" smtClean="0"/>
              <a:t>İki değişken seçilerek normal dağılımdan gelip gelmediğini kontrol etmek için «</a:t>
            </a:r>
            <a:r>
              <a:rPr lang="tr-TR" dirty="0" err="1" smtClean="0"/>
              <a:t>Shapiro</a:t>
            </a:r>
            <a:r>
              <a:rPr lang="tr-TR" dirty="0" smtClean="0"/>
              <a:t>» normallik testi uygulanır.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Değişkenler normal dağılımdan gelmiyorsa, t-testi yapamayız.</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Normal dağılımdan gelmeyen verilerin </a:t>
            </a:r>
            <a:r>
              <a:rPr lang="tr-TR" dirty="0" err="1" smtClean="0"/>
              <a:t>varyans</a:t>
            </a:r>
            <a:r>
              <a:rPr lang="tr-TR" dirty="0" smtClean="0"/>
              <a:t> eşitliğini test etmek için </a:t>
            </a:r>
            <a:r>
              <a:rPr lang="tr-TR" dirty="0" err="1" smtClean="0"/>
              <a:t>Levene</a:t>
            </a:r>
            <a:r>
              <a:rPr lang="tr-TR" dirty="0" smtClean="0"/>
              <a:t> Testi uygulanabilir.</a:t>
            </a:r>
            <a:endParaRPr lang="en-US" dirty="0"/>
          </a:p>
        </p:txBody>
      </p:sp>
    </p:spTree>
    <p:extLst>
      <p:ext uri="{BB962C8B-B14F-4D97-AF65-F5344CB8AC3E}">
        <p14:creationId xmlns:p14="http://schemas.microsoft.com/office/powerpoint/2010/main" val="48924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898752" y="768824"/>
            <a:ext cx="10819209" cy="904528"/>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11" y="1811596"/>
            <a:ext cx="4214225" cy="2720576"/>
          </a:xfrm>
          <a:prstGeom prst="rect">
            <a:avLst/>
          </a:prstGeom>
        </p:spPr>
      </p:pic>
      <p:sp>
        <p:nvSpPr>
          <p:cNvPr id="7" name="Metin kutusu 6"/>
          <p:cNvSpPr txBox="1"/>
          <p:nvPr/>
        </p:nvSpPr>
        <p:spPr>
          <a:xfrm>
            <a:off x="6583680" y="2386584"/>
            <a:ext cx="5134281" cy="2585323"/>
          </a:xfrm>
          <a:prstGeom prst="rect">
            <a:avLst/>
          </a:prstGeom>
          <a:noFill/>
        </p:spPr>
        <p:txBody>
          <a:bodyPr wrap="square" rtlCol="0">
            <a:spAutoFit/>
          </a:bodyPr>
          <a:lstStyle/>
          <a:p>
            <a:pPr marL="285750" indent="-285750">
              <a:buFont typeface="Arial" panose="020B0604020202020204" pitchFamily="34" charset="0"/>
              <a:buChar char="•"/>
            </a:pPr>
            <a:r>
              <a:rPr lang="tr-TR" dirty="0" smtClean="0"/>
              <a:t>Öncelikle </a:t>
            </a:r>
            <a:r>
              <a:rPr lang="tr-TR" dirty="0" err="1" smtClean="0"/>
              <a:t>loan</a:t>
            </a:r>
            <a:r>
              <a:rPr lang="tr-TR" dirty="0" smtClean="0"/>
              <a:t> değişkeni için istatistiksel verilere </a:t>
            </a:r>
            <a:r>
              <a:rPr lang="tr-TR" dirty="0" err="1" smtClean="0"/>
              <a:t>baktık,ortalama</a:t>
            </a:r>
            <a:r>
              <a:rPr lang="tr-TR" dirty="0" smtClean="0"/>
              <a:t> ve </a:t>
            </a:r>
            <a:r>
              <a:rPr lang="tr-TR" dirty="0" err="1" smtClean="0"/>
              <a:t>varyans</a:t>
            </a:r>
            <a:r>
              <a:rPr lang="tr-TR" dirty="0" smtClean="0"/>
              <a:t> değerlerinin yüksek olduğunu gördük.</a:t>
            </a:r>
          </a:p>
          <a:p>
            <a:pPr marL="285750" indent="-285750">
              <a:buFont typeface="Arial" panose="020B0604020202020204" pitchFamily="34" charset="0"/>
              <a:buChar char="•"/>
            </a:pPr>
            <a:r>
              <a:rPr lang="tr-TR" dirty="0" smtClean="0"/>
              <a:t>Box </a:t>
            </a:r>
            <a:r>
              <a:rPr lang="tr-TR" dirty="0" err="1" smtClean="0"/>
              <a:t>plot</a:t>
            </a:r>
            <a:r>
              <a:rPr lang="tr-TR" dirty="0" smtClean="0"/>
              <a:t> grafiğinde kredisini ödeyenlerde uç gözlemlerin fazla olduğunu gözlemledik.</a:t>
            </a:r>
          </a:p>
          <a:p>
            <a:pPr marL="285750" indent="-285750">
              <a:buFont typeface="Arial" panose="020B0604020202020204" pitchFamily="34" charset="0"/>
              <a:buChar char="•"/>
            </a:pPr>
            <a:r>
              <a:rPr lang="tr-TR" dirty="0" smtClean="0"/>
              <a:t>Sonrasında </a:t>
            </a:r>
            <a:r>
              <a:rPr lang="tr-TR" dirty="0" err="1" smtClean="0"/>
              <a:t>normalite</a:t>
            </a:r>
            <a:r>
              <a:rPr lang="tr-TR" dirty="0" smtClean="0"/>
              <a:t> belirlemek için </a:t>
            </a:r>
            <a:r>
              <a:rPr lang="tr-TR" dirty="0" err="1" smtClean="0"/>
              <a:t>Shapiro</a:t>
            </a:r>
            <a:r>
              <a:rPr lang="tr-TR" dirty="0" smtClean="0"/>
              <a:t> testi uyguladık ve p değeri </a:t>
            </a:r>
            <a:r>
              <a:rPr lang="tr-TR" dirty="0" err="1" smtClean="0"/>
              <a:t>alpha</a:t>
            </a:r>
            <a:r>
              <a:rPr lang="tr-TR" dirty="0" smtClean="0"/>
              <a:t> değerinden küçük olduğu için normal dağılımdan gelmediği sonucuna vardık.</a:t>
            </a:r>
            <a:endParaRPr lang="en-US" dirty="0"/>
          </a:p>
        </p:txBody>
      </p:sp>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68" y="4432454"/>
            <a:ext cx="6043184" cy="2309060"/>
          </a:xfrm>
          <a:prstGeom prst="rect">
            <a:avLst/>
          </a:prstGeom>
        </p:spPr>
      </p:pic>
    </p:spTree>
    <p:extLst>
      <p:ext uri="{BB962C8B-B14F-4D97-AF65-F5344CB8AC3E}">
        <p14:creationId xmlns:p14="http://schemas.microsoft.com/office/powerpoint/2010/main" val="2664559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896111" y="3840480"/>
            <a:ext cx="10387584" cy="2862322"/>
          </a:xfrm>
          <a:prstGeom prst="rect">
            <a:avLst/>
          </a:prstGeom>
          <a:noFill/>
        </p:spPr>
        <p:txBody>
          <a:bodyPr wrap="square" rtlCol="0">
            <a:spAutoFit/>
          </a:bodyPr>
          <a:lstStyle/>
          <a:p>
            <a:r>
              <a:rPr lang="tr-TR" dirty="0" err="1" smtClean="0"/>
              <a:t>Loan</a:t>
            </a:r>
            <a:r>
              <a:rPr lang="tr-TR" dirty="0" smtClean="0"/>
              <a:t> ve </a:t>
            </a:r>
            <a:r>
              <a:rPr lang="tr-TR" dirty="0" err="1" smtClean="0"/>
              <a:t>debtinc</a:t>
            </a:r>
            <a:r>
              <a:rPr lang="tr-TR" dirty="0" smtClean="0"/>
              <a:t> değişkenleri arasındaki ilişkiye </a:t>
            </a:r>
            <a:r>
              <a:rPr lang="tr-TR" dirty="0" err="1" smtClean="0"/>
              <a:t>bakarsak,Loan</a:t>
            </a:r>
            <a:r>
              <a:rPr lang="tr-TR" dirty="0" smtClean="0"/>
              <a:t> talep edilen kredi miktarı ve </a:t>
            </a:r>
            <a:r>
              <a:rPr lang="tr-TR" dirty="0" err="1" smtClean="0"/>
              <a:t>debtinc</a:t>
            </a:r>
            <a:r>
              <a:rPr lang="tr-TR" dirty="0" smtClean="0"/>
              <a:t> kredi-borç oranını gösteriyor. Yani burada araştırmak istenilen, güncel borç ve kredi oranına bakarak, talep edilen krediyi ödeyip ödememek.</a:t>
            </a:r>
          </a:p>
          <a:p>
            <a:r>
              <a:rPr lang="tr-TR" dirty="0" smtClean="0"/>
              <a:t>İki değişkene de </a:t>
            </a:r>
            <a:r>
              <a:rPr lang="tr-TR" dirty="0" err="1" smtClean="0"/>
              <a:t>normalite</a:t>
            </a:r>
            <a:r>
              <a:rPr lang="tr-TR" dirty="0" smtClean="0"/>
              <a:t> testleri yapıldı ve normal dağılımdan gelmediği gözlemlendi.</a:t>
            </a:r>
          </a:p>
          <a:p>
            <a:endParaRPr lang="tr-TR" dirty="0"/>
          </a:p>
          <a:p>
            <a:endParaRPr lang="tr-TR" dirty="0" smtClean="0"/>
          </a:p>
          <a:p>
            <a:endParaRPr lang="tr-TR" dirty="0"/>
          </a:p>
          <a:p>
            <a:endParaRPr lang="tr-TR" dirty="0" smtClean="0"/>
          </a:p>
          <a:p>
            <a:endParaRPr lang="tr-TR" dirty="0"/>
          </a:p>
          <a:p>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1" y="711657"/>
            <a:ext cx="6149873" cy="1419738"/>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12" y="2131395"/>
            <a:ext cx="6149873" cy="1303133"/>
          </a:xfrm>
          <a:prstGeom prst="rect">
            <a:avLst/>
          </a:prstGeom>
        </p:spPr>
      </p:pic>
    </p:spTree>
    <p:extLst>
      <p:ext uri="{BB962C8B-B14F-4D97-AF65-F5344CB8AC3E}">
        <p14:creationId xmlns:p14="http://schemas.microsoft.com/office/powerpoint/2010/main" val="187587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224" y="793977"/>
            <a:ext cx="8651524" cy="943384"/>
          </a:xfrm>
          <a:prstGeom prst="rect">
            <a:avLst/>
          </a:prstGeom>
        </p:spPr>
      </p:pic>
      <p:sp>
        <p:nvSpPr>
          <p:cNvPr id="5" name="Metin kutusu 4"/>
          <p:cNvSpPr txBox="1"/>
          <p:nvPr/>
        </p:nvSpPr>
        <p:spPr>
          <a:xfrm>
            <a:off x="1036072" y="2057400"/>
            <a:ext cx="9125712" cy="1200329"/>
          </a:xfrm>
          <a:prstGeom prst="rect">
            <a:avLst/>
          </a:prstGeom>
          <a:noFill/>
        </p:spPr>
        <p:txBody>
          <a:bodyPr wrap="square" rtlCol="0">
            <a:spAutoFit/>
          </a:bodyPr>
          <a:lstStyle/>
          <a:p>
            <a:r>
              <a:rPr lang="tr-TR" dirty="0" smtClean="0"/>
              <a:t>Daha sonrasında bu iki değişkenin </a:t>
            </a:r>
            <a:r>
              <a:rPr lang="tr-TR" dirty="0" err="1" smtClean="0"/>
              <a:t>varyans</a:t>
            </a:r>
            <a:r>
              <a:rPr lang="tr-TR" dirty="0" smtClean="0"/>
              <a:t> eşitliğine bakmak için </a:t>
            </a:r>
            <a:r>
              <a:rPr lang="tr-TR" dirty="0" err="1" smtClean="0"/>
              <a:t>Levene</a:t>
            </a:r>
            <a:r>
              <a:rPr lang="tr-TR" dirty="0" smtClean="0"/>
              <a:t> test </a:t>
            </a:r>
            <a:r>
              <a:rPr lang="tr-TR" dirty="0" err="1" smtClean="0"/>
              <a:t>uyguladım.Ama</a:t>
            </a:r>
            <a:r>
              <a:rPr lang="tr-TR" dirty="0" smtClean="0"/>
              <a:t> p değeri  </a:t>
            </a:r>
            <a:r>
              <a:rPr lang="tr-TR" dirty="0" err="1" smtClean="0"/>
              <a:t>alpha</a:t>
            </a:r>
            <a:r>
              <a:rPr lang="tr-TR" dirty="0" smtClean="0"/>
              <a:t>(0.05) değerinden küçük olduğu için hipotez reddedilir ve </a:t>
            </a:r>
            <a:r>
              <a:rPr lang="tr-TR" dirty="0" err="1" smtClean="0"/>
              <a:t>varyanslar</a:t>
            </a:r>
            <a:r>
              <a:rPr lang="tr-TR" dirty="0" smtClean="0"/>
              <a:t> eşit </a:t>
            </a:r>
            <a:r>
              <a:rPr lang="tr-TR" dirty="0" err="1" smtClean="0"/>
              <a:t>değildir.Daha</a:t>
            </a:r>
            <a:r>
              <a:rPr lang="tr-TR" dirty="0" smtClean="0"/>
              <a:t> sonra verilerin aynı dağılımdan gelip gelmediğine bakıldı ve aynı dağılımdan gelmediği belirlendi.</a:t>
            </a:r>
            <a:endParaRPr lang="en-US"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072" y="4474724"/>
            <a:ext cx="5753599" cy="1310754"/>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072" y="3735520"/>
            <a:ext cx="6721422" cy="739204"/>
          </a:xfrm>
          <a:prstGeom prst="rect">
            <a:avLst/>
          </a:prstGeom>
        </p:spPr>
      </p:pic>
    </p:spTree>
    <p:extLst>
      <p:ext uri="{BB962C8B-B14F-4D97-AF65-F5344CB8AC3E}">
        <p14:creationId xmlns:p14="http://schemas.microsoft.com/office/powerpoint/2010/main" val="203690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05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52144" y="402336"/>
            <a:ext cx="10808208" cy="6455664"/>
          </a:xfrm>
        </p:spPr>
        <p:txBody>
          <a:bodyPr>
            <a:normAutofit fontScale="32500" lnSpcReduction="20000"/>
          </a:bodyPr>
          <a:lstStyle/>
          <a:p>
            <a:pPr>
              <a:buFont typeface="Wingdings" panose="05000000000000000000" pitchFamily="2" charset="2"/>
              <a:buChar char="§"/>
            </a:pPr>
            <a:r>
              <a:rPr lang="tr-TR" sz="5600" dirty="0"/>
              <a:t>BAD : 1 = </a:t>
            </a:r>
            <a:r>
              <a:rPr lang="tr-TR" sz="5600" dirty="0" err="1"/>
              <a:t>client</a:t>
            </a:r>
            <a:r>
              <a:rPr lang="tr-TR" sz="5600" dirty="0"/>
              <a:t> </a:t>
            </a:r>
            <a:r>
              <a:rPr lang="tr-TR" sz="5600" dirty="0" err="1"/>
              <a:t>defaulted</a:t>
            </a:r>
            <a:r>
              <a:rPr lang="tr-TR" sz="5600" dirty="0"/>
              <a:t> on </a:t>
            </a:r>
            <a:r>
              <a:rPr lang="tr-TR" sz="5600" dirty="0" err="1"/>
              <a:t>loan</a:t>
            </a:r>
            <a:r>
              <a:rPr lang="tr-TR" sz="5600" dirty="0"/>
              <a:t> 0 = </a:t>
            </a:r>
            <a:r>
              <a:rPr lang="tr-TR" sz="5600" dirty="0" err="1"/>
              <a:t>loan</a:t>
            </a:r>
            <a:r>
              <a:rPr lang="tr-TR" sz="5600" dirty="0"/>
              <a:t> </a:t>
            </a:r>
            <a:r>
              <a:rPr lang="tr-TR" sz="5600" dirty="0" err="1"/>
              <a:t>repaidbad</a:t>
            </a:r>
            <a:r>
              <a:rPr lang="tr-TR" sz="5600" dirty="0"/>
              <a:t> = 1 #1:borcu ödememe durumu , 0: borcu ödeme durumu</a:t>
            </a:r>
          </a:p>
          <a:p>
            <a:pPr>
              <a:buFont typeface="Wingdings" panose="05000000000000000000" pitchFamily="2" charset="2"/>
              <a:buChar char="§"/>
            </a:pPr>
            <a:r>
              <a:rPr lang="tr-TR" sz="5600" dirty="0"/>
              <a:t>LOAN : </a:t>
            </a:r>
            <a:r>
              <a:rPr lang="tr-TR" sz="5600" dirty="0" err="1"/>
              <a:t>Amount</a:t>
            </a:r>
            <a:r>
              <a:rPr lang="tr-TR" sz="5600" dirty="0"/>
              <a:t> of </a:t>
            </a:r>
            <a:r>
              <a:rPr lang="tr-TR" sz="5600" dirty="0" err="1"/>
              <a:t>the</a:t>
            </a:r>
            <a:r>
              <a:rPr lang="tr-TR" sz="5600" dirty="0"/>
              <a:t> </a:t>
            </a:r>
            <a:r>
              <a:rPr lang="tr-TR" sz="5600" dirty="0" err="1"/>
              <a:t>loan</a:t>
            </a:r>
            <a:r>
              <a:rPr lang="tr-TR" sz="5600" dirty="0"/>
              <a:t> </a:t>
            </a:r>
            <a:r>
              <a:rPr lang="tr-TR" sz="5600" dirty="0" err="1"/>
              <a:t>request</a:t>
            </a:r>
            <a:r>
              <a:rPr lang="tr-TR" sz="5600" dirty="0"/>
              <a:t>    #</a:t>
            </a:r>
            <a:r>
              <a:rPr lang="tr-TR" sz="5600" dirty="0" err="1"/>
              <a:t>loan:talep</a:t>
            </a:r>
            <a:r>
              <a:rPr lang="tr-TR" sz="5600" dirty="0"/>
              <a:t> edilen kredinin miktarı</a:t>
            </a:r>
          </a:p>
          <a:p>
            <a:pPr>
              <a:buFont typeface="Wingdings" panose="05000000000000000000" pitchFamily="2" charset="2"/>
              <a:buChar char="§"/>
            </a:pPr>
            <a:r>
              <a:rPr lang="tr-TR" sz="5600" dirty="0"/>
              <a:t>MORTDUE : </a:t>
            </a:r>
            <a:r>
              <a:rPr lang="tr-TR" sz="5600" dirty="0" err="1"/>
              <a:t>Amount</a:t>
            </a:r>
            <a:r>
              <a:rPr lang="tr-TR" sz="5600" dirty="0"/>
              <a:t> </a:t>
            </a:r>
            <a:r>
              <a:rPr lang="tr-TR" sz="5600" dirty="0" err="1"/>
              <a:t>due</a:t>
            </a:r>
            <a:r>
              <a:rPr lang="tr-TR" sz="5600" dirty="0"/>
              <a:t> on </a:t>
            </a:r>
            <a:r>
              <a:rPr lang="tr-TR" sz="5600" dirty="0" err="1"/>
              <a:t>existing</a:t>
            </a:r>
            <a:r>
              <a:rPr lang="tr-TR" sz="5600" dirty="0"/>
              <a:t> </a:t>
            </a:r>
            <a:r>
              <a:rPr lang="tr-TR" sz="5600" dirty="0" err="1"/>
              <a:t>mortgage</a:t>
            </a:r>
            <a:r>
              <a:rPr lang="tr-TR" sz="5600" dirty="0"/>
              <a:t>  #</a:t>
            </a:r>
            <a:r>
              <a:rPr lang="tr-TR" sz="5600" dirty="0" err="1"/>
              <a:t>Mortdue:Morgage</a:t>
            </a:r>
            <a:r>
              <a:rPr lang="tr-TR" sz="5600" dirty="0"/>
              <a:t> borçları</a:t>
            </a:r>
          </a:p>
          <a:p>
            <a:pPr>
              <a:buFont typeface="Wingdings" panose="05000000000000000000" pitchFamily="2" charset="2"/>
              <a:buChar char="§"/>
            </a:pPr>
            <a:r>
              <a:rPr lang="tr-TR" sz="5600" dirty="0"/>
              <a:t>VALUE : Value of </a:t>
            </a:r>
            <a:r>
              <a:rPr lang="tr-TR" sz="5600" dirty="0" err="1"/>
              <a:t>current</a:t>
            </a:r>
            <a:r>
              <a:rPr lang="tr-TR" sz="5600" dirty="0"/>
              <a:t> </a:t>
            </a:r>
            <a:r>
              <a:rPr lang="tr-TR" sz="5600" dirty="0" err="1"/>
              <a:t>property</a:t>
            </a:r>
            <a:r>
              <a:rPr lang="tr-TR" sz="5600" dirty="0"/>
              <a:t>       #</a:t>
            </a:r>
            <a:r>
              <a:rPr lang="tr-TR" sz="5600" dirty="0" err="1"/>
              <a:t>value</a:t>
            </a:r>
            <a:r>
              <a:rPr lang="tr-TR" sz="5600" dirty="0"/>
              <a:t>: bulunan mal değeri</a:t>
            </a:r>
          </a:p>
          <a:p>
            <a:pPr>
              <a:buFont typeface="Wingdings" panose="05000000000000000000" pitchFamily="2" charset="2"/>
              <a:buChar char="§"/>
            </a:pPr>
            <a:r>
              <a:rPr lang="tr-TR" sz="5600" dirty="0"/>
              <a:t>REASON : </a:t>
            </a:r>
            <a:r>
              <a:rPr lang="tr-TR" sz="5600" dirty="0" err="1"/>
              <a:t>DebtCon</a:t>
            </a:r>
            <a:r>
              <a:rPr lang="tr-TR" sz="5600" dirty="0"/>
              <a:t> = </a:t>
            </a:r>
            <a:r>
              <a:rPr lang="tr-TR" sz="5600" dirty="0" err="1"/>
              <a:t>debt</a:t>
            </a:r>
            <a:r>
              <a:rPr lang="tr-TR" sz="5600" dirty="0"/>
              <a:t> </a:t>
            </a:r>
            <a:r>
              <a:rPr lang="tr-TR" sz="5600" dirty="0" err="1"/>
              <a:t>consolidation</a:t>
            </a:r>
            <a:r>
              <a:rPr lang="tr-TR" sz="5600" dirty="0"/>
              <a:t> </a:t>
            </a:r>
            <a:r>
              <a:rPr lang="tr-TR" sz="5600" dirty="0" err="1"/>
              <a:t>HomeImp</a:t>
            </a:r>
            <a:r>
              <a:rPr lang="tr-TR" sz="5600" dirty="0"/>
              <a:t> = </a:t>
            </a:r>
            <a:r>
              <a:rPr lang="tr-TR" sz="5600" dirty="0" err="1"/>
              <a:t>home</a:t>
            </a:r>
            <a:r>
              <a:rPr lang="tr-TR" sz="5600" dirty="0"/>
              <a:t> </a:t>
            </a:r>
            <a:r>
              <a:rPr lang="tr-TR" sz="5600" dirty="0" err="1"/>
              <a:t>improvement</a:t>
            </a:r>
            <a:r>
              <a:rPr lang="tr-TR" sz="5600" dirty="0"/>
              <a:t>  #</a:t>
            </a:r>
            <a:r>
              <a:rPr lang="tr-TR" sz="5600" dirty="0" err="1"/>
              <a:t>reason:kısa</a:t>
            </a:r>
            <a:r>
              <a:rPr lang="tr-TR" sz="5600" dirty="0"/>
              <a:t> süreli borçların uzun süreli ya da süresiz borca dönüştürülmesi.</a:t>
            </a:r>
          </a:p>
          <a:p>
            <a:pPr>
              <a:buFont typeface="Wingdings" panose="05000000000000000000" pitchFamily="2" charset="2"/>
              <a:buChar char="§"/>
            </a:pPr>
            <a:r>
              <a:rPr lang="tr-TR" sz="5600" dirty="0"/>
              <a:t>JOB : </a:t>
            </a:r>
            <a:r>
              <a:rPr lang="tr-TR" sz="5600" dirty="0" err="1"/>
              <a:t>Six</a:t>
            </a:r>
            <a:r>
              <a:rPr lang="tr-TR" sz="5600" dirty="0"/>
              <a:t> </a:t>
            </a:r>
            <a:r>
              <a:rPr lang="tr-TR" sz="5600" dirty="0" err="1"/>
              <a:t>occupational</a:t>
            </a:r>
            <a:r>
              <a:rPr lang="tr-TR" sz="5600" dirty="0"/>
              <a:t> </a:t>
            </a:r>
            <a:r>
              <a:rPr lang="tr-TR" sz="5600" dirty="0" err="1"/>
              <a:t>categories</a:t>
            </a:r>
            <a:r>
              <a:rPr lang="tr-TR" sz="5600" dirty="0"/>
              <a:t>  #</a:t>
            </a:r>
            <a:r>
              <a:rPr lang="tr-TR" sz="5600" dirty="0" err="1"/>
              <a:t>job:meslek</a:t>
            </a:r>
            <a:endParaRPr lang="tr-TR" sz="5600" dirty="0"/>
          </a:p>
          <a:p>
            <a:pPr>
              <a:buFont typeface="Wingdings" panose="05000000000000000000" pitchFamily="2" charset="2"/>
              <a:buChar char="§"/>
            </a:pPr>
            <a:r>
              <a:rPr lang="tr-TR" sz="5600" dirty="0"/>
              <a:t>YOJ : </a:t>
            </a:r>
            <a:r>
              <a:rPr lang="tr-TR" sz="5600" dirty="0" err="1"/>
              <a:t>Years</a:t>
            </a:r>
            <a:r>
              <a:rPr lang="tr-TR" sz="5600" dirty="0"/>
              <a:t> at </a:t>
            </a:r>
            <a:r>
              <a:rPr lang="tr-TR" sz="5600" dirty="0" err="1"/>
              <a:t>present</a:t>
            </a:r>
            <a:r>
              <a:rPr lang="tr-TR" sz="5600" dirty="0"/>
              <a:t> </a:t>
            </a:r>
            <a:r>
              <a:rPr lang="tr-TR" sz="5600" dirty="0" err="1"/>
              <a:t>job</a:t>
            </a:r>
            <a:r>
              <a:rPr lang="tr-TR" sz="5600" dirty="0"/>
              <a:t>   #</a:t>
            </a:r>
            <a:r>
              <a:rPr lang="tr-TR" sz="5600" dirty="0" err="1"/>
              <a:t>yoj:meslekte</a:t>
            </a:r>
            <a:r>
              <a:rPr lang="tr-TR" sz="5600" dirty="0"/>
              <a:t> çalışılan yıl</a:t>
            </a:r>
          </a:p>
          <a:p>
            <a:pPr>
              <a:buFont typeface="Wingdings" panose="05000000000000000000" pitchFamily="2" charset="2"/>
              <a:buChar char="§"/>
            </a:pPr>
            <a:r>
              <a:rPr lang="tr-TR" sz="5600" dirty="0"/>
              <a:t>DEROG : </a:t>
            </a:r>
            <a:r>
              <a:rPr lang="tr-TR" sz="5600" dirty="0" err="1"/>
              <a:t>Number</a:t>
            </a:r>
            <a:r>
              <a:rPr lang="tr-TR" sz="5600" dirty="0"/>
              <a:t> of </a:t>
            </a:r>
            <a:r>
              <a:rPr lang="tr-TR" sz="5600" dirty="0" err="1"/>
              <a:t>major</a:t>
            </a:r>
            <a:r>
              <a:rPr lang="tr-TR" sz="5600" dirty="0"/>
              <a:t> </a:t>
            </a:r>
            <a:r>
              <a:rPr lang="tr-TR" sz="5600" dirty="0" err="1"/>
              <a:t>derogatory</a:t>
            </a:r>
            <a:r>
              <a:rPr lang="tr-TR" sz="5600" dirty="0"/>
              <a:t> </a:t>
            </a:r>
            <a:r>
              <a:rPr lang="tr-TR" sz="5600" dirty="0" err="1"/>
              <a:t>reports</a:t>
            </a:r>
            <a:r>
              <a:rPr lang="tr-TR" sz="5600" dirty="0"/>
              <a:t> #uygunsuz </a:t>
            </a:r>
            <a:r>
              <a:rPr lang="tr-TR" sz="5600" dirty="0" err="1"/>
              <a:t>davranis</a:t>
            </a:r>
            <a:r>
              <a:rPr lang="tr-TR" sz="5600" dirty="0"/>
              <a:t> </a:t>
            </a:r>
            <a:r>
              <a:rPr lang="tr-TR" sz="5600" dirty="0" err="1"/>
              <a:t>raporlarinin</a:t>
            </a:r>
            <a:r>
              <a:rPr lang="tr-TR" sz="5600" dirty="0"/>
              <a:t> sayısı</a:t>
            </a:r>
          </a:p>
          <a:p>
            <a:pPr>
              <a:buFont typeface="Wingdings" panose="05000000000000000000" pitchFamily="2" charset="2"/>
              <a:buChar char="§"/>
            </a:pPr>
            <a:r>
              <a:rPr lang="tr-TR" sz="5600" dirty="0"/>
              <a:t>DELINQ : </a:t>
            </a:r>
            <a:r>
              <a:rPr lang="tr-TR" sz="5600" dirty="0" err="1"/>
              <a:t>Number</a:t>
            </a:r>
            <a:r>
              <a:rPr lang="tr-TR" sz="5600" dirty="0"/>
              <a:t> of </a:t>
            </a:r>
            <a:r>
              <a:rPr lang="tr-TR" sz="5600" dirty="0" err="1"/>
              <a:t>delinquent</a:t>
            </a:r>
            <a:r>
              <a:rPr lang="tr-TR" sz="5600" dirty="0"/>
              <a:t> </a:t>
            </a:r>
            <a:r>
              <a:rPr lang="tr-TR" sz="5600" dirty="0" err="1"/>
              <a:t>credit</a:t>
            </a:r>
            <a:r>
              <a:rPr lang="tr-TR" sz="5600" dirty="0"/>
              <a:t> </a:t>
            </a:r>
            <a:r>
              <a:rPr lang="tr-TR" sz="5600" dirty="0" err="1"/>
              <a:t>lines</a:t>
            </a:r>
            <a:r>
              <a:rPr lang="tr-TR" sz="5600" dirty="0"/>
              <a:t> #ödenmemiş kredi limiti sayısı</a:t>
            </a:r>
          </a:p>
          <a:p>
            <a:pPr>
              <a:buFont typeface="Wingdings" panose="05000000000000000000" pitchFamily="2" charset="2"/>
              <a:buChar char="§"/>
            </a:pPr>
            <a:r>
              <a:rPr lang="tr-TR" sz="5600" dirty="0"/>
              <a:t>CLAGE : Age of </a:t>
            </a:r>
            <a:r>
              <a:rPr lang="tr-TR" sz="5600" dirty="0" err="1"/>
              <a:t>oldest</a:t>
            </a:r>
            <a:r>
              <a:rPr lang="tr-TR" sz="5600" dirty="0"/>
              <a:t> </a:t>
            </a:r>
            <a:r>
              <a:rPr lang="tr-TR" sz="5600" dirty="0" err="1"/>
              <a:t>trade</a:t>
            </a:r>
            <a:r>
              <a:rPr lang="tr-TR" sz="5600" dirty="0"/>
              <a:t> </a:t>
            </a:r>
            <a:r>
              <a:rPr lang="tr-TR" sz="5600" dirty="0" err="1"/>
              <a:t>line</a:t>
            </a:r>
            <a:r>
              <a:rPr lang="tr-TR" sz="5600" dirty="0"/>
              <a:t> in </a:t>
            </a:r>
            <a:r>
              <a:rPr lang="tr-TR" sz="5600" dirty="0" err="1"/>
              <a:t>months</a:t>
            </a:r>
            <a:r>
              <a:rPr lang="tr-TR" sz="5600" dirty="0"/>
              <a:t> #</a:t>
            </a:r>
            <a:r>
              <a:rPr lang="tr-TR" sz="5600" dirty="0" err="1"/>
              <a:t>aylarin</a:t>
            </a:r>
            <a:r>
              <a:rPr lang="tr-TR" sz="5600" dirty="0"/>
              <a:t> </a:t>
            </a:r>
            <a:r>
              <a:rPr lang="tr-TR" sz="5600" dirty="0" err="1"/>
              <a:t>icerisindeki</a:t>
            </a:r>
            <a:r>
              <a:rPr lang="tr-TR" sz="5600" dirty="0"/>
              <a:t> en eski kredi limitinin yaş durumu</a:t>
            </a:r>
          </a:p>
          <a:p>
            <a:pPr>
              <a:buFont typeface="Wingdings" panose="05000000000000000000" pitchFamily="2" charset="2"/>
              <a:buChar char="§"/>
            </a:pPr>
            <a:r>
              <a:rPr lang="tr-TR" sz="5600" dirty="0"/>
              <a:t>NINQ : </a:t>
            </a:r>
            <a:r>
              <a:rPr lang="tr-TR" sz="5600" dirty="0" err="1"/>
              <a:t>Number</a:t>
            </a:r>
            <a:r>
              <a:rPr lang="tr-TR" sz="5600" dirty="0"/>
              <a:t> of </a:t>
            </a:r>
            <a:r>
              <a:rPr lang="tr-TR" sz="5600" dirty="0" err="1"/>
              <a:t>recent</a:t>
            </a:r>
            <a:r>
              <a:rPr lang="tr-TR" sz="5600" dirty="0"/>
              <a:t> </a:t>
            </a:r>
            <a:r>
              <a:rPr lang="tr-TR" sz="5600" dirty="0" err="1"/>
              <a:t>credit</a:t>
            </a:r>
            <a:r>
              <a:rPr lang="tr-TR" sz="5600" dirty="0"/>
              <a:t> </a:t>
            </a:r>
            <a:r>
              <a:rPr lang="tr-TR" sz="5600" dirty="0" err="1"/>
              <a:t>lines</a:t>
            </a:r>
            <a:r>
              <a:rPr lang="tr-TR" sz="5600" dirty="0"/>
              <a:t> #güncel kredi sorgusu</a:t>
            </a:r>
          </a:p>
          <a:p>
            <a:pPr>
              <a:buFont typeface="Wingdings" panose="05000000000000000000" pitchFamily="2" charset="2"/>
              <a:buChar char="§"/>
            </a:pPr>
            <a:r>
              <a:rPr lang="tr-TR" sz="5600" dirty="0"/>
              <a:t>CLNO : </a:t>
            </a:r>
            <a:r>
              <a:rPr lang="tr-TR" sz="5600" dirty="0" err="1"/>
              <a:t>Number</a:t>
            </a:r>
            <a:r>
              <a:rPr lang="tr-TR" sz="5600" dirty="0"/>
              <a:t> of </a:t>
            </a:r>
            <a:r>
              <a:rPr lang="tr-TR" sz="5600" dirty="0" err="1"/>
              <a:t>credit</a:t>
            </a:r>
            <a:r>
              <a:rPr lang="tr-TR" sz="5600" dirty="0"/>
              <a:t> </a:t>
            </a:r>
            <a:r>
              <a:rPr lang="tr-TR" sz="5600" dirty="0" err="1"/>
              <a:t>lines</a:t>
            </a:r>
            <a:r>
              <a:rPr lang="tr-TR" sz="5600" dirty="0"/>
              <a:t> #kredi limitinin sayısı</a:t>
            </a:r>
          </a:p>
          <a:p>
            <a:pPr>
              <a:buFont typeface="Wingdings" panose="05000000000000000000" pitchFamily="2" charset="2"/>
              <a:buChar char="§"/>
            </a:pPr>
            <a:r>
              <a:rPr lang="tr-TR" sz="5600" dirty="0"/>
              <a:t>DEBTINC : </a:t>
            </a:r>
            <a:r>
              <a:rPr lang="tr-TR" sz="5600" dirty="0" err="1"/>
              <a:t>Debt-to-income</a:t>
            </a:r>
            <a:r>
              <a:rPr lang="tr-TR" sz="5600" dirty="0"/>
              <a:t> </a:t>
            </a:r>
            <a:r>
              <a:rPr lang="tr-TR" sz="5600" dirty="0" err="1"/>
              <a:t>ratio</a:t>
            </a:r>
            <a:r>
              <a:rPr lang="tr-TR" sz="5600" dirty="0"/>
              <a:t> #borç-gelir oranı</a:t>
            </a:r>
            <a:endParaRPr lang="tr-TR" sz="5600" dirty="0" smtClean="0"/>
          </a:p>
          <a:p>
            <a:endParaRPr lang="tr-TR" dirty="0" smtClean="0"/>
          </a:p>
          <a:p>
            <a:pPr marL="0" indent="0">
              <a:buNone/>
            </a:pPr>
            <a:r>
              <a:rPr lang="en-US" sz="6200" b="1" dirty="0" err="1" smtClean="0"/>
              <a:t>Amaç</a:t>
            </a:r>
            <a:r>
              <a:rPr lang="en-US" sz="6200" b="1" dirty="0"/>
              <a:t>: </a:t>
            </a:r>
            <a:r>
              <a:rPr lang="en-US" sz="6200" b="1" dirty="0" err="1"/>
              <a:t>Belirli</a:t>
            </a:r>
            <a:r>
              <a:rPr lang="en-US" sz="6200" b="1" dirty="0"/>
              <a:t> </a:t>
            </a:r>
            <a:r>
              <a:rPr lang="en-US" sz="6200" b="1" dirty="0" err="1"/>
              <a:t>bir</a:t>
            </a:r>
            <a:r>
              <a:rPr lang="en-US" sz="6200" b="1" dirty="0"/>
              <a:t> </a:t>
            </a:r>
            <a:r>
              <a:rPr lang="en-US" sz="6200" b="1" dirty="0" err="1"/>
              <a:t>kredi</a:t>
            </a:r>
            <a:r>
              <a:rPr lang="en-US" sz="6200" b="1" dirty="0"/>
              <a:t> </a:t>
            </a:r>
            <a:r>
              <a:rPr lang="en-US" sz="6200" b="1" dirty="0" err="1"/>
              <a:t>başvurusunun</a:t>
            </a:r>
            <a:r>
              <a:rPr lang="en-US" sz="6200" b="1" dirty="0"/>
              <a:t> </a:t>
            </a:r>
            <a:r>
              <a:rPr lang="en-US" sz="6200" b="1" dirty="0" err="1"/>
              <a:t>kredi</a:t>
            </a:r>
            <a:r>
              <a:rPr lang="en-US" sz="6200" b="1" dirty="0"/>
              <a:t> </a:t>
            </a:r>
            <a:r>
              <a:rPr lang="en-US" sz="6200" b="1" dirty="0" err="1"/>
              <a:t>geri</a:t>
            </a:r>
            <a:r>
              <a:rPr lang="en-US" sz="6200" b="1" dirty="0"/>
              <a:t> </a:t>
            </a:r>
            <a:r>
              <a:rPr lang="en-US" sz="6200" b="1" dirty="0" err="1"/>
              <a:t>ödemesini</a:t>
            </a:r>
            <a:r>
              <a:rPr lang="en-US" sz="6200" b="1" dirty="0"/>
              <a:t> </a:t>
            </a:r>
            <a:r>
              <a:rPr lang="en-US" sz="6200" b="1" dirty="0" err="1"/>
              <a:t>geciktirme</a:t>
            </a:r>
            <a:r>
              <a:rPr lang="en-US" sz="6200" b="1" dirty="0"/>
              <a:t> </a:t>
            </a:r>
            <a:r>
              <a:rPr lang="en-US" sz="6200" b="1" dirty="0" err="1"/>
              <a:t>şansını</a:t>
            </a:r>
            <a:r>
              <a:rPr lang="en-US" sz="6200" b="1" dirty="0"/>
              <a:t> </a:t>
            </a:r>
            <a:r>
              <a:rPr lang="en-US" sz="6200" b="1" dirty="0" err="1"/>
              <a:t>tahmin</a:t>
            </a:r>
            <a:r>
              <a:rPr lang="en-US" sz="6200" b="1" dirty="0"/>
              <a:t> </a:t>
            </a:r>
            <a:r>
              <a:rPr lang="en-US" sz="6200" b="1" dirty="0" err="1"/>
              <a:t>eden</a:t>
            </a:r>
            <a:r>
              <a:rPr lang="en-US" sz="6200" b="1" dirty="0"/>
              <a:t> </a:t>
            </a:r>
            <a:r>
              <a:rPr lang="en-US" sz="6200" b="1" dirty="0" err="1"/>
              <a:t>bir</a:t>
            </a:r>
            <a:r>
              <a:rPr lang="en-US" sz="6200" b="1" dirty="0"/>
              <a:t> </a:t>
            </a:r>
            <a:r>
              <a:rPr lang="en-US" sz="6200" b="1" dirty="0" err="1"/>
              <a:t>kredi</a:t>
            </a:r>
            <a:r>
              <a:rPr lang="en-US" sz="6200" b="1" dirty="0"/>
              <a:t> </a:t>
            </a:r>
            <a:r>
              <a:rPr lang="en-US" sz="6200" b="1" dirty="0" err="1"/>
              <a:t>puanlama</a:t>
            </a:r>
            <a:r>
              <a:rPr lang="en-US" sz="6200" b="1" dirty="0"/>
              <a:t> </a:t>
            </a:r>
            <a:r>
              <a:rPr lang="en-US" sz="6200" b="1" dirty="0" err="1"/>
              <a:t>algoritması</a:t>
            </a:r>
            <a:r>
              <a:rPr lang="en-US" sz="6200" b="1" dirty="0"/>
              <a:t> </a:t>
            </a:r>
            <a:r>
              <a:rPr lang="en-US" sz="6200" b="1" dirty="0" err="1" smtClean="0"/>
              <a:t>oluşturmak</a:t>
            </a:r>
            <a:r>
              <a:rPr lang="tr-TR" sz="6200" b="1" dirty="0" smtClean="0"/>
              <a:t>tır.</a:t>
            </a:r>
            <a:r>
              <a:rPr lang="en-GB" sz="6200" b="1" dirty="0" err="1" smtClean="0"/>
              <a:t>Asl</a:t>
            </a:r>
            <a:r>
              <a:rPr lang="tr-TR" sz="6200" b="1" dirty="0" err="1" smtClean="0"/>
              <a:t>ında</a:t>
            </a:r>
            <a:r>
              <a:rPr lang="tr-TR" sz="6200" b="1" dirty="0" smtClean="0"/>
              <a:t> kredinin ödenip ödenmeyeceğini belirlemektir.</a:t>
            </a:r>
          </a:p>
          <a:p>
            <a:endParaRPr lang="en-US" dirty="0"/>
          </a:p>
        </p:txBody>
      </p:sp>
    </p:spTree>
    <p:extLst>
      <p:ext uri="{BB962C8B-B14F-4D97-AF65-F5344CB8AC3E}">
        <p14:creationId xmlns:p14="http://schemas.microsoft.com/office/powerpoint/2010/main" val="1987183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8183880" y="859536"/>
            <a:ext cx="3099816" cy="2935224"/>
          </a:xfrm>
        </p:spPr>
        <p:txBody>
          <a:bodyPr>
            <a:normAutofit/>
          </a:bodyPr>
          <a:lstStyle/>
          <a:p>
            <a:r>
              <a:rPr lang="tr-TR" sz="2000" dirty="0" smtClean="0"/>
              <a:t>Öncelikle data </a:t>
            </a:r>
            <a:r>
              <a:rPr lang="tr-TR" sz="2000" dirty="0" err="1" smtClean="0"/>
              <a:t>import</a:t>
            </a:r>
            <a:r>
              <a:rPr lang="tr-TR" sz="2000" dirty="0" smtClean="0"/>
              <a:t> edilmiştir ve verinin </a:t>
            </a:r>
            <a:r>
              <a:rPr lang="tr-TR" sz="2000" dirty="0" err="1" smtClean="0"/>
              <a:t>türü,değişkenlerin</a:t>
            </a:r>
            <a:r>
              <a:rPr lang="tr-TR" sz="2000" dirty="0" smtClean="0"/>
              <a:t> </a:t>
            </a:r>
            <a:r>
              <a:rPr lang="tr-TR" sz="2000" dirty="0" err="1" smtClean="0"/>
              <a:t>tipi,columns</a:t>
            </a:r>
            <a:r>
              <a:rPr lang="tr-TR" sz="2000" dirty="0" smtClean="0"/>
              <a:t> hakkında bilgiler bulunmuştur.</a:t>
            </a:r>
            <a:endParaRPr lang="en-US" sz="2000" dirty="0"/>
          </a:p>
        </p:txBody>
      </p:sp>
      <p:pic>
        <p:nvPicPr>
          <p:cNvPr id="2" name="İçerik Yer Tutucusu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4953" y="570647"/>
            <a:ext cx="7100065" cy="501091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048" y="3537022"/>
            <a:ext cx="6527648" cy="2044537"/>
          </a:xfrm>
          <a:prstGeom prst="rect">
            <a:avLst/>
          </a:prstGeom>
        </p:spPr>
      </p:pic>
    </p:spTree>
    <p:extLst>
      <p:ext uri="{BB962C8B-B14F-4D97-AF65-F5344CB8AC3E}">
        <p14:creationId xmlns:p14="http://schemas.microsoft.com/office/powerpoint/2010/main" val="130848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8912" y="3671812"/>
            <a:ext cx="10524743" cy="2893579"/>
          </a:xfrm>
        </p:spPr>
        <p:txBody>
          <a:bodyPr>
            <a:normAutofit/>
          </a:bodyPr>
          <a:lstStyle/>
          <a:p>
            <a:pPr algn="just"/>
            <a:r>
              <a:rPr lang="tr-TR" sz="1800" dirty="0" smtClean="0"/>
              <a:t>Burada veride yer alan değişkenlerin aritmetik </a:t>
            </a:r>
            <a:r>
              <a:rPr lang="tr-TR" sz="1800" dirty="0" err="1" smtClean="0"/>
              <a:t>ortalaması,standart</a:t>
            </a:r>
            <a:r>
              <a:rPr lang="tr-TR" sz="1800" dirty="0" smtClean="0"/>
              <a:t> </a:t>
            </a:r>
            <a:r>
              <a:rPr lang="tr-TR" sz="1800" dirty="0" err="1" smtClean="0"/>
              <a:t>sapmaları,minimum</a:t>
            </a:r>
            <a:r>
              <a:rPr lang="tr-TR" sz="1800" dirty="0" smtClean="0"/>
              <a:t> </a:t>
            </a:r>
            <a:r>
              <a:rPr lang="tr-TR" sz="1800" dirty="0" err="1" smtClean="0"/>
              <a:t>değerileri</a:t>
            </a:r>
            <a:r>
              <a:rPr lang="tr-TR" sz="1800" dirty="0" smtClean="0"/>
              <a:t> gibi istatiksel verileri </a:t>
            </a:r>
            <a:r>
              <a:rPr lang="tr-TR" sz="1800" dirty="0"/>
              <a:t>görüyoruz. Aritmetik ortalama genellikle ortalamalar veya merkezi eğilimler olarak kullanılmasına rağmen, bu kavram sağlam istatistikler için geçerli değildir, bu da aritmetik ortalamanın "büyük sapmalardan" güçlü bir şekilde etkilendiği anlamına gelir. Büyük bir asimetri katsayısına sahip dağılımlar için aritmetik ortalamanın “ortalama” kavramına karşılık gelmeyebileceği ve sağlam istatistiklerden (örneğin, medyan) ortalama değerlerin merkezi eğilimi daha iyi tanımlayabileceği dikkat çekicidir</a:t>
            </a:r>
            <a:r>
              <a:rPr lang="tr-TR" sz="1800" dirty="0" smtClean="0"/>
              <a:t>.</a:t>
            </a:r>
          </a:p>
          <a:p>
            <a:pPr algn="just"/>
            <a:r>
              <a:rPr lang="tr-TR" sz="1800" dirty="0"/>
              <a:t>Standart sapma ile verilerin ne kadarının ortalamaya yakın olduğunu buluruz. Eğer standart sapma küçükse veriler ortalamaya yakın yerlerde dağılmışlardır. Bunun tersi olarak standart sapma büyükse veriler ortalamadan uzak yerlerde </a:t>
            </a:r>
            <a:r>
              <a:rPr lang="tr-TR" sz="1800" dirty="0" err="1" smtClean="0"/>
              <a:t>dağılmışlardır.Burada</a:t>
            </a:r>
            <a:r>
              <a:rPr lang="tr-TR" sz="1800" dirty="0" smtClean="0"/>
              <a:t> </a:t>
            </a:r>
            <a:r>
              <a:rPr lang="tr-TR" sz="1800" dirty="0" err="1" smtClean="0"/>
              <a:t>loan,value</a:t>
            </a:r>
            <a:r>
              <a:rPr lang="tr-TR" sz="1800" dirty="0" smtClean="0"/>
              <a:t> ve </a:t>
            </a:r>
            <a:r>
              <a:rPr lang="tr-TR" sz="1800" dirty="0" err="1" smtClean="0"/>
              <a:t>mortdue</a:t>
            </a:r>
            <a:r>
              <a:rPr lang="tr-TR" sz="1800" dirty="0" smtClean="0"/>
              <a:t> değerlerinin standart sapmasının fazla olduğunu yani verilerin ortalamadan uzaklaştığını </a:t>
            </a:r>
            <a:r>
              <a:rPr lang="tr-TR" sz="1800" dirty="0" err="1" smtClean="0"/>
              <a:t>gözlemleriz.Yani</a:t>
            </a:r>
            <a:r>
              <a:rPr lang="tr-TR" sz="1800" dirty="0" smtClean="0"/>
              <a:t> veriler geniş bir alana yayılmıştır.</a:t>
            </a:r>
          </a:p>
          <a:p>
            <a:pPr algn="just"/>
            <a:endParaRPr lang="en-US" sz="18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633895"/>
            <a:ext cx="8311896" cy="2663014"/>
          </a:xfrm>
          <a:prstGeom prst="rect">
            <a:avLst/>
          </a:prstGeom>
        </p:spPr>
      </p:pic>
    </p:spTree>
    <p:extLst>
      <p:ext uri="{BB962C8B-B14F-4D97-AF65-F5344CB8AC3E}">
        <p14:creationId xmlns:p14="http://schemas.microsoft.com/office/powerpoint/2010/main" val="157621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83" y="688140"/>
            <a:ext cx="5897373" cy="2750003"/>
          </a:xfr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2" y="3559712"/>
            <a:ext cx="6231257" cy="3048539"/>
          </a:xfrm>
          <a:prstGeom prst="rect">
            <a:avLst/>
          </a:prstGeom>
        </p:spPr>
      </p:pic>
      <p:sp>
        <p:nvSpPr>
          <p:cNvPr id="8" name="Oval 7"/>
          <p:cNvSpPr/>
          <p:nvPr/>
        </p:nvSpPr>
        <p:spPr>
          <a:xfrm>
            <a:off x="7424928" y="557784"/>
            <a:ext cx="4114800" cy="2651760"/>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a:t>
            </a:r>
            <a:r>
              <a:rPr lang="tr-TR" dirty="0" err="1" smtClean="0">
                <a:solidFill>
                  <a:schemeClr val="tx1"/>
                </a:solidFill>
              </a:rPr>
              <a:t>loan</a:t>
            </a:r>
            <a:r>
              <a:rPr lang="tr-TR" dirty="0" smtClean="0">
                <a:solidFill>
                  <a:schemeClr val="tx1"/>
                </a:solidFill>
              </a:rPr>
              <a:t> yani talep edilen kredi miktarının dağılımını </a:t>
            </a:r>
            <a:r>
              <a:rPr lang="tr-TR" dirty="0" err="1" smtClean="0">
                <a:solidFill>
                  <a:schemeClr val="tx1"/>
                </a:solidFill>
              </a:rPr>
              <a:t>görüyoruz.Şekil</a:t>
            </a:r>
            <a:r>
              <a:rPr lang="tr-TR" dirty="0" smtClean="0">
                <a:solidFill>
                  <a:schemeClr val="tx1"/>
                </a:solidFill>
              </a:rPr>
              <a:t> </a:t>
            </a:r>
            <a:r>
              <a:rPr lang="tr-TR" dirty="0" err="1" smtClean="0">
                <a:solidFill>
                  <a:schemeClr val="tx1"/>
                </a:solidFill>
              </a:rPr>
              <a:t>right-skewed</a:t>
            </a:r>
            <a:r>
              <a:rPr lang="tr-TR" dirty="0" smtClean="0">
                <a:solidFill>
                  <a:schemeClr val="tx1"/>
                </a:solidFill>
              </a:rPr>
              <a:t> yani sağa çarpık bir dağılım gösterir. 0-30000 arasında bir dağılım gösterir ve ortalama değeri yüksektir.</a:t>
            </a:r>
            <a:endParaRPr lang="en-US" dirty="0">
              <a:solidFill>
                <a:schemeClr val="tx1"/>
              </a:solidFill>
            </a:endParaRPr>
          </a:p>
        </p:txBody>
      </p:sp>
      <p:sp>
        <p:nvSpPr>
          <p:cNvPr id="9" name="Oval 8"/>
          <p:cNvSpPr/>
          <p:nvPr/>
        </p:nvSpPr>
        <p:spPr>
          <a:xfrm>
            <a:off x="7488936" y="3819144"/>
            <a:ext cx="4325112" cy="2176272"/>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a:t>
            </a:r>
            <a:r>
              <a:rPr lang="tr-TR" dirty="0" err="1" smtClean="0">
                <a:solidFill>
                  <a:schemeClr val="tx1"/>
                </a:solidFill>
              </a:rPr>
              <a:t>mortdue</a:t>
            </a:r>
            <a:r>
              <a:rPr lang="tr-TR" dirty="0" smtClean="0">
                <a:solidFill>
                  <a:schemeClr val="tx1"/>
                </a:solidFill>
              </a:rPr>
              <a:t> yani </a:t>
            </a:r>
            <a:r>
              <a:rPr lang="tr-TR" dirty="0" err="1" smtClean="0">
                <a:solidFill>
                  <a:schemeClr val="tx1"/>
                </a:solidFill>
              </a:rPr>
              <a:t>mortgage</a:t>
            </a:r>
            <a:r>
              <a:rPr lang="tr-TR" dirty="0" smtClean="0">
                <a:solidFill>
                  <a:schemeClr val="tx1"/>
                </a:solidFill>
              </a:rPr>
              <a:t> </a:t>
            </a:r>
            <a:r>
              <a:rPr lang="tr-TR" dirty="0" smtClean="0">
                <a:solidFill>
                  <a:schemeClr val="tx1"/>
                </a:solidFill>
              </a:rPr>
              <a:t>borcunun </a:t>
            </a:r>
            <a:r>
              <a:rPr lang="tr-TR" dirty="0" smtClean="0">
                <a:solidFill>
                  <a:schemeClr val="tx1"/>
                </a:solidFill>
              </a:rPr>
              <a:t>dağılımını </a:t>
            </a:r>
            <a:r>
              <a:rPr lang="tr-TR" dirty="0" err="1" smtClean="0">
                <a:solidFill>
                  <a:schemeClr val="tx1"/>
                </a:solidFill>
              </a:rPr>
              <a:t>görüyoruz.Şekil</a:t>
            </a:r>
            <a:r>
              <a:rPr lang="tr-TR" dirty="0" smtClean="0">
                <a:solidFill>
                  <a:schemeClr val="tx1"/>
                </a:solidFill>
              </a:rPr>
              <a:t> sağa çarpıktır ve 0-10000 arasında yoğundur.</a:t>
            </a:r>
            <a:endParaRPr lang="en-US" dirty="0">
              <a:solidFill>
                <a:schemeClr val="tx1"/>
              </a:solidFill>
            </a:endParaRPr>
          </a:p>
        </p:txBody>
      </p:sp>
    </p:spTree>
    <p:extLst>
      <p:ext uri="{BB962C8B-B14F-4D97-AF65-F5344CB8AC3E}">
        <p14:creationId xmlns:p14="http://schemas.microsoft.com/office/powerpoint/2010/main" val="100134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86" y="432632"/>
            <a:ext cx="6645649" cy="3215823"/>
          </a:xfrm>
          <a:prstGeom prst="rect">
            <a:avLst/>
          </a:prstGeom>
        </p:spPr>
      </p:pic>
      <p:sp>
        <p:nvSpPr>
          <p:cNvPr id="5" name="Oval 4"/>
          <p:cNvSpPr/>
          <p:nvPr/>
        </p:nvSpPr>
        <p:spPr>
          <a:xfrm>
            <a:off x="7955280" y="621792"/>
            <a:ext cx="3831336" cy="2377440"/>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a:t>
            </a:r>
            <a:r>
              <a:rPr lang="tr-TR" dirty="0" err="1" smtClean="0">
                <a:solidFill>
                  <a:schemeClr val="tx1"/>
                </a:solidFill>
              </a:rPr>
              <a:t>value</a:t>
            </a:r>
            <a:r>
              <a:rPr lang="tr-TR" dirty="0" smtClean="0">
                <a:solidFill>
                  <a:schemeClr val="tx1"/>
                </a:solidFill>
              </a:rPr>
              <a:t> yani güncel mal değişkeninin dağılımını </a:t>
            </a:r>
            <a:r>
              <a:rPr lang="tr-TR" dirty="0" err="1" smtClean="0">
                <a:solidFill>
                  <a:schemeClr val="tx1"/>
                </a:solidFill>
              </a:rPr>
              <a:t>görebiliriz.Yaklaşık</a:t>
            </a:r>
            <a:r>
              <a:rPr lang="tr-TR" dirty="0" smtClean="0">
                <a:solidFill>
                  <a:schemeClr val="tx1"/>
                </a:solidFill>
              </a:rPr>
              <a:t> olarak 0-30000 arasında bir </a:t>
            </a:r>
            <a:r>
              <a:rPr lang="tr-TR" dirty="0" err="1" smtClean="0">
                <a:solidFill>
                  <a:schemeClr val="tx1"/>
                </a:solidFill>
              </a:rPr>
              <a:t>saçılım</a:t>
            </a:r>
            <a:r>
              <a:rPr lang="tr-TR" dirty="0" smtClean="0">
                <a:solidFill>
                  <a:schemeClr val="tx1"/>
                </a:solidFill>
              </a:rPr>
              <a:t> vardır ve sağa </a:t>
            </a:r>
            <a:r>
              <a:rPr lang="tr-TR" dirty="0" smtClean="0">
                <a:solidFill>
                  <a:schemeClr val="tx1"/>
                </a:solidFill>
              </a:rPr>
              <a:t>çarpıktır</a:t>
            </a:r>
            <a:r>
              <a:rPr lang="tr-TR" dirty="0" smtClean="0">
                <a:solidFill>
                  <a:schemeClr val="tx1"/>
                </a:solidFill>
              </a:rPr>
              <a:t>.</a:t>
            </a:r>
            <a:endParaRPr lang="en-US" dirty="0">
              <a:solidFill>
                <a:schemeClr val="tx1"/>
              </a:solidFill>
            </a:endParaRPr>
          </a:p>
        </p:txBody>
      </p:sp>
      <p:sp>
        <p:nvSpPr>
          <p:cNvPr id="6" name="Oval 5"/>
          <p:cNvSpPr/>
          <p:nvPr/>
        </p:nvSpPr>
        <p:spPr>
          <a:xfrm>
            <a:off x="7662672" y="3502152"/>
            <a:ext cx="4416552" cy="3014471"/>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a:t>
            </a:r>
            <a:r>
              <a:rPr lang="tr-TR" dirty="0" err="1" smtClean="0">
                <a:solidFill>
                  <a:schemeClr val="tx1"/>
                </a:solidFill>
              </a:rPr>
              <a:t>yoj</a:t>
            </a:r>
            <a:r>
              <a:rPr lang="tr-TR" dirty="0">
                <a:solidFill>
                  <a:schemeClr val="tx1"/>
                </a:solidFill>
              </a:rPr>
              <a:t> </a:t>
            </a:r>
            <a:r>
              <a:rPr lang="tr-TR" dirty="0" smtClean="0">
                <a:solidFill>
                  <a:schemeClr val="tx1"/>
                </a:solidFill>
              </a:rPr>
              <a:t>yani meslekte çalışılan yıl değişkeninin </a:t>
            </a:r>
            <a:r>
              <a:rPr lang="tr-TR" dirty="0" err="1" smtClean="0">
                <a:solidFill>
                  <a:schemeClr val="tx1"/>
                </a:solidFill>
              </a:rPr>
              <a:t>histogram</a:t>
            </a:r>
            <a:r>
              <a:rPr lang="tr-TR" dirty="0" smtClean="0">
                <a:solidFill>
                  <a:schemeClr val="tx1"/>
                </a:solidFill>
              </a:rPr>
              <a:t> tablosunu </a:t>
            </a:r>
            <a:r>
              <a:rPr lang="tr-TR" dirty="0" err="1" smtClean="0">
                <a:solidFill>
                  <a:schemeClr val="tx1"/>
                </a:solidFill>
              </a:rPr>
              <a:t>görüyoruz.Tabloda</a:t>
            </a:r>
            <a:r>
              <a:rPr lang="tr-TR" dirty="0" smtClean="0">
                <a:solidFill>
                  <a:schemeClr val="tx1"/>
                </a:solidFill>
              </a:rPr>
              <a:t> çok geniş bir </a:t>
            </a:r>
            <a:r>
              <a:rPr lang="tr-TR" dirty="0" err="1" smtClean="0">
                <a:solidFill>
                  <a:schemeClr val="tx1"/>
                </a:solidFill>
              </a:rPr>
              <a:t>saçılım</a:t>
            </a:r>
            <a:r>
              <a:rPr lang="tr-TR" dirty="0" smtClean="0">
                <a:solidFill>
                  <a:schemeClr val="tx1"/>
                </a:solidFill>
              </a:rPr>
              <a:t> vardır ve 0-40 yıl arasında </a:t>
            </a:r>
            <a:r>
              <a:rPr lang="tr-TR" dirty="0" err="1" smtClean="0">
                <a:solidFill>
                  <a:schemeClr val="tx1"/>
                </a:solidFill>
              </a:rPr>
              <a:t>dağılmıştır.Genel</a:t>
            </a:r>
            <a:r>
              <a:rPr lang="tr-TR" dirty="0" smtClean="0">
                <a:solidFill>
                  <a:schemeClr val="tx1"/>
                </a:solidFill>
              </a:rPr>
              <a:t> olarak 0-10 yıl arası çalışma oranı </a:t>
            </a:r>
            <a:r>
              <a:rPr lang="tr-TR" dirty="0" err="1" smtClean="0">
                <a:solidFill>
                  <a:schemeClr val="tx1"/>
                </a:solidFill>
              </a:rPr>
              <a:t>fazladır.Şekil</a:t>
            </a:r>
            <a:r>
              <a:rPr lang="tr-TR" dirty="0" smtClean="0">
                <a:solidFill>
                  <a:schemeClr val="tx1"/>
                </a:solidFill>
              </a:rPr>
              <a:t> sağa </a:t>
            </a:r>
            <a:r>
              <a:rPr lang="tr-TR" dirty="0" smtClean="0">
                <a:solidFill>
                  <a:schemeClr val="tx1"/>
                </a:solidFill>
              </a:rPr>
              <a:t>çarpıktır</a:t>
            </a:r>
            <a:r>
              <a:rPr lang="tr-TR" dirty="0" smtClean="0">
                <a:solidFill>
                  <a:schemeClr val="tx1"/>
                </a:solidFill>
              </a:rPr>
              <a:t>.</a:t>
            </a:r>
            <a:endParaRPr lang="en-US" dirty="0">
              <a:solidFill>
                <a:schemeClr val="tx1"/>
              </a:solidFill>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81" y="3648455"/>
            <a:ext cx="6595954" cy="3204397"/>
          </a:xfrm>
          <a:prstGeom prst="rect">
            <a:avLst/>
          </a:prstGeom>
        </p:spPr>
      </p:pic>
    </p:spTree>
    <p:extLst>
      <p:ext uri="{BB962C8B-B14F-4D97-AF65-F5344CB8AC3E}">
        <p14:creationId xmlns:p14="http://schemas.microsoft.com/office/powerpoint/2010/main" val="418471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693" y="633600"/>
            <a:ext cx="7132891" cy="3616587"/>
          </a:xfrm>
        </p:spPr>
      </p:pic>
      <p:sp>
        <p:nvSpPr>
          <p:cNvPr id="5" name="Yuvarlatılmış Dikdörtgen 4"/>
          <p:cNvSpPr/>
          <p:nvPr/>
        </p:nvSpPr>
        <p:spPr>
          <a:xfrm>
            <a:off x="1128998" y="4681728"/>
            <a:ext cx="9098280" cy="1591056"/>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Burada CLNO yani kredi limitinin sayısı değişkeninin dağılımını </a:t>
            </a:r>
            <a:r>
              <a:rPr lang="tr-TR" dirty="0" err="1" smtClean="0">
                <a:solidFill>
                  <a:schemeClr val="tx1"/>
                </a:solidFill>
              </a:rPr>
              <a:t>görmekteyiz.Diğer</a:t>
            </a:r>
            <a:r>
              <a:rPr lang="tr-TR" dirty="0" smtClean="0">
                <a:solidFill>
                  <a:schemeClr val="tx1"/>
                </a:solidFill>
              </a:rPr>
              <a:t> verilerle karşılaştırdığımızda daha simetrik bir dağılım </a:t>
            </a:r>
            <a:r>
              <a:rPr lang="tr-TR" dirty="0" err="1" smtClean="0">
                <a:solidFill>
                  <a:schemeClr val="tx1"/>
                </a:solidFill>
              </a:rPr>
              <a:t>görüyoruz.Mod,medyan</a:t>
            </a:r>
            <a:r>
              <a:rPr lang="tr-TR" dirty="0" smtClean="0">
                <a:solidFill>
                  <a:schemeClr val="tx1"/>
                </a:solidFill>
              </a:rPr>
              <a:t> ve aritmetik ortalama değerleri birbirine </a:t>
            </a:r>
            <a:r>
              <a:rPr lang="tr-TR" dirty="0" smtClean="0">
                <a:solidFill>
                  <a:schemeClr val="tx1"/>
                </a:solidFill>
              </a:rPr>
              <a:t>eşit veya yakın </a:t>
            </a:r>
            <a:r>
              <a:rPr lang="tr-TR" dirty="0" smtClean="0">
                <a:solidFill>
                  <a:schemeClr val="tx1"/>
                </a:solidFill>
              </a:rPr>
              <a:t>olmalıdır. </a:t>
            </a:r>
            <a:endParaRPr lang="en-US" dirty="0">
              <a:solidFill>
                <a:schemeClr val="tx1"/>
              </a:solidFill>
            </a:endParaRPr>
          </a:p>
        </p:txBody>
      </p:sp>
    </p:spTree>
    <p:extLst>
      <p:ext uri="{BB962C8B-B14F-4D97-AF65-F5344CB8AC3E}">
        <p14:creationId xmlns:p14="http://schemas.microsoft.com/office/powerpoint/2010/main" val="72002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6245352" y="808101"/>
            <a:ext cx="4517136" cy="636651"/>
          </a:xfrm>
        </p:spPr>
        <p:txBody>
          <a:bodyPr>
            <a:normAutofit/>
          </a:bodyPr>
          <a:lstStyle/>
          <a:p>
            <a:r>
              <a:rPr lang="tr-TR" sz="3200" dirty="0" smtClean="0"/>
              <a:t>Cross </a:t>
            </a:r>
            <a:r>
              <a:rPr lang="tr-TR" sz="3200" dirty="0" err="1" smtClean="0"/>
              <a:t>table</a:t>
            </a:r>
            <a:endParaRPr lang="en-US" sz="3200" dirty="0"/>
          </a:p>
        </p:txBody>
      </p:sp>
      <p:pic>
        <p:nvPicPr>
          <p:cNvPr id="4" name="İçerik Yer Tutucus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76656" y="945261"/>
            <a:ext cx="5481638" cy="3648075"/>
          </a:xfrm>
        </p:spPr>
      </p:pic>
      <p:sp>
        <p:nvSpPr>
          <p:cNvPr id="5" name="Metin kutusu 4"/>
          <p:cNvSpPr txBox="1"/>
          <p:nvPr/>
        </p:nvSpPr>
        <p:spPr>
          <a:xfrm>
            <a:off x="6245352" y="1756314"/>
            <a:ext cx="5458968" cy="2585323"/>
          </a:xfrm>
          <a:prstGeom prst="rect">
            <a:avLst/>
          </a:prstGeom>
          <a:noFill/>
        </p:spPr>
        <p:txBody>
          <a:bodyPr wrap="square" rtlCol="0">
            <a:spAutoFit/>
          </a:bodyPr>
          <a:lstStyle/>
          <a:p>
            <a:r>
              <a:rPr lang="tr-TR" dirty="0" smtClean="0"/>
              <a:t>Burada değişkenlerin değerlerini saydırdık ve kredi ödeyip ödememe yüzdesini aldık.</a:t>
            </a:r>
          </a:p>
          <a:p>
            <a:r>
              <a:rPr lang="tr-TR" dirty="0" smtClean="0"/>
              <a:t>0 =BORCU ÖDEME DURUMU</a:t>
            </a:r>
          </a:p>
          <a:p>
            <a:r>
              <a:rPr lang="tr-TR" dirty="0" smtClean="0"/>
              <a:t>1=BORCU ÖDEMEME DURUMU </a:t>
            </a:r>
          </a:p>
          <a:p>
            <a:r>
              <a:rPr lang="tr-TR" dirty="0" smtClean="0"/>
              <a:t>Olduğuna göre,</a:t>
            </a:r>
          </a:p>
          <a:p>
            <a:endParaRPr lang="tr-TR" dirty="0"/>
          </a:p>
          <a:p>
            <a:pPr marL="285750" indent="-285750">
              <a:buFont typeface="Arial" panose="020B0604020202020204" pitchFamily="34" charset="0"/>
              <a:buChar char="•"/>
            </a:pPr>
            <a:r>
              <a:rPr lang="tr-TR" dirty="0" smtClean="0"/>
              <a:t>2863 kişi yani grubun yüzde 80’i borcunu ödeme eğilimindeyken, 713 kişi yani grubun yüzde 20’si kredi borcunu ödememe eğilimi göstermektedir.</a:t>
            </a:r>
            <a:endParaRPr lang="tr-TR" dirty="0"/>
          </a:p>
        </p:txBody>
      </p:sp>
    </p:spTree>
    <p:extLst>
      <p:ext uri="{BB962C8B-B14F-4D97-AF65-F5344CB8AC3E}">
        <p14:creationId xmlns:p14="http://schemas.microsoft.com/office/powerpoint/2010/main" val="3340099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Turuncu">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664</TotalTime>
  <Words>1452</Words>
  <Application>Microsoft Office PowerPoint</Application>
  <PresentationFormat>Geniş ekran</PresentationFormat>
  <Paragraphs>94</Paragraphs>
  <Slides>26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26</vt:i4>
      </vt:variant>
    </vt:vector>
  </HeadingPairs>
  <TitlesOfParts>
    <vt:vector size="34" baseType="lpstr">
      <vt:lpstr>Arial</vt:lpstr>
      <vt:lpstr>Calibri Light</vt:lpstr>
      <vt:lpstr>Lucida Bright</vt:lpstr>
      <vt:lpstr>Tw Cen MT</vt:lpstr>
      <vt:lpstr>Tw Cen MT Condensed</vt:lpstr>
      <vt:lpstr>Wingdings</vt:lpstr>
      <vt:lpstr>Wingdings 3</vt:lpstr>
      <vt:lpstr>Entegral</vt:lpstr>
      <vt:lpstr>PowerPoint Sunusu</vt:lpstr>
      <vt:lpstr>Verinin Ve Değişkenlerin Tanıtılması (Data Description)</vt:lpstr>
      <vt:lpstr>PowerPoint Sunusu</vt:lpstr>
      <vt:lpstr>Öncelikle data import edilmiştir ve verinin türü,değişkenlerin tipi,columns hakkında bilgiler bulunmuştur.</vt:lpstr>
      <vt:lpstr>PowerPoint Sunusu</vt:lpstr>
      <vt:lpstr>PowerPoint Sunusu</vt:lpstr>
      <vt:lpstr>PowerPoint Sunusu</vt:lpstr>
      <vt:lpstr>PowerPoint Sunusu</vt:lpstr>
      <vt:lpstr>Cross table</vt:lpstr>
      <vt:lpstr>PowerPoint Sunusu</vt:lpstr>
      <vt:lpstr>PowerPoint Sunusu</vt:lpstr>
      <vt:lpstr>Değişkenlerin histogramları</vt:lpstr>
      <vt:lpstr>Korelasyon </vt:lpstr>
      <vt:lpstr>PowerPoint Sunusu</vt:lpstr>
      <vt:lpstr>Korelasyon matrisi</vt:lpstr>
      <vt:lpstr>QQ (Quantıle-quantıle) plot</vt:lpstr>
      <vt:lpstr>Qq PLOTS</vt:lpstr>
      <vt:lpstr>PowerPoint Sunusu</vt:lpstr>
      <vt:lpstr>Value-mortdue ilişkisi</vt:lpstr>
      <vt:lpstr>Box-Plot </vt:lpstr>
      <vt:lpstr>İstatistıksel testler</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Nisanur Duran</dc:creator>
  <cp:lastModifiedBy>Nisanur Duran</cp:lastModifiedBy>
  <cp:revision>37</cp:revision>
  <dcterms:created xsi:type="dcterms:W3CDTF">2020-07-16T15:14:37Z</dcterms:created>
  <dcterms:modified xsi:type="dcterms:W3CDTF">2020-07-18T06:48:02Z</dcterms:modified>
</cp:coreProperties>
</file>