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2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7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24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3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1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2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0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0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4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AE9C4FD-098C-46C3-89B4-58641A9DD2D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A22C85B-A4E6-433D-9788-907BDD74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0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691129" y="2744770"/>
            <a:ext cx="10572000" cy="2971051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LOGISTIC REGRESSION</a:t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Kodluyoruz/</a:t>
            </a:r>
            <a:r>
              <a:rPr lang="tr-TR" sz="2400" dirty="0" err="1" smtClean="0">
                <a:solidFill>
                  <a:schemeClr val="bg1"/>
                </a:solidFill>
              </a:rPr>
              <a:t>Bootcamp</a:t>
            </a: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/>
            </a:r>
            <a:br>
              <a:rPr lang="tr-TR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>
          <a:xfrm>
            <a:off x="429768" y="5280846"/>
            <a:ext cx="10952233" cy="900498"/>
          </a:xfrm>
        </p:spPr>
        <p:txBody>
          <a:bodyPr>
            <a:normAutofit/>
          </a:bodyPr>
          <a:lstStyle/>
          <a:p>
            <a:r>
              <a:rPr lang="tr-TR" sz="2000" b="1" dirty="0" smtClean="0"/>
              <a:t>«</a:t>
            </a:r>
            <a:r>
              <a:rPr lang="tr-TR" sz="2000" b="1" dirty="0" err="1" smtClean="0"/>
              <a:t>Bankdata.Csv</a:t>
            </a:r>
            <a:r>
              <a:rPr lang="tr-TR" sz="2000" b="1" dirty="0" smtClean="0"/>
              <a:t>» Datası Üzerine Yapılan İnceleme</a:t>
            </a:r>
          </a:p>
          <a:p>
            <a:r>
              <a:rPr lang="tr-TR" sz="2000" b="1" dirty="0" smtClean="0"/>
              <a:t>Nisanur Duran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9879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2" y="557601"/>
            <a:ext cx="10566224" cy="57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6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420624" y="447188"/>
            <a:ext cx="10961374" cy="1089004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 CURVE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420624" y="2222287"/>
            <a:ext cx="10952662" cy="3620729"/>
          </a:xfrm>
        </p:spPr>
        <p:txBody>
          <a:bodyPr>
            <a:normAutofit/>
          </a:bodyPr>
          <a:lstStyle/>
          <a:p>
            <a:r>
              <a:rPr lang="en-US" dirty="0"/>
              <a:t>ROC </a:t>
            </a:r>
            <a:r>
              <a:rPr lang="en-US" dirty="0" err="1"/>
              <a:t>eğrisi</a:t>
            </a:r>
            <a:r>
              <a:rPr lang="en-US" dirty="0"/>
              <a:t>, </a:t>
            </a:r>
            <a:r>
              <a:rPr lang="en-US" dirty="0" err="1"/>
              <a:t>ikili</a:t>
            </a:r>
            <a:r>
              <a:rPr lang="en-US" dirty="0"/>
              <a:t>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 </a:t>
            </a:r>
            <a:r>
              <a:rPr lang="en-US" dirty="0" err="1"/>
              <a:t>ayrım</a:t>
            </a:r>
            <a:r>
              <a:rPr lang="en-US" dirty="0"/>
              <a:t> </a:t>
            </a:r>
            <a:r>
              <a:rPr lang="en-US" dirty="0" err="1"/>
              <a:t>eşik</a:t>
            </a:r>
            <a:r>
              <a:rPr lang="en-US" dirty="0"/>
              <a:t> </a:t>
            </a:r>
            <a:r>
              <a:rPr lang="en-US" dirty="0" err="1"/>
              <a:t>değerinin</a:t>
            </a:r>
            <a:r>
              <a:rPr lang="en-US" dirty="0"/>
              <a:t> </a:t>
            </a:r>
            <a:r>
              <a:rPr lang="en-US" dirty="0" err="1"/>
              <a:t>farklılık</a:t>
            </a:r>
            <a:r>
              <a:rPr lang="en-US" dirty="0"/>
              <a:t> </a:t>
            </a:r>
            <a:r>
              <a:rPr lang="en-US" dirty="0" err="1"/>
              <a:t>gösterdiği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, </a:t>
            </a:r>
            <a:r>
              <a:rPr lang="en-US" dirty="0" err="1"/>
              <a:t>hassasiyetin</a:t>
            </a:r>
            <a:r>
              <a:rPr lang="en-US" dirty="0"/>
              <a:t> </a:t>
            </a:r>
            <a:r>
              <a:rPr lang="en-US" dirty="0" err="1"/>
              <a:t>kesinliliğe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oranıyla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çıkmaktadır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 smtClean="0"/>
              <a:t>Datanın</a:t>
            </a:r>
            <a:r>
              <a:rPr lang="en-US" dirty="0" smtClean="0"/>
              <a:t>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gücünü</a:t>
            </a:r>
            <a:r>
              <a:rPr lang="en-US" dirty="0"/>
              <a:t> </a:t>
            </a:r>
            <a:r>
              <a:rPr lang="en-US" dirty="0" err="1"/>
              <a:t>gösterir.Datamın</a:t>
            </a:r>
            <a:r>
              <a:rPr lang="en-US" dirty="0"/>
              <a:t> ne </a:t>
            </a:r>
            <a:r>
              <a:rPr lang="en-US" dirty="0" err="1"/>
              <a:t>kadarına</a:t>
            </a:r>
            <a:r>
              <a:rPr lang="en-US" dirty="0"/>
              <a:t> </a:t>
            </a:r>
            <a:r>
              <a:rPr lang="en-US" dirty="0" err="1"/>
              <a:t>gittiğimde</a:t>
            </a:r>
            <a:r>
              <a:rPr lang="en-US" dirty="0"/>
              <a:t> ne </a:t>
            </a:r>
            <a:r>
              <a:rPr lang="en-US" dirty="0" err="1"/>
              <a:t>kadarını</a:t>
            </a:r>
            <a:r>
              <a:rPr lang="en-US" dirty="0"/>
              <a:t> </a:t>
            </a:r>
            <a:r>
              <a:rPr lang="en-US" dirty="0" err="1"/>
              <a:t>buluyorum.Düz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yüksekte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görmek</a:t>
            </a:r>
            <a:r>
              <a:rPr lang="en-US" dirty="0"/>
              <a:t> her zaman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iyidir.Hedefleme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hastaların</a:t>
            </a:r>
            <a:r>
              <a:rPr lang="en-US" dirty="0"/>
              <a:t> </a:t>
            </a:r>
            <a:r>
              <a:rPr lang="en-US" dirty="0" err="1"/>
              <a:t>hepsine</a:t>
            </a:r>
            <a:r>
              <a:rPr lang="en-US" dirty="0"/>
              <a:t> </a:t>
            </a:r>
            <a:r>
              <a:rPr lang="en-US" dirty="0" err="1"/>
              <a:t>gitmek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orana</a:t>
            </a:r>
            <a:r>
              <a:rPr lang="en-US" dirty="0"/>
              <a:t> </a:t>
            </a:r>
            <a:r>
              <a:rPr lang="en-US" dirty="0" err="1"/>
              <a:t>gidilebilir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28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3" y="703185"/>
            <a:ext cx="5005970" cy="4536327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669280" y="2322576"/>
            <a:ext cx="6263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Tahmin</a:t>
            </a:r>
            <a:r>
              <a:rPr lang="en-US" dirty="0" smtClean="0"/>
              <a:t> </a:t>
            </a:r>
            <a:r>
              <a:rPr lang="en-US" dirty="0" err="1" smtClean="0"/>
              <a:t>ettiğim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gerçek</a:t>
            </a:r>
            <a:r>
              <a:rPr lang="en-US" dirty="0" smtClean="0"/>
              <a:t> x </a:t>
            </a:r>
            <a:r>
              <a:rPr lang="en-US" dirty="0" err="1" smtClean="0"/>
              <a:t>değerlerimi</a:t>
            </a:r>
            <a:r>
              <a:rPr lang="en-US" dirty="0" smtClean="0"/>
              <a:t> </a:t>
            </a:r>
            <a:r>
              <a:rPr lang="en-US" dirty="0" err="1" smtClean="0"/>
              <a:t>karşılaştırarak</a:t>
            </a:r>
            <a:r>
              <a:rPr lang="en-US" dirty="0" smtClean="0"/>
              <a:t> </a:t>
            </a:r>
            <a:r>
              <a:rPr lang="en-US" dirty="0" err="1" smtClean="0"/>
              <a:t>alanımı</a:t>
            </a:r>
            <a:r>
              <a:rPr lang="en-US" dirty="0" smtClean="0"/>
              <a:t> </a:t>
            </a:r>
            <a:r>
              <a:rPr lang="en-US" dirty="0" err="1" smtClean="0"/>
              <a:t>buldum</a:t>
            </a:r>
            <a:r>
              <a:rPr lang="en-US" dirty="0" smtClean="0"/>
              <a:t>. </a:t>
            </a:r>
            <a:r>
              <a:rPr lang="en-US" dirty="0" err="1" smtClean="0"/>
              <a:t>Alanın</a:t>
            </a:r>
            <a:r>
              <a:rPr lang="en-US" dirty="0" smtClean="0"/>
              <a:t> 1 </a:t>
            </a:r>
            <a:r>
              <a:rPr lang="en-US" dirty="0" err="1" smtClean="0"/>
              <a:t>olduğunu</a:t>
            </a:r>
            <a:r>
              <a:rPr lang="en-US" dirty="0" smtClean="0"/>
              <a:t> </a:t>
            </a:r>
            <a:r>
              <a:rPr lang="en-US" dirty="0" err="1" smtClean="0"/>
              <a:t>düşünürsek</a:t>
            </a:r>
            <a:r>
              <a:rPr lang="en-US" dirty="0" smtClean="0"/>
              <a:t> 0.60 </a:t>
            </a:r>
            <a:r>
              <a:rPr lang="en-US" dirty="0" err="1" smtClean="0"/>
              <a:t>ortalamanın</a:t>
            </a:r>
            <a:r>
              <a:rPr lang="en-US" dirty="0" smtClean="0"/>
              <a:t> </a:t>
            </a:r>
            <a:r>
              <a:rPr lang="en-US" dirty="0" err="1" smtClean="0"/>
              <a:t>üzerindedir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Grafiğe</a:t>
            </a:r>
            <a:r>
              <a:rPr lang="en-US" dirty="0" smtClean="0"/>
              <a:t> </a:t>
            </a:r>
            <a:r>
              <a:rPr lang="en-US" dirty="0" err="1" smtClean="0"/>
              <a:t>bakarsak</a:t>
            </a:r>
            <a:r>
              <a:rPr lang="en-US" dirty="0" smtClean="0"/>
              <a:t>, </a:t>
            </a:r>
            <a:r>
              <a:rPr lang="en-US" dirty="0" err="1" smtClean="0"/>
              <a:t>datamın</a:t>
            </a:r>
            <a:r>
              <a:rPr lang="en-US" dirty="0" smtClean="0"/>
              <a:t> </a:t>
            </a:r>
            <a:r>
              <a:rPr lang="en-US" dirty="0" err="1" smtClean="0"/>
              <a:t>yüzde</a:t>
            </a:r>
            <a:r>
              <a:rPr lang="en-US" dirty="0" smtClean="0"/>
              <a:t> 20'sine </a:t>
            </a:r>
            <a:r>
              <a:rPr lang="en-US" dirty="0" err="1" smtClean="0"/>
              <a:t>gittiğimde</a:t>
            </a:r>
            <a:r>
              <a:rPr lang="en-US" dirty="0" smtClean="0"/>
              <a:t> </a:t>
            </a:r>
            <a:r>
              <a:rPr lang="en-US" dirty="0" err="1" smtClean="0"/>
              <a:t>yaklaşık</a:t>
            </a:r>
            <a:r>
              <a:rPr lang="en-US" dirty="0" smtClean="0"/>
              <a:t> %65'ini </a:t>
            </a:r>
            <a:r>
              <a:rPr lang="en-US" dirty="0" err="1" smtClean="0"/>
              <a:t>doğru</a:t>
            </a:r>
            <a:r>
              <a:rPr lang="en-US" dirty="0" smtClean="0"/>
              <a:t> </a:t>
            </a:r>
            <a:r>
              <a:rPr lang="en-US" dirty="0" err="1" smtClean="0"/>
              <a:t>tahmin</a:t>
            </a:r>
            <a:r>
              <a:rPr lang="en-US" dirty="0" smtClean="0"/>
              <a:t> </a:t>
            </a:r>
            <a:r>
              <a:rPr lang="en-US" dirty="0" err="1" smtClean="0"/>
              <a:t>ediyorum.Bir</a:t>
            </a:r>
            <a:r>
              <a:rPr lang="en-US" dirty="0" smtClean="0"/>
              <a:t> </a:t>
            </a:r>
            <a:r>
              <a:rPr lang="en-US" dirty="0" err="1" smtClean="0"/>
              <a:t>hedefleme</a:t>
            </a:r>
            <a:r>
              <a:rPr lang="en-US" dirty="0" smtClean="0"/>
              <a:t> </a:t>
            </a:r>
            <a:r>
              <a:rPr lang="en-US" dirty="0" err="1" smtClean="0"/>
              <a:t>yaparken</a:t>
            </a:r>
            <a:r>
              <a:rPr lang="en-US" dirty="0" smtClean="0"/>
              <a:t> </a:t>
            </a:r>
            <a:r>
              <a:rPr lang="en-US" dirty="0" err="1" smtClean="0"/>
              <a:t>herkese</a:t>
            </a:r>
            <a:r>
              <a:rPr lang="en-US" dirty="0" smtClean="0"/>
              <a:t> </a:t>
            </a:r>
            <a:r>
              <a:rPr lang="en-US" dirty="0" err="1" smtClean="0"/>
              <a:t>gitmek</a:t>
            </a:r>
            <a:r>
              <a:rPr lang="en-US" dirty="0" smtClean="0"/>
              <a:t> </a:t>
            </a:r>
            <a:r>
              <a:rPr lang="en-US" dirty="0" err="1" smtClean="0"/>
              <a:t>yerine</a:t>
            </a:r>
            <a:r>
              <a:rPr lang="en-US" dirty="0" smtClean="0"/>
              <a:t> random </a:t>
            </a:r>
            <a:r>
              <a:rPr lang="en-US" dirty="0" err="1" smtClean="0"/>
              <a:t>yüzde</a:t>
            </a:r>
            <a:r>
              <a:rPr lang="en-US" dirty="0" smtClean="0"/>
              <a:t> 20yi </a:t>
            </a:r>
            <a:r>
              <a:rPr lang="en-US" dirty="0" err="1" smtClean="0"/>
              <a:t>seçsem</a:t>
            </a:r>
            <a:r>
              <a:rPr lang="en-US" dirty="0" smtClean="0"/>
              <a:t> bile %65 </a:t>
            </a:r>
            <a:r>
              <a:rPr lang="en-US" dirty="0" err="1" smtClean="0"/>
              <a:t>doğruluk</a:t>
            </a:r>
            <a:r>
              <a:rPr lang="en-US" dirty="0" smtClean="0"/>
              <a:t> </a:t>
            </a:r>
            <a:r>
              <a:rPr lang="en-US" dirty="0" err="1" smtClean="0"/>
              <a:t>yakalıyorum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Mavı</a:t>
            </a:r>
            <a:r>
              <a:rPr lang="en-US" dirty="0" smtClean="0"/>
              <a:t> </a:t>
            </a:r>
            <a:r>
              <a:rPr lang="en-US" dirty="0" err="1" smtClean="0"/>
              <a:t>eğri</a:t>
            </a:r>
            <a:r>
              <a:rPr lang="en-US" dirty="0" smtClean="0"/>
              <a:t> ne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yukarı</a:t>
            </a:r>
            <a:r>
              <a:rPr lang="en-US" dirty="0" smtClean="0"/>
              <a:t> </a:t>
            </a:r>
            <a:r>
              <a:rPr lang="en-US" dirty="0" err="1" smtClean="0"/>
              <a:t>çıkıp</a:t>
            </a:r>
            <a:r>
              <a:rPr lang="en-US" dirty="0" smtClean="0"/>
              <a:t> </a:t>
            </a:r>
            <a:r>
              <a:rPr lang="en-US" dirty="0" err="1" smtClean="0"/>
              <a:t>sonradan</a:t>
            </a:r>
            <a:r>
              <a:rPr lang="en-US" dirty="0" smtClean="0"/>
              <a:t> </a:t>
            </a:r>
            <a:r>
              <a:rPr lang="en-US" dirty="0" err="1" smtClean="0"/>
              <a:t>düzleşirse</a:t>
            </a:r>
            <a:r>
              <a:rPr lang="en-US" dirty="0" smtClean="0"/>
              <a:t> </a:t>
            </a:r>
            <a:r>
              <a:rPr lang="en-US" dirty="0" err="1" smtClean="0"/>
              <a:t>benim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o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iyidir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01" y="194885"/>
            <a:ext cx="8988725" cy="483431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48640" y="5376672"/>
            <a:ext cx="11045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/>
              <a:t>Hiç</a:t>
            </a:r>
            <a:r>
              <a:rPr lang="en-US" sz="1400" dirty="0" smtClean="0"/>
              <a:t> </a:t>
            </a:r>
            <a:r>
              <a:rPr lang="en-US" sz="1400" dirty="0" err="1" smtClean="0"/>
              <a:t>bilmediğimiz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dataset </a:t>
            </a:r>
            <a:r>
              <a:rPr lang="en-US" sz="1400" dirty="0" err="1" smtClean="0"/>
              <a:t>ile</a:t>
            </a:r>
            <a:r>
              <a:rPr lang="en-US" sz="1400" dirty="0" smtClean="0"/>
              <a:t> prediction </a:t>
            </a:r>
            <a:r>
              <a:rPr lang="en-US" sz="1400" dirty="0" err="1" smtClean="0"/>
              <a:t>yaptık.y_pred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y_test</a:t>
            </a:r>
            <a:r>
              <a:rPr lang="en-US" sz="1400" dirty="0" smtClean="0"/>
              <a:t> </a:t>
            </a:r>
            <a:r>
              <a:rPr lang="en-US" sz="1400" dirty="0" err="1" smtClean="0"/>
              <a:t>leri</a:t>
            </a:r>
            <a:r>
              <a:rPr lang="en-US" sz="1400" dirty="0" smtClean="0"/>
              <a:t> </a:t>
            </a:r>
            <a:r>
              <a:rPr lang="en-US" sz="1400" dirty="0" err="1" smtClean="0"/>
              <a:t>karşılaştırdık.Accuracy</a:t>
            </a:r>
            <a:r>
              <a:rPr lang="en-US" sz="1400" dirty="0" smtClean="0"/>
              <a:t> %92 </a:t>
            </a:r>
            <a:r>
              <a:rPr lang="en-US" sz="1400" dirty="0" err="1" smtClean="0"/>
              <a:t>çıktı</a:t>
            </a:r>
            <a:r>
              <a:rPr lang="en-US" sz="1400" dirty="0" smtClean="0"/>
              <a:t> </a:t>
            </a:r>
            <a:r>
              <a:rPr lang="en-US" sz="1400" dirty="0" err="1" smtClean="0"/>
              <a:t>ama</a:t>
            </a:r>
            <a:r>
              <a:rPr lang="en-US" sz="1400" dirty="0" smtClean="0"/>
              <a:t> model gene 1'leri </a:t>
            </a:r>
            <a:r>
              <a:rPr lang="en-US" sz="1400" dirty="0" err="1" smtClean="0"/>
              <a:t>tahmin</a:t>
            </a:r>
            <a:r>
              <a:rPr lang="en-US" sz="1400" dirty="0" smtClean="0"/>
              <a:t> </a:t>
            </a:r>
            <a:r>
              <a:rPr lang="en-US" sz="1400" dirty="0" err="1" smtClean="0"/>
              <a:t>etmede</a:t>
            </a:r>
            <a:r>
              <a:rPr lang="en-US" sz="1400" dirty="0" smtClean="0"/>
              <a:t> </a:t>
            </a:r>
            <a:r>
              <a:rPr lang="en-US" sz="1400" dirty="0" err="1" smtClean="0"/>
              <a:t>başarılı</a:t>
            </a:r>
            <a:r>
              <a:rPr lang="en-US" sz="1400" dirty="0" smtClean="0"/>
              <a:t> </a:t>
            </a:r>
            <a:r>
              <a:rPr lang="en-US" sz="1400" dirty="0" err="1" smtClean="0"/>
              <a:t>değil</a:t>
            </a:r>
            <a:r>
              <a:rPr lang="en-US" sz="1400" dirty="0" smtClean="0"/>
              <a:t>.(%17)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400" dirty="0" err="1" smtClean="0"/>
              <a:t>Modeli</a:t>
            </a:r>
            <a:r>
              <a:rPr lang="en-US" sz="1400" dirty="0" smtClean="0"/>
              <a:t> mi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iyi</a:t>
            </a:r>
            <a:r>
              <a:rPr lang="en-US" sz="1400" dirty="0" smtClean="0"/>
              <a:t> </a:t>
            </a:r>
            <a:r>
              <a:rPr lang="en-US" sz="1400" dirty="0" err="1" smtClean="0"/>
              <a:t>kurduk</a:t>
            </a:r>
            <a:r>
              <a:rPr lang="en-US" sz="1400" dirty="0" smtClean="0"/>
              <a:t> </a:t>
            </a:r>
            <a:r>
              <a:rPr lang="en-US" sz="1400" dirty="0" err="1" smtClean="0"/>
              <a:t>yoksa</a:t>
            </a:r>
            <a:r>
              <a:rPr lang="en-US" sz="1400" dirty="0" smtClean="0"/>
              <a:t> random </a:t>
            </a:r>
            <a:r>
              <a:rPr lang="en-US" sz="1400" dirty="0" err="1" smtClean="0"/>
              <a:t>seçmek</a:t>
            </a:r>
            <a:r>
              <a:rPr lang="en-US" sz="1400" dirty="0" smtClean="0"/>
              <a:t> mi </a:t>
            </a:r>
            <a:r>
              <a:rPr lang="en-US" sz="1400" dirty="0" err="1" smtClean="0"/>
              <a:t>başarılı</a:t>
            </a:r>
            <a:r>
              <a:rPr lang="en-US" sz="1400" dirty="0" smtClean="0"/>
              <a:t> </a:t>
            </a:r>
            <a:r>
              <a:rPr lang="en-US" sz="1400" dirty="0" err="1" smtClean="0"/>
              <a:t>oldu</a:t>
            </a:r>
            <a:r>
              <a:rPr lang="en-US" sz="1400" dirty="0" smtClean="0"/>
              <a:t>? </a:t>
            </a:r>
            <a:r>
              <a:rPr lang="en-US" sz="1400" dirty="0" err="1" smtClean="0"/>
              <a:t>Bunu</a:t>
            </a:r>
            <a:r>
              <a:rPr lang="en-US" sz="1400" dirty="0" smtClean="0"/>
              <a:t> cross validation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belirleyebiliriz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418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5" y="2549604"/>
            <a:ext cx="11591641" cy="18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4936" y="1527048"/>
            <a:ext cx="11489112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i="1" dirty="0" err="1"/>
              <a:t>İstatistiklerde</a:t>
            </a:r>
            <a:r>
              <a:rPr lang="en-US" i="1" dirty="0"/>
              <a:t>, </a:t>
            </a:r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modeli</a:t>
            </a:r>
            <a:r>
              <a:rPr lang="en-US" i="1" dirty="0"/>
              <a:t> (</a:t>
            </a:r>
            <a:r>
              <a:rPr lang="en-US" i="1" dirty="0" err="1"/>
              <a:t>veya</a:t>
            </a:r>
            <a:r>
              <a:rPr lang="en-US" i="1" dirty="0"/>
              <a:t> logit </a:t>
            </a:r>
            <a:r>
              <a:rPr lang="en-US" i="1" dirty="0" err="1"/>
              <a:t>modeli</a:t>
            </a:r>
            <a:r>
              <a:rPr lang="en-US" i="1" dirty="0"/>
              <a:t>) </a:t>
            </a:r>
            <a:r>
              <a:rPr lang="en-US" i="1" dirty="0" err="1"/>
              <a:t>başarılı</a:t>
            </a:r>
            <a:r>
              <a:rPr lang="en-US" i="1" dirty="0"/>
              <a:t> / </a:t>
            </a:r>
            <a:r>
              <a:rPr lang="en-US" i="1" dirty="0" err="1"/>
              <a:t>başarısız</a:t>
            </a:r>
            <a:r>
              <a:rPr lang="en-US" i="1" dirty="0"/>
              <a:t>, </a:t>
            </a:r>
            <a:r>
              <a:rPr lang="en-US" i="1" dirty="0" err="1"/>
              <a:t>kazan</a:t>
            </a:r>
            <a:r>
              <a:rPr lang="en-US" i="1" dirty="0"/>
              <a:t> / </a:t>
            </a:r>
            <a:r>
              <a:rPr lang="en-US" i="1" dirty="0" err="1"/>
              <a:t>kaybet</a:t>
            </a:r>
            <a:r>
              <a:rPr lang="en-US" i="1" dirty="0"/>
              <a:t>, </a:t>
            </a:r>
            <a:r>
              <a:rPr lang="en-US" i="1" dirty="0" err="1"/>
              <a:t>canlı</a:t>
            </a:r>
            <a:r>
              <a:rPr lang="en-US" i="1" dirty="0"/>
              <a:t> / </a:t>
            </a:r>
            <a:r>
              <a:rPr lang="en-US" i="1" dirty="0" err="1"/>
              <a:t>ölü</a:t>
            </a:r>
            <a:r>
              <a:rPr lang="en-US" i="1" dirty="0"/>
              <a:t> </a:t>
            </a:r>
            <a:r>
              <a:rPr lang="en-US" i="1" dirty="0" err="1"/>
              <a:t>veya</a:t>
            </a:r>
            <a:r>
              <a:rPr lang="en-US" i="1" dirty="0"/>
              <a:t> </a:t>
            </a:r>
            <a:r>
              <a:rPr lang="en-US" i="1" dirty="0" err="1"/>
              <a:t>sağlıklı</a:t>
            </a:r>
            <a:r>
              <a:rPr lang="en-US" i="1" dirty="0"/>
              <a:t> / hasta </a:t>
            </a:r>
            <a:r>
              <a:rPr lang="en-US" i="1" dirty="0" err="1"/>
              <a:t>gibi</a:t>
            </a:r>
            <a:r>
              <a:rPr lang="en-US" i="1" dirty="0"/>
              <a:t> </a:t>
            </a:r>
            <a:r>
              <a:rPr lang="en-US" i="1" dirty="0" err="1"/>
              <a:t>belirli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sınıf</a:t>
            </a:r>
            <a:r>
              <a:rPr lang="en-US" i="1" dirty="0"/>
              <a:t> </a:t>
            </a:r>
            <a:r>
              <a:rPr lang="en-US" i="1" dirty="0" err="1"/>
              <a:t>veya</a:t>
            </a:r>
            <a:r>
              <a:rPr lang="en-US" i="1" dirty="0"/>
              <a:t> </a:t>
            </a:r>
            <a:r>
              <a:rPr lang="en-US" i="1" dirty="0" err="1"/>
              <a:t>olayın</a:t>
            </a:r>
            <a:r>
              <a:rPr lang="en-US" i="1" dirty="0"/>
              <a:t> </a:t>
            </a:r>
            <a:r>
              <a:rPr lang="en-US" i="1" dirty="0" err="1"/>
              <a:t>olasılığını</a:t>
            </a:r>
            <a:r>
              <a:rPr lang="en-US" i="1" dirty="0"/>
              <a:t> </a:t>
            </a:r>
            <a:r>
              <a:rPr lang="en-US" i="1" dirty="0" err="1"/>
              <a:t>modellemek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kullanılır</a:t>
            </a:r>
            <a:r>
              <a:rPr lang="en-US" i="1" dirty="0"/>
              <a:t>. Bu,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görüntünün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kedi</a:t>
            </a:r>
            <a:r>
              <a:rPr lang="en-US" i="1" dirty="0"/>
              <a:t>, </a:t>
            </a:r>
            <a:r>
              <a:rPr lang="en-US" i="1" dirty="0" err="1"/>
              <a:t>köpek</a:t>
            </a:r>
            <a:r>
              <a:rPr lang="en-US" i="1" dirty="0"/>
              <a:t>, </a:t>
            </a:r>
            <a:r>
              <a:rPr lang="en-US" i="1" dirty="0" err="1"/>
              <a:t>aslan</a:t>
            </a:r>
            <a:r>
              <a:rPr lang="en-US" i="1" dirty="0"/>
              <a:t> vb. </a:t>
            </a:r>
            <a:r>
              <a:rPr lang="en-US" i="1" dirty="0" err="1"/>
              <a:t>İçerip</a:t>
            </a:r>
            <a:r>
              <a:rPr lang="en-US" i="1" dirty="0"/>
              <a:t> </a:t>
            </a:r>
            <a:r>
              <a:rPr lang="en-US" i="1" dirty="0" err="1"/>
              <a:t>içermediğini</a:t>
            </a:r>
            <a:r>
              <a:rPr lang="en-US" i="1" dirty="0"/>
              <a:t> </a:t>
            </a:r>
            <a:r>
              <a:rPr lang="en-US" i="1" dirty="0" err="1"/>
              <a:t>belirleme</a:t>
            </a:r>
            <a:r>
              <a:rPr lang="en-US" i="1" dirty="0"/>
              <a:t> </a:t>
            </a:r>
            <a:r>
              <a:rPr lang="en-US" i="1" dirty="0" err="1"/>
              <a:t>gibi</a:t>
            </a:r>
            <a:r>
              <a:rPr lang="en-US" i="1" dirty="0"/>
              <a:t> </a:t>
            </a:r>
            <a:r>
              <a:rPr lang="en-US" i="1" dirty="0" err="1"/>
              <a:t>çeşitli</a:t>
            </a:r>
            <a:r>
              <a:rPr lang="en-US" i="1" dirty="0"/>
              <a:t> </a:t>
            </a:r>
            <a:r>
              <a:rPr lang="en-US" i="1" dirty="0" err="1"/>
              <a:t>olay</a:t>
            </a:r>
            <a:r>
              <a:rPr lang="en-US" i="1" dirty="0"/>
              <a:t> </a:t>
            </a:r>
            <a:r>
              <a:rPr lang="en-US" i="1" dirty="0" err="1"/>
              <a:t>sınıflarını</a:t>
            </a:r>
            <a:r>
              <a:rPr lang="en-US" i="1" dirty="0"/>
              <a:t> </a:t>
            </a:r>
            <a:r>
              <a:rPr lang="en-US" i="1" dirty="0" err="1"/>
              <a:t>modellemek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genişletilebilir</a:t>
            </a:r>
            <a:r>
              <a:rPr lang="en-US" i="1" dirty="0"/>
              <a:t>. </a:t>
            </a:r>
            <a:r>
              <a:rPr lang="en-US" i="1" dirty="0" err="1"/>
              <a:t>Görüntüde</a:t>
            </a:r>
            <a:r>
              <a:rPr lang="en-US" i="1" dirty="0"/>
              <a:t> </a:t>
            </a:r>
            <a:r>
              <a:rPr lang="en-US" i="1" dirty="0" err="1"/>
              <a:t>algılanan</a:t>
            </a:r>
            <a:r>
              <a:rPr lang="en-US" i="1" dirty="0"/>
              <a:t> her </a:t>
            </a:r>
            <a:r>
              <a:rPr lang="en-US" i="1" dirty="0" err="1"/>
              <a:t>nesneye</a:t>
            </a:r>
            <a:r>
              <a:rPr lang="en-US" i="1" dirty="0"/>
              <a:t>, </a:t>
            </a:r>
            <a:r>
              <a:rPr lang="en-US" i="1" dirty="0" err="1"/>
              <a:t>toplamı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olan</a:t>
            </a:r>
            <a:r>
              <a:rPr lang="en-US" i="1" dirty="0"/>
              <a:t> 0 </a:t>
            </a:r>
            <a:r>
              <a:rPr lang="en-US" i="1" dirty="0" err="1"/>
              <a:t>ile</a:t>
            </a:r>
            <a:r>
              <a:rPr lang="en-US" i="1" dirty="0"/>
              <a:t> 1 </a:t>
            </a:r>
            <a:r>
              <a:rPr lang="en-US" i="1" dirty="0" err="1"/>
              <a:t>arasında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olasılık</a:t>
            </a:r>
            <a:r>
              <a:rPr lang="en-US" i="1" dirty="0"/>
              <a:t> </a:t>
            </a:r>
            <a:r>
              <a:rPr lang="en-US" i="1" dirty="0" err="1"/>
              <a:t>atanır</a:t>
            </a:r>
            <a:r>
              <a:rPr lang="en-US" i="1" dirty="0" smtClean="0"/>
              <a:t>.</a:t>
            </a:r>
            <a:endParaRPr lang="tr-TR" i="1" dirty="0" smtClean="0"/>
          </a:p>
          <a:p>
            <a:endParaRPr lang="en-US" i="1" dirty="0"/>
          </a:p>
          <a:p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regresyon</a:t>
            </a:r>
            <a:r>
              <a:rPr lang="en-US" i="1" dirty="0"/>
              <a:t>, </a:t>
            </a:r>
            <a:r>
              <a:rPr lang="en-US" i="1" dirty="0" err="1"/>
              <a:t>temel</a:t>
            </a:r>
            <a:r>
              <a:rPr lang="en-US" i="1" dirty="0"/>
              <a:t> </a:t>
            </a:r>
            <a:r>
              <a:rPr lang="en-US" i="1" dirty="0" err="1"/>
              <a:t>formunda</a:t>
            </a:r>
            <a:r>
              <a:rPr lang="en-US" i="1" dirty="0"/>
              <a:t>, </a:t>
            </a:r>
            <a:r>
              <a:rPr lang="en-US" i="1" dirty="0" err="1"/>
              <a:t>çok</a:t>
            </a:r>
            <a:r>
              <a:rPr lang="en-US" i="1" dirty="0"/>
              <a:t> </a:t>
            </a:r>
            <a:r>
              <a:rPr lang="en-US" i="1" dirty="0" err="1"/>
              <a:t>daha</a:t>
            </a:r>
            <a:r>
              <a:rPr lang="en-US" i="1" dirty="0"/>
              <a:t> </a:t>
            </a:r>
            <a:r>
              <a:rPr lang="en-US" i="1" dirty="0" err="1"/>
              <a:t>karmaşık</a:t>
            </a:r>
            <a:r>
              <a:rPr lang="en-US" i="1" dirty="0"/>
              <a:t> </a:t>
            </a:r>
            <a:r>
              <a:rPr lang="en-US" i="1" dirty="0" err="1"/>
              <a:t>uzantılar</a:t>
            </a:r>
            <a:r>
              <a:rPr lang="en-US" i="1" dirty="0"/>
              <a:t> </a:t>
            </a:r>
            <a:r>
              <a:rPr lang="en-US" i="1" dirty="0" err="1"/>
              <a:t>olmasına</a:t>
            </a:r>
            <a:r>
              <a:rPr lang="en-US" i="1" dirty="0"/>
              <a:t> </a:t>
            </a:r>
            <a:r>
              <a:rPr lang="en-US" i="1" dirty="0" err="1"/>
              <a:t>rağmen</a:t>
            </a:r>
            <a:r>
              <a:rPr lang="en-US" i="1" dirty="0"/>
              <a:t>, </a:t>
            </a:r>
            <a:r>
              <a:rPr lang="en-US" i="1" dirty="0" err="1"/>
              <a:t>ikili</a:t>
            </a:r>
            <a:r>
              <a:rPr lang="en-US" i="1" dirty="0"/>
              <a:t> </a:t>
            </a:r>
            <a:r>
              <a:rPr lang="en-US" i="1" dirty="0" err="1"/>
              <a:t>bağımlı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değişkeni</a:t>
            </a:r>
            <a:r>
              <a:rPr lang="en-US" i="1" dirty="0"/>
              <a:t> </a:t>
            </a:r>
            <a:r>
              <a:rPr lang="en-US" i="1" dirty="0" err="1"/>
              <a:t>modellemek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işlev</a:t>
            </a:r>
            <a:r>
              <a:rPr lang="en-US" i="1" dirty="0"/>
              <a:t> </a:t>
            </a:r>
            <a:r>
              <a:rPr lang="en-US" i="1" dirty="0" err="1"/>
              <a:t>kullanan</a:t>
            </a:r>
            <a:r>
              <a:rPr lang="en-US" i="1" dirty="0"/>
              <a:t> </a:t>
            </a:r>
            <a:r>
              <a:rPr lang="en-US" i="1" dirty="0" err="1"/>
              <a:t>istatistiksel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modeldir</a:t>
            </a:r>
            <a:r>
              <a:rPr lang="en-US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696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6616" y="1737655"/>
            <a:ext cx="11373286" cy="4718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regresyon</a:t>
            </a:r>
            <a:r>
              <a:rPr lang="en-US" i="1" dirty="0"/>
              <a:t>, </a:t>
            </a:r>
            <a:r>
              <a:rPr lang="en-US" i="1" dirty="0" err="1"/>
              <a:t>makine</a:t>
            </a:r>
            <a:r>
              <a:rPr lang="en-US" i="1" dirty="0"/>
              <a:t> </a:t>
            </a:r>
            <a:r>
              <a:rPr lang="en-US" i="1" dirty="0" err="1"/>
              <a:t>öğrenimi</a:t>
            </a:r>
            <a:r>
              <a:rPr lang="en-US" i="1" dirty="0"/>
              <a:t>, </a:t>
            </a:r>
            <a:r>
              <a:rPr lang="en-US" i="1" dirty="0" err="1"/>
              <a:t>çoğu</a:t>
            </a:r>
            <a:r>
              <a:rPr lang="en-US" i="1" dirty="0"/>
              <a:t> tıp </a:t>
            </a:r>
            <a:r>
              <a:rPr lang="en-US" i="1" dirty="0" err="1"/>
              <a:t>alanı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sosyal</a:t>
            </a:r>
            <a:r>
              <a:rPr lang="en-US" i="1" dirty="0"/>
              <a:t> </a:t>
            </a:r>
            <a:r>
              <a:rPr lang="en-US" i="1" dirty="0" err="1"/>
              <a:t>bilimler</a:t>
            </a:r>
            <a:r>
              <a:rPr lang="en-US" i="1" dirty="0"/>
              <a:t> </a:t>
            </a:r>
            <a:r>
              <a:rPr lang="en-US" i="1" dirty="0" err="1"/>
              <a:t>gibi</a:t>
            </a:r>
            <a:r>
              <a:rPr lang="en-US" i="1" dirty="0"/>
              <a:t> </a:t>
            </a:r>
            <a:r>
              <a:rPr lang="en-US" i="1" dirty="0" err="1"/>
              <a:t>çeşitli</a:t>
            </a:r>
            <a:r>
              <a:rPr lang="en-US" i="1" dirty="0"/>
              <a:t> </a:t>
            </a:r>
            <a:r>
              <a:rPr lang="en-US" i="1" dirty="0" err="1"/>
              <a:t>alanlarda</a:t>
            </a:r>
            <a:r>
              <a:rPr lang="en-US" i="1" dirty="0"/>
              <a:t> </a:t>
            </a:r>
            <a:r>
              <a:rPr lang="en-US" i="1" dirty="0" err="1"/>
              <a:t>kullanılır</a:t>
            </a:r>
            <a:r>
              <a:rPr lang="en-US" i="1" dirty="0"/>
              <a:t>. </a:t>
            </a:r>
            <a:r>
              <a:rPr lang="en-US" i="1" dirty="0" err="1"/>
              <a:t>Örneğin</a:t>
            </a:r>
            <a:r>
              <a:rPr lang="en-US" i="1" dirty="0"/>
              <a:t>, </a:t>
            </a:r>
            <a:r>
              <a:rPr lang="en-US" i="1" dirty="0" err="1"/>
              <a:t>yaralı</a:t>
            </a:r>
            <a:r>
              <a:rPr lang="en-US" i="1" dirty="0"/>
              <a:t> </a:t>
            </a:r>
            <a:r>
              <a:rPr lang="en-US" i="1" dirty="0" err="1"/>
              <a:t>hastalarda</a:t>
            </a:r>
            <a:r>
              <a:rPr lang="en-US" i="1" dirty="0"/>
              <a:t> </a:t>
            </a:r>
            <a:r>
              <a:rPr lang="en-US" i="1" dirty="0" err="1"/>
              <a:t>mortaliteyi</a:t>
            </a:r>
            <a:r>
              <a:rPr lang="en-US" i="1" dirty="0"/>
              <a:t> </a:t>
            </a:r>
            <a:r>
              <a:rPr lang="en-US" i="1" dirty="0" err="1"/>
              <a:t>tahmin</a:t>
            </a:r>
            <a:r>
              <a:rPr lang="en-US" i="1" dirty="0"/>
              <a:t> </a:t>
            </a:r>
            <a:r>
              <a:rPr lang="en-US" i="1" dirty="0" err="1"/>
              <a:t>etmek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yaygın</a:t>
            </a:r>
            <a:r>
              <a:rPr lang="en-US" i="1" dirty="0"/>
              <a:t> </a:t>
            </a:r>
            <a:r>
              <a:rPr lang="en-US" i="1" dirty="0" err="1"/>
              <a:t>olarak</a:t>
            </a:r>
            <a:r>
              <a:rPr lang="en-US" i="1" dirty="0"/>
              <a:t> </a:t>
            </a:r>
            <a:r>
              <a:rPr lang="en-US" i="1" dirty="0" err="1"/>
              <a:t>kullanılan</a:t>
            </a:r>
            <a:r>
              <a:rPr lang="en-US" i="1" dirty="0"/>
              <a:t> </a:t>
            </a:r>
            <a:r>
              <a:rPr lang="en-US" i="1" dirty="0" err="1"/>
              <a:t>Travma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Yaralanma</a:t>
            </a:r>
            <a:r>
              <a:rPr lang="en-US" i="1" dirty="0"/>
              <a:t> </a:t>
            </a:r>
            <a:r>
              <a:rPr lang="en-US" i="1" dirty="0" err="1"/>
              <a:t>Şiddet</a:t>
            </a:r>
            <a:r>
              <a:rPr lang="en-US" i="1" dirty="0"/>
              <a:t> </a:t>
            </a:r>
            <a:r>
              <a:rPr lang="en-US" i="1" dirty="0" err="1"/>
              <a:t>Skoru</a:t>
            </a:r>
            <a:r>
              <a:rPr lang="en-US" i="1" dirty="0"/>
              <a:t> (TRISS) </a:t>
            </a:r>
            <a:r>
              <a:rPr lang="en-US" i="1" dirty="0" err="1"/>
              <a:t>başlangıçta</a:t>
            </a:r>
            <a:r>
              <a:rPr lang="en-US" i="1" dirty="0"/>
              <a:t> Boyd </a:t>
            </a:r>
            <a:r>
              <a:rPr lang="en-US" i="1" dirty="0" err="1"/>
              <a:t>ve</a:t>
            </a:r>
            <a:r>
              <a:rPr lang="en-US" i="1" dirty="0"/>
              <a:t> ark. </a:t>
            </a:r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regresyon</a:t>
            </a:r>
            <a:r>
              <a:rPr lang="en-US" i="1" dirty="0"/>
              <a:t> </a:t>
            </a:r>
            <a:r>
              <a:rPr lang="en-US" i="1" dirty="0" err="1"/>
              <a:t>kullanarak</a:t>
            </a:r>
            <a:r>
              <a:rPr lang="en-US" i="1" dirty="0" smtClean="0"/>
              <a:t>.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hastanın</a:t>
            </a:r>
            <a:r>
              <a:rPr lang="en-US" i="1" dirty="0"/>
              <a:t> </a:t>
            </a:r>
            <a:r>
              <a:rPr lang="en-US" i="1" dirty="0" err="1"/>
              <a:t>ciddiyetini</a:t>
            </a:r>
            <a:r>
              <a:rPr lang="en-US" i="1" dirty="0"/>
              <a:t> </a:t>
            </a:r>
            <a:r>
              <a:rPr lang="en-US" i="1" dirty="0" err="1"/>
              <a:t>değerlendirmek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kullanılan</a:t>
            </a:r>
            <a:r>
              <a:rPr lang="en-US" i="1" dirty="0"/>
              <a:t> </a:t>
            </a:r>
            <a:r>
              <a:rPr lang="en-US" i="1" dirty="0" err="1"/>
              <a:t>diğer</a:t>
            </a:r>
            <a:r>
              <a:rPr lang="en-US" i="1" dirty="0"/>
              <a:t> </a:t>
            </a:r>
            <a:r>
              <a:rPr lang="en-US" i="1" dirty="0" err="1"/>
              <a:t>birçok</a:t>
            </a:r>
            <a:r>
              <a:rPr lang="en-US" i="1" dirty="0"/>
              <a:t> </a:t>
            </a:r>
            <a:r>
              <a:rPr lang="en-US" i="1" dirty="0" err="1"/>
              <a:t>tıbbi</a:t>
            </a:r>
            <a:r>
              <a:rPr lang="en-US" i="1" dirty="0"/>
              <a:t> </a:t>
            </a:r>
            <a:r>
              <a:rPr lang="en-US" i="1" dirty="0" err="1"/>
              <a:t>ölçek</a:t>
            </a:r>
            <a:r>
              <a:rPr lang="en-US" i="1" dirty="0"/>
              <a:t> </a:t>
            </a:r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regresyon</a:t>
            </a:r>
            <a:r>
              <a:rPr lang="en-US" i="1" dirty="0"/>
              <a:t> </a:t>
            </a:r>
            <a:r>
              <a:rPr lang="en-US" i="1" dirty="0" err="1"/>
              <a:t>kullanılarak</a:t>
            </a:r>
            <a:r>
              <a:rPr lang="en-US" i="1" dirty="0"/>
              <a:t> </a:t>
            </a:r>
            <a:r>
              <a:rPr lang="en-US" i="1" dirty="0" err="1" smtClean="0"/>
              <a:t>geliştirilmiştir.Lojistik</a:t>
            </a:r>
            <a:r>
              <a:rPr lang="en-US" i="1" dirty="0" smtClean="0"/>
              <a:t> </a:t>
            </a:r>
            <a:r>
              <a:rPr lang="en-US" i="1" dirty="0" err="1"/>
              <a:t>regresyon</a:t>
            </a:r>
            <a:r>
              <a:rPr lang="en-US" i="1" dirty="0"/>
              <a:t>, </a:t>
            </a:r>
            <a:r>
              <a:rPr lang="en-US" i="1" dirty="0" err="1"/>
              <a:t>hastanın</a:t>
            </a:r>
            <a:r>
              <a:rPr lang="en-US" i="1" dirty="0"/>
              <a:t> </a:t>
            </a:r>
            <a:r>
              <a:rPr lang="en-US" i="1" dirty="0" err="1"/>
              <a:t>gözlenen</a:t>
            </a:r>
            <a:r>
              <a:rPr lang="en-US" i="1" dirty="0"/>
              <a:t> </a:t>
            </a:r>
            <a:r>
              <a:rPr lang="en-US" i="1" dirty="0" err="1"/>
              <a:t>özelliklerine</a:t>
            </a:r>
            <a:r>
              <a:rPr lang="en-US" i="1" dirty="0"/>
              <a:t> (</a:t>
            </a:r>
            <a:r>
              <a:rPr lang="en-US" i="1" dirty="0" err="1"/>
              <a:t>yaş</a:t>
            </a:r>
            <a:r>
              <a:rPr lang="en-US" i="1" dirty="0"/>
              <a:t>, </a:t>
            </a:r>
            <a:r>
              <a:rPr lang="en-US" i="1" dirty="0" err="1"/>
              <a:t>cinsiyet</a:t>
            </a:r>
            <a:r>
              <a:rPr lang="en-US" i="1" dirty="0"/>
              <a:t>, </a:t>
            </a:r>
            <a:r>
              <a:rPr lang="en-US" i="1" dirty="0" err="1"/>
              <a:t>vücut</a:t>
            </a:r>
            <a:r>
              <a:rPr lang="en-US" i="1" dirty="0"/>
              <a:t> </a:t>
            </a:r>
            <a:r>
              <a:rPr lang="en-US" i="1" dirty="0" err="1"/>
              <a:t>kitle</a:t>
            </a:r>
            <a:r>
              <a:rPr lang="en-US" i="1" dirty="0"/>
              <a:t> </a:t>
            </a:r>
            <a:r>
              <a:rPr lang="en-US" i="1" dirty="0" err="1"/>
              <a:t>indeksi</a:t>
            </a:r>
            <a:r>
              <a:rPr lang="en-US" i="1" dirty="0"/>
              <a:t>, </a:t>
            </a:r>
            <a:r>
              <a:rPr lang="en-US" i="1" dirty="0" err="1"/>
              <a:t>çeşitli</a:t>
            </a:r>
            <a:r>
              <a:rPr lang="en-US" i="1" dirty="0"/>
              <a:t> </a:t>
            </a:r>
            <a:r>
              <a:rPr lang="en-US" i="1" dirty="0" err="1"/>
              <a:t>kan</a:t>
            </a:r>
            <a:r>
              <a:rPr lang="en-US" i="1" dirty="0"/>
              <a:t> </a:t>
            </a:r>
            <a:r>
              <a:rPr lang="en-US" i="1" dirty="0" err="1"/>
              <a:t>testlerinin</a:t>
            </a:r>
            <a:r>
              <a:rPr lang="en-US" i="1" dirty="0"/>
              <a:t> </a:t>
            </a:r>
            <a:r>
              <a:rPr lang="en-US" i="1" dirty="0" err="1"/>
              <a:t>sonuçları</a:t>
            </a:r>
            <a:r>
              <a:rPr lang="en-US" i="1" dirty="0"/>
              <a:t>, vb.) </a:t>
            </a:r>
            <a:r>
              <a:rPr lang="en-US" i="1" dirty="0" err="1"/>
              <a:t>Dayalı</a:t>
            </a:r>
            <a:r>
              <a:rPr lang="en-US" i="1" dirty="0"/>
              <a:t> </a:t>
            </a:r>
            <a:r>
              <a:rPr lang="en-US" i="1" dirty="0" err="1"/>
              <a:t>olarak</a:t>
            </a:r>
            <a:r>
              <a:rPr lang="en-US" i="1" dirty="0"/>
              <a:t> </a:t>
            </a:r>
            <a:r>
              <a:rPr lang="en-US" i="1" dirty="0" err="1"/>
              <a:t>belirli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hastalığın</a:t>
            </a:r>
            <a:r>
              <a:rPr lang="en-US" i="1" dirty="0"/>
              <a:t> (</a:t>
            </a:r>
            <a:r>
              <a:rPr lang="en-US" i="1" dirty="0" err="1"/>
              <a:t>örneğin</a:t>
            </a:r>
            <a:r>
              <a:rPr lang="en-US" i="1" dirty="0"/>
              <a:t> </a:t>
            </a:r>
            <a:r>
              <a:rPr lang="en-US" i="1" dirty="0" err="1"/>
              <a:t>diyabet</a:t>
            </a:r>
            <a:r>
              <a:rPr lang="en-US" i="1" dirty="0"/>
              <a:t>; </a:t>
            </a:r>
            <a:r>
              <a:rPr lang="en-US" i="1" dirty="0" err="1"/>
              <a:t>koroner</a:t>
            </a:r>
            <a:r>
              <a:rPr lang="en-US" i="1" dirty="0"/>
              <a:t> </a:t>
            </a:r>
            <a:r>
              <a:rPr lang="en-US" i="1" dirty="0" err="1"/>
              <a:t>kalp</a:t>
            </a:r>
            <a:r>
              <a:rPr lang="en-US" i="1" dirty="0"/>
              <a:t> </a:t>
            </a:r>
            <a:r>
              <a:rPr lang="en-US" i="1" dirty="0" err="1"/>
              <a:t>hastalığı</a:t>
            </a:r>
            <a:r>
              <a:rPr lang="en-US" i="1" dirty="0"/>
              <a:t>) </a:t>
            </a:r>
            <a:r>
              <a:rPr lang="en-US" i="1" dirty="0" err="1"/>
              <a:t>gelişme</a:t>
            </a:r>
            <a:r>
              <a:rPr lang="en-US" i="1" dirty="0"/>
              <a:t> </a:t>
            </a:r>
            <a:r>
              <a:rPr lang="en-US" i="1" dirty="0" err="1"/>
              <a:t>riskini</a:t>
            </a:r>
            <a:r>
              <a:rPr lang="en-US" i="1" dirty="0"/>
              <a:t> </a:t>
            </a:r>
            <a:r>
              <a:rPr lang="en-US" i="1" dirty="0" err="1"/>
              <a:t>tahmin</a:t>
            </a:r>
            <a:r>
              <a:rPr lang="en-US" i="1" dirty="0"/>
              <a:t> </a:t>
            </a:r>
            <a:r>
              <a:rPr lang="en-US" i="1" dirty="0" err="1"/>
              <a:t>etmek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kullanılabilir</a:t>
            </a:r>
            <a:r>
              <a:rPr lang="en-US" i="1" dirty="0" smtClean="0"/>
              <a:t>. </a:t>
            </a:r>
            <a:r>
              <a:rPr lang="en-US" i="1" dirty="0" err="1"/>
              <a:t>Başka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örnek</a:t>
            </a:r>
            <a:r>
              <a:rPr lang="en-US" i="1" dirty="0"/>
              <a:t>, </a:t>
            </a:r>
            <a:r>
              <a:rPr lang="en-US" i="1" dirty="0" err="1"/>
              <a:t>Nepalli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seçmenin</a:t>
            </a:r>
            <a:r>
              <a:rPr lang="en-US" i="1" dirty="0"/>
              <a:t> </a:t>
            </a:r>
            <a:r>
              <a:rPr lang="en-US" i="1" dirty="0" err="1"/>
              <a:t>yaş</a:t>
            </a:r>
            <a:r>
              <a:rPr lang="en-US" i="1" dirty="0"/>
              <a:t>, </a:t>
            </a:r>
            <a:r>
              <a:rPr lang="en-US" i="1" dirty="0" err="1"/>
              <a:t>gelir</a:t>
            </a:r>
            <a:r>
              <a:rPr lang="en-US" i="1" dirty="0"/>
              <a:t>, </a:t>
            </a:r>
            <a:r>
              <a:rPr lang="en-US" i="1" dirty="0" err="1"/>
              <a:t>cinsiyet</a:t>
            </a:r>
            <a:r>
              <a:rPr lang="en-US" i="1" dirty="0"/>
              <a:t>, ırk, </a:t>
            </a:r>
            <a:r>
              <a:rPr lang="en-US" i="1" dirty="0" err="1"/>
              <a:t>ikamet</a:t>
            </a:r>
            <a:r>
              <a:rPr lang="en-US" i="1" dirty="0"/>
              <a:t> </a:t>
            </a:r>
            <a:r>
              <a:rPr lang="en-US" i="1" dirty="0" err="1"/>
              <a:t>durumu</a:t>
            </a:r>
            <a:r>
              <a:rPr lang="en-US" i="1" dirty="0"/>
              <a:t>, </a:t>
            </a:r>
            <a:r>
              <a:rPr lang="en-US" i="1" dirty="0" err="1"/>
              <a:t>önceki</a:t>
            </a:r>
            <a:r>
              <a:rPr lang="en-US" i="1" dirty="0"/>
              <a:t> </a:t>
            </a:r>
            <a:r>
              <a:rPr lang="en-US" i="1" dirty="0" err="1"/>
              <a:t>seçimlerde</a:t>
            </a:r>
            <a:r>
              <a:rPr lang="en-US" i="1" dirty="0"/>
              <a:t> </a:t>
            </a:r>
            <a:r>
              <a:rPr lang="en-US" i="1" dirty="0" err="1"/>
              <a:t>oylar</a:t>
            </a:r>
            <a:r>
              <a:rPr lang="en-US" i="1" dirty="0"/>
              <a:t> vb. </a:t>
            </a:r>
            <a:r>
              <a:rPr lang="en-US" i="1" dirty="0" err="1"/>
              <a:t>Temelinde</a:t>
            </a:r>
            <a:r>
              <a:rPr lang="en-US" i="1" dirty="0"/>
              <a:t> Nepal </a:t>
            </a:r>
            <a:r>
              <a:rPr lang="en-US" i="1" dirty="0" err="1"/>
              <a:t>Kongresi'ne</a:t>
            </a:r>
            <a:r>
              <a:rPr lang="en-US" i="1" dirty="0"/>
              <a:t> </a:t>
            </a:r>
            <a:r>
              <a:rPr lang="en-US" i="1" dirty="0" err="1"/>
              <a:t>veya</a:t>
            </a:r>
            <a:r>
              <a:rPr lang="en-US" i="1" dirty="0"/>
              <a:t> Nepal </a:t>
            </a:r>
            <a:r>
              <a:rPr lang="en-US" i="1" dirty="0" err="1"/>
              <a:t>Komünist</a:t>
            </a:r>
            <a:r>
              <a:rPr lang="en-US" i="1" dirty="0"/>
              <a:t> </a:t>
            </a:r>
            <a:r>
              <a:rPr lang="en-US" i="1" dirty="0" err="1"/>
              <a:t>Partisine</a:t>
            </a:r>
            <a:r>
              <a:rPr lang="en-US" i="1" dirty="0"/>
              <a:t> mi </a:t>
            </a:r>
            <a:r>
              <a:rPr lang="en-US" i="1" dirty="0" err="1"/>
              <a:t>yoksa</a:t>
            </a:r>
            <a:r>
              <a:rPr lang="en-US" i="1" dirty="0"/>
              <a:t> </a:t>
            </a:r>
            <a:r>
              <a:rPr lang="en-US" i="1" dirty="0" err="1"/>
              <a:t>Herhangi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Partiye</a:t>
            </a:r>
            <a:r>
              <a:rPr lang="en-US" i="1" dirty="0"/>
              <a:t> mi oy </a:t>
            </a:r>
            <a:r>
              <a:rPr lang="en-US" i="1" dirty="0" err="1"/>
              <a:t>vereceğini</a:t>
            </a:r>
            <a:r>
              <a:rPr lang="en-US" i="1" dirty="0"/>
              <a:t> </a:t>
            </a:r>
            <a:r>
              <a:rPr lang="en-US" i="1" dirty="0" err="1"/>
              <a:t>tahmin</a:t>
            </a:r>
            <a:r>
              <a:rPr lang="en-US" i="1" dirty="0"/>
              <a:t> </a:t>
            </a:r>
            <a:r>
              <a:rPr lang="en-US" i="1" dirty="0" err="1"/>
              <a:t>etmek</a:t>
            </a:r>
            <a:r>
              <a:rPr lang="en-US" i="1" dirty="0"/>
              <a:t> </a:t>
            </a:r>
            <a:r>
              <a:rPr lang="en-US" i="1" dirty="0" err="1"/>
              <a:t>olabilir</a:t>
            </a:r>
            <a:r>
              <a:rPr lang="en-US" i="1" dirty="0"/>
              <a:t>. </a:t>
            </a:r>
            <a:r>
              <a:rPr lang="en-US" i="1" dirty="0" smtClean="0"/>
              <a:t>Bu </a:t>
            </a:r>
            <a:r>
              <a:rPr lang="en-US" i="1" dirty="0" err="1"/>
              <a:t>teknik</a:t>
            </a:r>
            <a:r>
              <a:rPr lang="en-US" i="1" dirty="0"/>
              <a:t>, </a:t>
            </a:r>
            <a:r>
              <a:rPr lang="en-US" i="1" dirty="0" err="1"/>
              <a:t>özellikle</a:t>
            </a:r>
            <a:r>
              <a:rPr lang="en-US" i="1" dirty="0"/>
              <a:t> </a:t>
            </a:r>
            <a:r>
              <a:rPr lang="en-US" i="1" dirty="0" err="1"/>
              <a:t>belirli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işlem</a:t>
            </a:r>
            <a:r>
              <a:rPr lang="en-US" i="1" dirty="0"/>
              <a:t>,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veya</a:t>
            </a:r>
            <a:r>
              <a:rPr lang="en-US" i="1" dirty="0"/>
              <a:t> </a:t>
            </a:r>
            <a:r>
              <a:rPr lang="en-US" i="1" dirty="0" err="1"/>
              <a:t>ürünün</a:t>
            </a:r>
            <a:r>
              <a:rPr lang="en-US" i="1" dirty="0"/>
              <a:t> </a:t>
            </a:r>
            <a:r>
              <a:rPr lang="en-US" i="1" dirty="0" err="1"/>
              <a:t>başarısız</a:t>
            </a:r>
            <a:r>
              <a:rPr lang="en-US" i="1" dirty="0"/>
              <a:t> </a:t>
            </a:r>
            <a:r>
              <a:rPr lang="en-US" i="1" dirty="0" err="1"/>
              <a:t>olma</a:t>
            </a:r>
            <a:r>
              <a:rPr lang="en-US" i="1" dirty="0"/>
              <a:t> </a:t>
            </a:r>
            <a:r>
              <a:rPr lang="en-US" i="1" dirty="0" err="1"/>
              <a:t>olasılığını</a:t>
            </a:r>
            <a:r>
              <a:rPr lang="en-US" i="1" dirty="0"/>
              <a:t> </a:t>
            </a:r>
            <a:r>
              <a:rPr lang="en-US" i="1" dirty="0" err="1"/>
              <a:t>tahmin</a:t>
            </a:r>
            <a:r>
              <a:rPr lang="en-US" i="1" dirty="0"/>
              <a:t> </a:t>
            </a:r>
            <a:r>
              <a:rPr lang="en-US" i="1" dirty="0" err="1"/>
              <a:t>etmek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mühendislikte</a:t>
            </a:r>
            <a:r>
              <a:rPr lang="en-US" i="1" dirty="0"/>
              <a:t> de </a:t>
            </a:r>
            <a:r>
              <a:rPr lang="en-US" i="1" dirty="0" err="1"/>
              <a:t>kullanılabilir</a:t>
            </a:r>
            <a:r>
              <a:rPr lang="en-US" i="1" dirty="0" smtClean="0"/>
              <a:t>. </a:t>
            </a:r>
            <a:r>
              <a:rPr lang="en-US" i="1" dirty="0" err="1"/>
              <a:t>Ayrıca</a:t>
            </a:r>
            <a:r>
              <a:rPr lang="en-US" i="1" dirty="0"/>
              <a:t>, </a:t>
            </a:r>
            <a:r>
              <a:rPr lang="en-US" i="1" dirty="0" err="1"/>
              <a:t>müşterinin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ürünü</a:t>
            </a:r>
            <a:r>
              <a:rPr lang="en-US" i="1" dirty="0"/>
              <a:t> satın alma </a:t>
            </a:r>
            <a:r>
              <a:rPr lang="en-US" i="1" dirty="0" err="1"/>
              <a:t>veya</a:t>
            </a:r>
            <a:r>
              <a:rPr lang="en-US" i="1" dirty="0"/>
              <a:t> </a:t>
            </a:r>
            <a:r>
              <a:rPr lang="en-US" i="1" dirty="0" err="1"/>
              <a:t>aboneliği</a:t>
            </a:r>
            <a:r>
              <a:rPr lang="en-US" i="1" dirty="0"/>
              <a:t> </a:t>
            </a:r>
            <a:r>
              <a:rPr lang="en-US" i="1" dirty="0" err="1"/>
              <a:t>durdurma</a:t>
            </a:r>
            <a:r>
              <a:rPr lang="en-US" i="1" dirty="0"/>
              <a:t> </a:t>
            </a:r>
            <a:r>
              <a:rPr lang="en-US" i="1" dirty="0" err="1"/>
              <a:t>eğiliminin</a:t>
            </a:r>
            <a:r>
              <a:rPr lang="en-US" i="1" dirty="0"/>
              <a:t> </a:t>
            </a:r>
            <a:r>
              <a:rPr lang="en-US" i="1" dirty="0" err="1"/>
              <a:t>tahmini</a:t>
            </a:r>
            <a:r>
              <a:rPr lang="en-US" i="1" dirty="0"/>
              <a:t> </a:t>
            </a:r>
            <a:r>
              <a:rPr lang="en-US" i="1" dirty="0" err="1"/>
              <a:t>gibi</a:t>
            </a:r>
            <a:r>
              <a:rPr lang="en-US" i="1" dirty="0"/>
              <a:t> </a:t>
            </a:r>
            <a:r>
              <a:rPr lang="en-US" i="1" dirty="0" err="1"/>
              <a:t>pazarlama</a:t>
            </a:r>
            <a:r>
              <a:rPr lang="en-US" i="1" dirty="0"/>
              <a:t> </a:t>
            </a:r>
            <a:r>
              <a:rPr lang="en-US" i="1" dirty="0" err="1"/>
              <a:t>uygulamalarında</a:t>
            </a:r>
            <a:r>
              <a:rPr lang="en-US" i="1" dirty="0"/>
              <a:t> da </a:t>
            </a:r>
            <a:r>
              <a:rPr lang="en-US" i="1" dirty="0" err="1"/>
              <a:t>kullanılır</a:t>
            </a:r>
            <a:r>
              <a:rPr lang="en-US" i="1" dirty="0"/>
              <a:t>. </a:t>
            </a:r>
            <a:r>
              <a:rPr lang="en-US" i="1" dirty="0" err="1" smtClean="0"/>
              <a:t>Ekonomide</a:t>
            </a:r>
            <a:r>
              <a:rPr lang="en-US" i="1" dirty="0"/>
              <a:t>,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kişinin</a:t>
            </a:r>
            <a:r>
              <a:rPr lang="en-US" i="1" dirty="0"/>
              <a:t> </a:t>
            </a:r>
            <a:r>
              <a:rPr lang="en-US" i="1" dirty="0" err="1"/>
              <a:t>işgücünde</a:t>
            </a:r>
            <a:r>
              <a:rPr lang="en-US" i="1" dirty="0"/>
              <a:t> </a:t>
            </a:r>
            <a:r>
              <a:rPr lang="en-US" i="1" dirty="0" err="1"/>
              <a:t>olma</a:t>
            </a:r>
            <a:r>
              <a:rPr lang="en-US" i="1" dirty="0"/>
              <a:t> </a:t>
            </a:r>
            <a:r>
              <a:rPr lang="en-US" i="1" dirty="0" err="1"/>
              <a:t>olasılığını</a:t>
            </a:r>
            <a:r>
              <a:rPr lang="en-US" i="1" dirty="0"/>
              <a:t> </a:t>
            </a:r>
            <a:r>
              <a:rPr lang="en-US" i="1" dirty="0" err="1"/>
              <a:t>tahmin</a:t>
            </a:r>
            <a:r>
              <a:rPr lang="en-US" i="1" dirty="0"/>
              <a:t> </a:t>
            </a:r>
            <a:r>
              <a:rPr lang="en-US" i="1" dirty="0" err="1"/>
              <a:t>etmek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kullanılabilir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iş</a:t>
            </a:r>
            <a:r>
              <a:rPr lang="en-US" i="1" dirty="0"/>
              <a:t> </a:t>
            </a:r>
            <a:r>
              <a:rPr lang="en-US" i="1" dirty="0" err="1"/>
              <a:t>başvurusu</a:t>
            </a:r>
            <a:r>
              <a:rPr lang="en-US" i="1" dirty="0"/>
              <a:t>,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ev</a:t>
            </a:r>
            <a:r>
              <a:rPr lang="en-US" i="1" dirty="0"/>
              <a:t> </a:t>
            </a:r>
            <a:r>
              <a:rPr lang="en-US" i="1" dirty="0" err="1"/>
              <a:t>sahibinin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ipotek</a:t>
            </a:r>
            <a:r>
              <a:rPr lang="en-US" i="1" dirty="0"/>
              <a:t> </a:t>
            </a:r>
            <a:r>
              <a:rPr lang="en-US" i="1" dirty="0" err="1"/>
              <a:t>üzerinde</a:t>
            </a:r>
            <a:r>
              <a:rPr lang="en-US" i="1" dirty="0"/>
              <a:t> </a:t>
            </a:r>
            <a:r>
              <a:rPr lang="en-US" i="1" dirty="0" err="1"/>
              <a:t>temerrüde</a:t>
            </a:r>
            <a:r>
              <a:rPr lang="en-US" i="1" dirty="0"/>
              <a:t> </a:t>
            </a:r>
            <a:r>
              <a:rPr lang="en-US" i="1" dirty="0" err="1"/>
              <a:t>düşme</a:t>
            </a:r>
            <a:r>
              <a:rPr lang="en-US" i="1" dirty="0"/>
              <a:t> </a:t>
            </a:r>
            <a:r>
              <a:rPr lang="en-US" i="1" dirty="0" err="1"/>
              <a:t>olasılığını</a:t>
            </a:r>
            <a:r>
              <a:rPr lang="en-US" i="1" dirty="0"/>
              <a:t> </a:t>
            </a:r>
            <a:r>
              <a:rPr lang="en-US" i="1" dirty="0" err="1"/>
              <a:t>tahmin</a:t>
            </a:r>
            <a:r>
              <a:rPr lang="en-US" i="1" dirty="0"/>
              <a:t> </a:t>
            </a:r>
            <a:r>
              <a:rPr lang="en-US" i="1" dirty="0" err="1"/>
              <a:t>etmek</a:t>
            </a:r>
            <a:r>
              <a:rPr lang="en-US" i="1" dirty="0"/>
              <a:t> </a:t>
            </a:r>
            <a:r>
              <a:rPr lang="en-US" i="1" dirty="0" err="1"/>
              <a:t>olacaktır</a:t>
            </a:r>
            <a:r>
              <a:rPr lang="en-US" i="1" dirty="0"/>
              <a:t>. </a:t>
            </a:r>
            <a:r>
              <a:rPr lang="en-US" i="1" dirty="0" err="1"/>
              <a:t>Lojistik</a:t>
            </a:r>
            <a:r>
              <a:rPr lang="en-US" i="1" dirty="0"/>
              <a:t> </a:t>
            </a:r>
            <a:r>
              <a:rPr lang="en-US" i="1" dirty="0" err="1"/>
              <a:t>regresyonun</a:t>
            </a:r>
            <a:r>
              <a:rPr lang="en-US" i="1" dirty="0"/>
              <a:t> </a:t>
            </a:r>
            <a:r>
              <a:rPr lang="en-US" i="1" dirty="0" err="1"/>
              <a:t>sıralı</a:t>
            </a:r>
            <a:r>
              <a:rPr lang="en-US" i="1" dirty="0"/>
              <a:t> </a:t>
            </a:r>
            <a:r>
              <a:rPr lang="en-US" i="1" dirty="0" err="1"/>
              <a:t>verilere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uzantısı</a:t>
            </a:r>
            <a:r>
              <a:rPr lang="en-US" i="1" dirty="0"/>
              <a:t> </a:t>
            </a:r>
            <a:r>
              <a:rPr lang="en-US" i="1" dirty="0" err="1"/>
              <a:t>olan</a:t>
            </a:r>
            <a:r>
              <a:rPr lang="en-US" i="1" dirty="0"/>
              <a:t> </a:t>
            </a:r>
            <a:r>
              <a:rPr lang="en-US" i="1" dirty="0" err="1"/>
              <a:t>koşullu</a:t>
            </a:r>
            <a:r>
              <a:rPr lang="en-US" i="1" dirty="0"/>
              <a:t> </a:t>
            </a:r>
            <a:r>
              <a:rPr lang="en-US" i="1" dirty="0" err="1"/>
              <a:t>rastgele</a:t>
            </a:r>
            <a:r>
              <a:rPr lang="en-US" i="1" dirty="0"/>
              <a:t> </a:t>
            </a:r>
            <a:r>
              <a:rPr lang="en-US" i="1" dirty="0" err="1"/>
              <a:t>alanlar</a:t>
            </a:r>
            <a:r>
              <a:rPr lang="en-US" i="1" dirty="0"/>
              <a:t> </a:t>
            </a:r>
            <a:r>
              <a:rPr lang="en-US" i="1" dirty="0" err="1"/>
              <a:t>doğal</a:t>
            </a:r>
            <a:r>
              <a:rPr lang="en-US" i="1" dirty="0"/>
              <a:t> </a:t>
            </a:r>
            <a:r>
              <a:rPr lang="en-US" i="1" dirty="0" err="1"/>
              <a:t>dil</a:t>
            </a:r>
            <a:r>
              <a:rPr lang="en-US" i="1" dirty="0"/>
              <a:t> </a:t>
            </a:r>
            <a:r>
              <a:rPr lang="en-US" i="1" dirty="0" err="1"/>
              <a:t>işlemede</a:t>
            </a:r>
            <a:r>
              <a:rPr lang="en-US" i="1" dirty="0"/>
              <a:t> </a:t>
            </a:r>
            <a:r>
              <a:rPr lang="en-US" i="1" dirty="0" err="1"/>
              <a:t>kullanılır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87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6" y="315456"/>
            <a:ext cx="5906343" cy="308611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54" y="315456"/>
            <a:ext cx="5811374" cy="3086112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56313" y="4133088"/>
            <a:ext cx="11274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Öncelikle </a:t>
            </a:r>
            <a:r>
              <a:rPr lang="tr-TR" dirty="0" err="1" smtClean="0"/>
              <a:t>verisetini</a:t>
            </a:r>
            <a:r>
              <a:rPr lang="tr-TR" dirty="0" smtClean="0"/>
              <a:t> tanıttık ve veri setindeki kategorik değişkenleri belirledik.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err="1" smtClean="0"/>
              <a:t>Job</a:t>
            </a:r>
            <a:r>
              <a:rPr lang="tr-TR" dirty="0" smtClean="0"/>
              <a:t> ve </a:t>
            </a:r>
            <a:r>
              <a:rPr lang="tr-TR" dirty="0" err="1" smtClean="0"/>
              <a:t>reason</a:t>
            </a:r>
            <a:r>
              <a:rPr lang="tr-TR" dirty="0" smtClean="0"/>
              <a:t> kategorik değişkenlerdir.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/>
              <a:t>Hedef değişkenimiz olan </a:t>
            </a:r>
            <a:r>
              <a:rPr lang="tr-TR" dirty="0" err="1" smtClean="0"/>
              <a:t>bad</a:t>
            </a:r>
            <a:r>
              <a:rPr lang="tr-TR" dirty="0" smtClean="0"/>
              <a:t> değişkenini analiz ettiğimizde, 1840 kişinin kredi borcunu ödediğini, 178 kişinin borcunu ödememe eğiliminde olduğunu görüyoruz.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4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35" y="184257"/>
            <a:ext cx="5281896" cy="263209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35" y="2816353"/>
            <a:ext cx="5281896" cy="374936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971032" y="2493187"/>
            <a:ext cx="53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Hedef değişkenin oranlarını grafiksel olarak burada </a:t>
            </a:r>
            <a:r>
              <a:rPr lang="tr-TR" dirty="0"/>
              <a:t>g</a:t>
            </a:r>
            <a:r>
              <a:rPr lang="tr-TR" dirty="0" smtClean="0"/>
              <a:t>örüyoruz.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2" y="216578"/>
            <a:ext cx="4501295" cy="64145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9" y="216578"/>
            <a:ext cx="7181261" cy="326728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020056" y="3877056"/>
            <a:ext cx="6867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tr-TR" sz="1400" dirty="0" smtClean="0"/>
              <a:t>Lojistik regresyon ile model kurduk ve parametrelerini belirledik.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Lineer</a:t>
            </a:r>
            <a:r>
              <a:rPr lang="en-US" sz="1400" dirty="0"/>
              <a:t> Regression </a:t>
            </a:r>
            <a:r>
              <a:rPr lang="en-US" sz="1400" dirty="0" err="1"/>
              <a:t>modelindeki</a:t>
            </a:r>
            <a:r>
              <a:rPr lang="en-US" sz="1400" dirty="0"/>
              <a:t> </a:t>
            </a:r>
            <a:r>
              <a:rPr lang="en-US" sz="1400" dirty="0" err="1"/>
              <a:t>gibi</a:t>
            </a:r>
            <a:r>
              <a:rPr lang="en-US" sz="1400" dirty="0"/>
              <a:t> R-square </a:t>
            </a:r>
            <a:r>
              <a:rPr lang="en-US" sz="1400" dirty="0" err="1"/>
              <a:t>karşılaştırıp</a:t>
            </a:r>
            <a:r>
              <a:rPr lang="en-US" sz="1400" dirty="0"/>
              <a:t> </a:t>
            </a:r>
            <a:r>
              <a:rPr lang="en-US" sz="1400" dirty="0" err="1"/>
              <a:t>yüksek</a:t>
            </a:r>
            <a:r>
              <a:rPr lang="en-US" sz="1400" dirty="0"/>
              <a:t> </a:t>
            </a:r>
            <a:r>
              <a:rPr lang="en-US" sz="1400" dirty="0" err="1"/>
              <a:t>olanı</a:t>
            </a:r>
            <a:r>
              <a:rPr lang="en-US" sz="1400" dirty="0"/>
              <a:t> </a:t>
            </a:r>
            <a:r>
              <a:rPr lang="en-US" sz="1400" dirty="0" err="1"/>
              <a:t>seçme</a:t>
            </a:r>
            <a:r>
              <a:rPr lang="en-US" sz="1400" dirty="0"/>
              <a:t> </a:t>
            </a:r>
            <a:r>
              <a:rPr lang="en-US" sz="1400" dirty="0" err="1"/>
              <a:t>durumu</a:t>
            </a:r>
            <a:r>
              <a:rPr lang="en-US" sz="1400" dirty="0"/>
              <a:t> </a:t>
            </a:r>
            <a:r>
              <a:rPr lang="en-US" sz="1400" dirty="0" err="1"/>
              <a:t>yok.Çünkü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classification problem </a:t>
            </a:r>
            <a:r>
              <a:rPr lang="en-US" sz="1400" dirty="0" err="1"/>
              <a:t>var.Burada</a:t>
            </a:r>
            <a:r>
              <a:rPr lang="en-US" sz="1400" dirty="0"/>
              <a:t> </a:t>
            </a:r>
            <a:r>
              <a:rPr lang="en-US" sz="1400" dirty="0" err="1"/>
              <a:t>hatalarımın</a:t>
            </a:r>
            <a:r>
              <a:rPr lang="en-US" sz="1400" dirty="0"/>
              <a:t> </a:t>
            </a:r>
            <a:r>
              <a:rPr lang="en-US" sz="1400" dirty="0" err="1"/>
              <a:t>nasıl</a:t>
            </a:r>
            <a:r>
              <a:rPr lang="en-US" sz="1400" dirty="0"/>
              <a:t> </a:t>
            </a:r>
            <a:r>
              <a:rPr lang="en-US" sz="1400" dirty="0" err="1"/>
              <a:t>dağıldığına</a:t>
            </a:r>
            <a:r>
              <a:rPr lang="en-US" sz="1400" dirty="0"/>
              <a:t> </a:t>
            </a:r>
            <a:r>
              <a:rPr lang="en-US" sz="1400" dirty="0" err="1"/>
              <a:t>dair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bilgim</a:t>
            </a:r>
            <a:r>
              <a:rPr lang="en-US" sz="1400" dirty="0"/>
              <a:t> </a:t>
            </a:r>
            <a:r>
              <a:rPr lang="en-US" sz="1400" dirty="0" err="1"/>
              <a:t>yok.Burada</a:t>
            </a:r>
            <a:r>
              <a:rPr lang="en-US" sz="1400" dirty="0"/>
              <a:t> </a:t>
            </a:r>
            <a:r>
              <a:rPr lang="en-US" sz="1400" dirty="0" err="1"/>
              <a:t>gerçek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tahminsel</a:t>
            </a:r>
            <a:r>
              <a:rPr lang="en-US" sz="1400" dirty="0"/>
              <a:t> </a:t>
            </a:r>
            <a:r>
              <a:rPr lang="en-US" sz="1400" dirty="0" err="1"/>
              <a:t>değerlere</a:t>
            </a:r>
            <a:r>
              <a:rPr lang="en-US" sz="1400" dirty="0"/>
              <a:t> </a:t>
            </a:r>
            <a:r>
              <a:rPr lang="en-US" sz="1400" dirty="0" err="1"/>
              <a:t>bakacağız</a:t>
            </a:r>
            <a:r>
              <a:rPr lang="en-US" sz="1400" dirty="0"/>
              <a:t>.(Contingency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Coefficient </a:t>
            </a:r>
            <a:r>
              <a:rPr lang="en-US" sz="1400" dirty="0" err="1"/>
              <a:t>değerleri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z </a:t>
            </a:r>
            <a:r>
              <a:rPr lang="en-US" sz="1400" dirty="0" err="1"/>
              <a:t>değerlerini</a:t>
            </a:r>
            <a:r>
              <a:rPr lang="en-US" sz="1400" dirty="0"/>
              <a:t> </a:t>
            </a:r>
            <a:r>
              <a:rPr lang="en-US" sz="1400" dirty="0" err="1"/>
              <a:t>karşılaştırıp</a:t>
            </a:r>
            <a:r>
              <a:rPr lang="en-US" sz="1400" dirty="0"/>
              <a:t>,"</a:t>
            </a:r>
            <a:r>
              <a:rPr lang="en-US" sz="1400" dirty="0" err="1"/>
              <a:t>yoj,clage,ninq,clno,debtinc</a:t>
            </a:r>
            <a:r>
              <a:rPr lang="en-US" sz="1400" dirty="0"/>
              <a:t>" </a:t>
            </a:r>
            <a:r>
              <a:rPr lang="en-US" sz="1400" dirty="0" err="1"/>
              <a:t>gibi</a:t>
            </a:r>
            <a:r>
              <a:rPr lang="en-US" sz="1400" dirty="0"/>
              <a:t> </a:t>
            </a:r>
            <a:r>
              <a:rPr lang="en-US" sz="1400" dirty="0" err="1"/>
              <a:t>bazı</a:t>
            </a:r>
            <a:r>
              <a:rPr lang="en-US" sz="1400" dirty="0"/>
              <a:t> </a:t>
            </a:r>
            <a:r>
              <a:rPr lang="en-US" sz="1400" dirty="0" err="1"/>
              <a:t>değişkenleri</a:t>
            </a:r>
            <a:r>
              <a:rPr lang="en-US" sz="1400" dirty="0"/>
              <a:t> </a:t>
            </a:r>
            <a:r>
              <a:rPr lang="en-US" sz="1400" dirty="0" err="1"/>
              <a:t>modelden</a:t>
            </a:r>
            <a:r>
              <a:rPr lang="en-US" sz="1400" dirty="0"/>
              <a:t> </a:t>
            </a:r>
            <a:r>
              <a:rPr lang="en-US" sz="1400" dirty="0" err="1"/>
              <a:t>atarak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iyi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model </a:t>
            </a:r>
            <a:r>
              <a:rPr lang="en-US" sz="1400" dirty="0" err="1"/>
              <a:t>kurulabilir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981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Tahmin&amp;Model</a:t>
            </a:r>
            <a:r>
              <a:rPr lang="tr-T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Tuning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528817" y="2270255"/>
            <a:ext cx="5298022" cy="3922776"/>
          </a:xfrm>
        </p:spPr>
        <p:txBody>
          <a:bodyPr>
            <a:normAutofit/>
          </a:bodyPr>
          <a:lstStyle/>
          <a:p>
            <a:pPr algn="just"/>
            <a:r>
              <a:rPr lang="en-US" b="1" i="1" dirty="0" err="1"/>
              <a:t>Üstte</a:t>
            </a:r>
            <a:r>
              <a:rPr lang="en-US" b="1" i="1" dirty="0"/>
              <a:t> </a:t>
            </a:r>
            <a:r>
              <a:rPr lang="en-US" b="1" i="1" dirty="0" err="1"/>
              <a:t>modeli,değişkenleri</a:t>
            </a:r>
            <a:r>
              <a:rPr lang="en-US" b="1" i="1" dirty="0"/>
              <a:t> </a:t>
            </a:r>
            <a:r>
              <a:rPr lang="en-US" b="1" i="1" dirty="0" err="1"/>
              <a:t>tanımladık.Asıl</a:t>
            </a:r>
            <a:r>
              <a:rPr lang="en-US" b="1" i="1" dirty="0"/>
              <a:t> </a:t>
            </a:r>
            <a:r>
              <a:rPr lang="en-US" b="1" i="1" dirty="0" err="1"/>
              <a:t>classification'daki</a:t>
            </a:r>
            <a:r>
              <a:rPr lang="en-US" b="1" i="1" dirty="0"/>
              <a:t> </a:t>
            </a:r>
            <a:r>
              <a:rPr lang="en-US" b="1" i="1" dirty="0" err="1"/>
              <a:t>olay</a:t>
            </a:r>
            <a:r>
              <a:rPr lang="en-US" b="1" i="1" dirty="0"/>
              <a:t> </a:t>
            </a:r>
            <a:r>
              <a:rPr lang="en-US" b="1" i="1" dirty="0" err="1"/>
              <a:t>bunu</a:t>
            </a:r>
            <a:r>
              <a:rPr lang="en-US" b="1" i="1" dirty="0"/>
              <a:t> </a:t>
            </a:r>
            <a:r>
              <a:rPr lang="en-US" b="1" i="1" dirty="0" err="1"/>
              <a:t>tahmin</a:t>
            </a:r>
            <a:r>
              <a:rPr lang="en-US" b="1" i="1" dirty="0"/>
              <a:t> </a:t>
            </a:r>
            <a:r>
              <a:rPr lang="en-US" b="1" i="1" dirty="0" err="1"/>
              <a:t>etmekteki</a:t>
            </a:r>
            <a:r>
              <a:rPr lang="en-US" b="1" i="1" dirty="0"/>
              <a:t> </a:t>
            </a:r>
            <a:r>
              <a:rPr lang="en-US" b="1" i="1" dirty="0" err="1"/>
              <a:t>gücümüz.Gerçek</a:t>
            </a:r>
            <a:r>
              <a:rPr lang="en-US" b="1" i="1" dirty="0"/>
              <a:t> </a:t>
            </a:r>
            <a:r>
              <a:rPr lang="en-US" b="1" i="1" dirty="0" err="1"/>
              <a:t>değerlerini</a:t>
            </a:r>
            <a:r>
              <a:rPr lang="en-US" b="1" i="1" dirty="0"/>
              <a:t> </a:t>
            </a:r>
            <a:r>
              <a:rPr lang="en-US" b="1" i="1" dirty="0" err="1"/>
              <a:t>biliyorum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de </a:t>
            </a:r>
            <a:r>
              <a:rPr lang="en-US" b="1" i="1" dirty="0" err="1"/>
              <a:t>tahmin</a:t>
            </a:r>
            <a:r>
              <a:rPr lang="en-US" b="1" i="1" dirty="0"/>
              <a:t> </a:t>
            </a:r>
            <a:r>
              <a:rPr lang="en-US" b="1" i="1" dirty="0" err="1"/>
              <a:t>etmeliyiz</a:t>
            </a:r>
            <a:r>
              <a:rPr lang="en-US" b="1" i="1" dirty="0"/>
              <a:t>. </a:t>
            </a:r>
            <a:r>
              <a:rPr lang="en-US" b="1" i="1" dirty="0" err="1"/>
              <a:t>Şeker</a:t>
            </a:r>
            <a:r>
              <a:rPr lang="en-US" b="1" i="1" dirty="0"/>
              <a:t> </a:t>
            </a:r>
            <a:r>
              <a:rPr lang="en-US" b="1" i="1" dirty="0" err="1"/>
              <a:t>hastası</a:t>
            </a:r>
            <a:r>
              <a:rPr lang="en-US" b="1" i="1" dirty="0"/>
              <a:t> </a:t>
            </a:r>
            <a:r>
              <a:rPr lang="en-US" b="1" i="1" dirty="0" err="1"/>
              <a:t>dediklerimizin</a:t>
            </a:r>
            <a:r>
              <a:rPr lang="en-US" b="1" i="1" dirty="0"/>
              <a:t> </a:t>
            </a:r>
            <a:r>
              <a:rPr lang="en-US" b="1" i="1" dirty="0" err="1"/>
              <a:t>kaçı</a:t>
            </a:r>
            <a:r>
              <a:rPr lang="en-US" b="1" i="1" dirty="0"/>
              <a:t> </a:t>
            </a:r>
            <a:r>
              <a:rPr lang="en-US" b="1" i="1" dirty="0" err="1"/>
              <a:t>öyle</a:t>
            </a:r>
            <a:r>
              <a:rPr lang="en-US" b="1" i="1" dirty="0"/>
              <a:t> </a:t>
            </a:r>
            <a:r>
              <a:rPr lang="en-US" b="1" i="1" dirty="0" err="1"/>
              <a:t>çıktı</a:t>
            </a:r>
            <a:r>
              <a:rPr lang="en-US" b="1" i="1" dirty="0"/>
              <a:t> </a:t>
            </a:r>
            <a:r>
              <a:rPr lang="en-US" b="1" i="1" dirty="0" err="1"/>
              <a:t>bunu</a:t>
            </a:r>
            <a:r>
              <a:rPr lang="en-US" b="1" i="1" dirty="0"/>
              <a:t> </a:t>
            </a:r>
            <a:r>
              <a:rPr lang="en-US" b="1" i="1" dirty="0" err="1"/>
              <a:t>belirlemeliyiz</a:t>
            </a:r>
            <a:r>
              <a:rPr lang="en-US" b="1" i="1" dirty="0"/>
              <a:t>. </a:t>
            </a:r>
            <a:endParaRPr lang="tr-TR" b="1" i="1" dirty="0" smtClean="0"/>
          </a:p>
          <a:p>
            <a:pPr algn="just"/>
            <a:r>
              <a:rPr lang="en-US" b="1" i="1" dirty="0" smtClean="0"/>
              <a:t>Confusion </a:t>
            </a:r>
            <a:r>
              <a:rPr lang="en-US" b="1" i="1" dirty="0"/>
              <a:t>matrix </a:t>
            </a:r>
            <a:r>
              <a:rPr lang="en-US" b="1" i="1" dirty="0" err="1"/>
              <a:t>çizeceğiz.Datayı</a:t>
            </a:r>
            <a:r>
              <a:rPr lang="en-US" b="1" i="1" dirty="0"/>
              <a:t> test </a:t>
            </a:r>
            <a:r>
              <a:rPr lang="en-US" b="1" i="1" dirty="0" err="1"/>
              <a:t>ve</a:t>
            </a:r>
            <a:r>
              <a:rPr lang="en-US" b="1" i="1" dirty="0"/>
              <a:t> train </a:t>
            </a:r>
            <a:r>
              <a:rPr lang="en-US" b="1" i="1" dirty="0" err="1"/>
              <a:t>diye</a:t>
            </a:r>
            <a:r>
              <a:rPr lang="en-US" b="1" i="1" dirty="0"/>
              <a:t> </a:t>
            </a:r>
            <a:r>
              <a:rPr lang="en-US" b="1" i="1" dirty="0" err="1"/>
              <a:t>ayırmalıyız.Ama</a:t>
            </a:r>
            <a:r>
              <a:rPr lang="en-US" b="1" i="1" dirty="0"/>
              <a:t> </a:t>
            </a:r>
            <a:r>
              <a:rPr lang="en-US" b="1" i="1" dirty="0" err="1"/>
              <a:t>öncesinde</a:t>
            </a:r>
            <a:r>
              <a:rPr lang="en-US" b="1" i="1" dirty="0"/>
              <a:t> x </a:t>
            </a:r>
            <a:r>
              <a:rPr lang="en-US" b="1" i="1" dirty="0" err="1"/>
              <a:t>değerlerimle</a:t>
            </a:r>
            <a:r>
              <a:rPr lang="en-US" b="1" i="1" dirty="0"/>
              <a:t> </a:t>
            </a:r>
            <a:r>
              <a:rPr lang="en-US" b="1" i="1" dirty="0" err="1"/>
              <a:t>tekrar</a:t>
            </a:r>
            <a:r>
              <a:rPr lang="en-US" b="1" i="1" dirty="0"/>
              <a:t> prediction </a:t>
            </a:r>
            <a:r>
              <a:rPr lang="en-US" b="1" i="1" dirty="0" err="1"/>
              <a:t>yapmam</a:t>
            </a:r>
            <a:r>
              <a:rPr lang="en-US" b="1" i="1" dirty="0"/>
              <a:t> </a:t>
            </a:r>
            <a:r>
              <a:rPr lang="en-US" b="1" i="1" dirty="0" err="1"/>
              <a:t>gerekiyor</a:t>
            </a:r>
            <a:r>
              <a:rPr lang="en-US" b="1" i="1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6" y="2386584"/>
            <a:ext cx="5751044" cy="38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8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7" y="1017896"/>
            <a:ext cx="11483207" cy="47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2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0" y="690235"/>
            <a:ext cx="11748688" cy="51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96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Sarı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82</TotalTime>
  <Words>641</Words>
  <Application>Microsoft Office PowerPoint</Application>
  <PresentationFormat>Geniş ekran</PresentationFormat>
  <Paragraphs>33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Courier New</vt:lpstr>
      <vt:lpstr>Wingdings</vt:lpstr>
      <vt:lpstr>Wingdings 2</vt:lpstr>
      <vt:lpstr>Alıntı</vt:lpstr>
      <vt:lpstr>LOGISTIC REGRESSION Kodluyoruz/Bootcamp  </vt:lpstr>
      <vt:lpstr>PowerPoint Sunusu</vt:lpstr>
      <vt:lpstr>PowerPoint Sunusu</vt:lpstr>
      <vt:lpstr>PowerPoint Sunusu</vt:lpstr>
      <vt:lpstr>PowerPoint Sunusu</vt:lpstr>
      <vt:lpstr>PowerPoint Sunusu</vt:lpstr>
      <vt:lpstr>Tahmin&amp;Model Tuning</vt:lpstr>
      <vt:lpstr>PowerPoint Sunusu</vt:lpstr>
      <vt:lpstr>PowerPoint Sunusu</vt:lpstr>
      <vt:lpstr>PowerPoint Sunusu</vt:lpstr>
      <vt:lpstr>ROC CURVE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Kodluyoruz/Bootcamp  </dc:title>
  <dc:creator>Nisanur Duran</dc:creator>
  <cp:lastModifiedBy>Nisanur Duran</cp:lastModifiedBy>
  <cp:revision>5</cp:revision>
  <dcterms:created xsi:type="dcterms:W3CDTF">2020-08-05T09:06:12Z</dcterms:created>
  <dcterms:modified xsi:type="dcterms:W3CDTF">2020-08-05T10:29:01Z</dcterms:modified>
</cp:coreProperties>
</file>