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5E1C-56D3-43C7-86D0-8073184B6093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B64A-9247-49E3-9F7C-2523CAE63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71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5E1C-56D3-43C7-86D0-8073184B6093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B64A-9247-49E3-9F7C-2523CAE63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25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5E1C-56D3-43C7-86D0-8073184B6093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B64A-9247-49E3-9F7C-2523CAE63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27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5E1C-56D3-43C7-86D0-8073184B6093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B64A-9247-49E3-9F7C-2523CAE63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01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5E1C-56D3-43C7-86D0-8073184B6093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B64A-9247-49E3-9F7C-2523CAE63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51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5E1C-56D3-43C7-86D0-8073184B6093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B64A-9247-49E3-9F7C-2523CAE63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9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5E1C-56D3-43C7-86D0-8073184B6093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B64A-9247-49E3-9F7C-2523CAE63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7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5E1C-56D3-43C7-86D0-8073184B6093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B64A-9247-49E3-9F7C-2523CAE63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5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5E1C-56D3-43C7-86D0-8073184B6093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B64A-9247-49E3-9F7C-2523CAE63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60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5E1C-56D3-43C7-86D0-8073184B6093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B64A-9247-49E3-9F7C-2523CAE63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6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5E1C-56D3-43C7-86D0-8073184B6093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B64A-9247-49E3-9F7C-2523CAE63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89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C5E1C-56D3-43C7-86D0-8073184B6093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7B64A-9247-49E3-9F7C-2523CAE63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6600" dirty="0" smtClean="0">
                <a:solidFill>
                  <a:schemeClr val="bg1">
                    <a:lumMod val="10000"/>
                  </a:schemeClr>
                </a:solidFill>
              </a:rPr>
              <a:t>Kodluyoruz-</a:t>
            </a:r>
            <a:r>
              <a:rPr lang="tr-TR" sz="6600" dirty="0" err="1" smtClean="0">
                <a:solidFill>
                  <a:schemeClr val="bg1">
                    <a:lumMod val="10000"/>
                  </a:schemeClr>
                </a:solidFill>
              </a:rPr>
              <a:t>Bootcamp</a:t>
            </a:r>
            <a:r>
              <a:rPr lang="tr-TR" sz="6600" dirty="0" smtClean="0">
                <a:solidFill>
                  <a:schemeClr val="bg1">
                    <a:lumMod val="10000"/>
                  </a:schemeClr>
                </a:solidFill>
              </a:rPr>
              <a:t/>
            </a:r>
            <a:br>
              <a:rPr lang="tr-TR" sz="6600" dirty="0" smtClean="0">
                <a:solidFill>
                  <a:schemeClr val="bg1">
                    <a:lumMod val="10000"/>
                  </a:schemeClr>
                </a:solidFill>
              </a:rPr>
            </a:br>
            <a:r>
              <a:rPr lang="tr-TR" sz="6600" dirty="0" smtClean="0">
                <a:solidFill>
                  <a:schemeClr val="bg1">
                    <a:lumMod val="10000"/>
                  </a:schemeClr>
                </a:solidFill>
              </a:rPr>
              <a:t>(Week 3)</a:t>
            </a:r>
            <a:endParaRPr lang="en-US" sz="66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575304"/>
            <a:ext cx="9144000" cy="1682496"/>
          </a:xfrm>
        </p:spPr>
        <p:txBody>
          <a:bodyPr>
            <a:normAutofit lnSpcReduction="10000"/>
          </a:bodyPr>
          <a:lstStyle/>
          <a:p>
            <a:endParaRPr lang="tr-TR" dirty="0" smtClean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21/07/2020</a:t>
            </a:r>
          </a:p>
          <a:p>
            <a:r>
              <a:rPr lang="tr-TR" dirty="0" err="1" smtClean="0">
                <a:solidFill>
                  <a:schemeClr val="bg1">
                    <a:lumMod val="10000"/>
                  </a:schemeClr>
                </a:solidFill>
              </a:rPr>
              <a:t>Excel:data.xlsx</a:t>
            </a:r>
            <a:endParaRPr lang="tr-TR" dirty="0" smtClean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Nisanur DURAN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1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30" y="430345"/>
            <a:ext cx="8718035" cy="4259949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29" y="4434262"/>
            <a:ext cx="8718035" cy="2004234"/>
          </a:xfrm>
          <a:prstGeom prst="rect">
            <a:avLst/>
          </a:prstGeom>
        </p:spPr>
      </p:pic>
      <p:sp>
        <p:nvSpPr>
          <p:cNvPr id="6" name="Yuvarlatılmış Dikdörtgen 5"/>
          <p:cNvSpPr/>
          <p:nvPr/>
        </p:nvSpPr>
        <p:spPr>
          <a:xfrm>
            <a:off x="9592056" y="677233"/>
            <a:ext cx="2221992" cy="311810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Burada değişkenlerin </a:t>
            </a:r>
            <a:r>
              <a:rPr lang="tr-TR" dirty="0" err="1" smtClean="0">
                <a:solidFill>
                  <a:schemeClr val="bg1">
                    <a:lumMod val="10000"/>
                  </a:schemeClr>
                </a:solidFill>
              </a:rPr>
              <a:t>histogram</a:t>
            </a: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 grafiklerini toplu halde bir daha görebiliriz.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2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76" y="638473"/>
            <a:ext cx="5513746" cy="215044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77" y="2788920"/>
            <a:ext cx="5497831" cy="202996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732" y="638473"/>
            <a:ext cx="5600652" cy="3732359"/>
          </a:xfrm>
          <a:prstGeom prst="rect">
            <a:avLst/>
          </a:prstGeom>
        </p:spPr>
      </p:pic>
      <p:sp>
        <p:nvSpPr>
          <p:cNvPr id="7" name="Çapraz Köşesi Kesik Dikdörtgen 6"/>
          <p:cNvSpPr/>
          <p:nvPr/>
        </p:nvSpPr>
        <p:spPr>
          <a:xfrm>
            <a:off x="380076" y="4939367"/>
            <a:ext cx="5348112" cy="1700784"/>
          </a:xfrm>
          <a:prstGeom prst="snip2Diag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Grafiklerimizde ind_412 değişkeninin normal dağılımından </a:t>
            </a:r>
            <a:r>
              <a:rPr lang="tr-TR" dirty="0" err="1" smtClean="0">
                <a:solidFill>
                  <a:schemeClr val="bg1">
                    <a:lumMod val="10000"/>
                  </a:schemeClr>
                </a:solidFill>
              </a:rPr>
              <a:t>şüphelenmiştik.Şimdi</a:t>
            </a: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 ise </a:t>
            </a:r>
            <a:r>
              <a:rPr lang="tr-TR" b="1" i="1" dirty="0" err="1" smtClean="0">
                <a:solidFill>
                  <a:schemeClr val="bg1">
                    <a:lumMod val="10000"/>
                  </a:schemeClr>
                </a:solidFill>
              </a:rPr>
              <a:t>Shapiro</a:t>
            </a:r>
            <a:r>
              <a:rPr lang="tr-TR" b="1" i="1" dirty="0" smtClean="0">
                <a:solidFill>
                  <a:schemeClr val="bg1">
                    <a:lumMod val="10000"/>
                  </a:schemeClr>
                </a:solidFill>
              </a:rPr>
              <a:t> Normallik testi</a:t>
            </a: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 ile kontrol edeceğiz. Normal dağılım gibi gözükse de test sonuçlarına göre </a:t>
            </a:r>
            <a:r>
              <a:rPr lang="tr-TR" b="1" i="1" dirty="0" smtClean="0">
                <a:solidFill>
                  <a:schemeClr val="bg1">
                    <a:lumMod val="10000"/>
                  </a:schemeClr>
                </a:solidFill>
              </a:rPr>
              <a:t>normal dağılımdan gelmediğini </a:t>
            </a: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görüyoruz. 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8" name="Yuvarlatılmış Çapraz Köşeli Dikdörtgen 7"/>
          <p:cNvSpPr/>
          <p:nvPr/>
        </p:nvSpPr>
        <p:spPr>
          <a:xfrm>
            <a:off x="6319290" y="4747343"/>
            <a:ext cx="5431536" cy="1892808"/>
          </a:xfrm>
          <a:prstGeom prst="round2Diag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 err="1" smtClean="0">
                <a:solidFill>
                  <a:schemeClr val="bg1">
                    <a:lumMod val="10000"/>
                  </a:schemeClr>
                </a:solidFill>
              </a:rPr>
              <a:t>Varyanslarının</a:t>
            </a: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 birbirine eşit olup olmadığını kontrol etmek için 50 </a:t>
            </a:r>
            <a:r>
              <a:rPr lang="tr-TR" dirty="0" err="1" smtClean="0">
                <a:solidFill>
                  <a:schemeClr val="bg1">
                    <a:lumMod val="10000"/>
                  </a:schemeClr>
                </a:solidFill>
              </a:rPr>
              <a:t>target</a:t>
            </a: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 ve ind_412 değişkenlerine LEVENE testi uygulanır ve </a:t>
            </a:r>
            <a:r>
              <a:rPr lang="tr-TR" b="1" i="1" dirty="0" err="1" smtClean="0">
                <a:solidFill>
                  <a:schemeClr val="bg1">
                    <a:lumMod val="10000"/>
                  </a:schemeClr>
                </a:solidFill>
              </a:rPr>
              <a:t>varyanslarının</a:t>
            </a:r>
            <a:r>
              <a:rPr lang="tr-TR" b="1" i="1" dirty="0" smtClean="0">
                <a:solidFill>
                  <a:schemeClr val="bg1">
                    <a:lumMod val="10000"/>
                  </a:schemeClr>
                </a:solidFill>
              </a:rPr>
              <a:t> eşit olmadığı </a:t>
            </a: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sonucuna </a:t>
            </a:r>
            <a:r>
              <a:rPr lang="tr-TR" dirty="0" err="1" smtClean="0">
                <a:solidFill>
                  <a:schemeClr val="bg1">
                    <a:lumMod val="10000"/>
                  </a:schemeClr>
                </a:solidFill>
              </a:rPr>
              <a:t>varılır.Sonrasında</a:t>
            </a: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 yapılan t testi ile de ortalamalar arasında </a:t>
            </a:r>
            <a:r>
              <a:rPr lang="tr-TR" b="1" i="1" dirty="0" smtClean="0">
                <a:solidFill>
                  <a:schemeClr val="bg1">
                    <a:lumMod val="10000"/>
                  </a:schemeClr>
                </a:solidFill>
              </a:rPr>
              <a:t>anlamlı bir fark olmadığı </a:t>
            </a: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saptanır.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63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75" y="393065"/>
            <a:ext cx="3375953" cy="2926334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875" y="393065"/>
            <a:ext cx="3101609" cy="300254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401" y="396875"/>
            <a:ext cx="3345470" cy="291871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928" y="3614032"/>
            <a:ext cx="3497883" cy="299492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401" y="3659756"/>
            <a:ext cx="3589331" cy="2949196"/>
          </a:xfrm>
          <a:prstGeom prst="rect">
            <a:avLst/>
          </a:prstGeom>
        </p:spPr>
      </p:pic>
      <p:sp>
        <p:nvSpPr>
          <p:cNvPr id="9" name="Akış Çizelgesi: İşlem 8"/>
          <p:cNvSpPr/>
          <p:nvPr/>
        </p:nvSpPr>
        <p:spPr>
          <a:xfrm>
            <a:off x="356616" y="3594666"/>
            <a:ext cx="3374136" cy="307937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Burada sırasıyla ind_412,ind_17,ind_18,ind_332,ind_324 değişkenlerinin </a:t>
            </a:r>
            <a:r>
              <a:rPr lang="tr-TR" dirty="0" err="1" smtClean="0">
                <a:solidFill>
                  <a:schemeClr val="bg1">
                    <a:lumMod val="10000"/>
                  </a:schemeClr>
                </a:solidFill>
              </a:rPr>
              <a:t>qq</a:t>
            </a: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1">
                    <a:lumMod val="10000"/>
                  </a:schemeClr>
                </a:solidFill>
              </a:rPr>
              <a:t>plot</a:t>
            </a: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 grafiklerini </a:t>
            </a:r>
            <a:r>
              <a:rPr lang="tr-TR" dirty="0" err="1" smtClean="0">
                <a:solidFill>
                  <a:schemeClr val="bg1">
                    <a:lumMod val="10000"/>
                  </a:schemeClr>
                </a:solidFill>
              </a:rPr>
              <a:t>görüyoruz.Buradan</a:t>
            </a: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 da önceki sonuçlar gibi ind_412’nin normale en yakın olduğu, 17 ve 18’in sağa çarpık olduğu ve ind_324 değişkeninin sola çarpık olduğunu ve aykırı gözlemler içerdiğini görüyoruz.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416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title"/>
          </p:nvPr>
        </p:nvSpPr>
        <p:spPr>
          <a:xfrm>
            <a:off x="418133" y="99949"/>
            <a:ext cx="10515600" cy="1325563"/>
          </a:xfrm>
        </p:spPr>
        <p:txBody>
          <a:bodyPr/>
          <a:lstStyle/>
          <a:p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Lineer Regresyon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33" y="1256506"/>
            <a:ext cx="4483027" cy="5113463"/>
          </a:xfrm>
          <a:prstGeom prst="rect">
            <a:avLst/>
          </a:prstGeom>
        </p:spPr>
      </p:pic>
      <p:sp>
        <p:nvSpPr>
          <p:cNvPr id="7" name="Çapraz Köşesi Kesik Dikdörtgen 6"/>
          <p:cNvSpPr/>
          <p:nvPr/>
        </p:nvSpPr>
        <p:spPr>
          <a:xfrm>
            <a:off x="5303520" y="230044"/>
            <a:ext cx="6181344" cy="1528000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 smtClean="0">
                <a:solidFill>
                  <a:schemeClr val="bg1">
                    <a:lumMod val="10000"/>
                  </a:schemeClr>
                </a:solidFill>
              </a:rPr>
              <a:t>***</a:t>
            </a:r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</a:rPr>
              <a:t>İstatistiklerde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</a:rPr>
              <a:t>doğrusal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</a:rPr>
              <a:t>regresyon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</a:rPr>
              <a:t>bir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</a:rPr>
              <a:t>veya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</a:rPr>
              <a:t>daha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</a:rPr>
              <a:t>fazla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</a:rPr>
              <a:t>açıklayıcı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</a:rPr>
              <a:t>değişken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</a:rPr>
              <a:t>arasındaki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</a:rPr>
              <a:t>ilişkiyi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</a:rPr>
              <a:t>modellemek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</a:rPr>
              <a:t>için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tr-TR" sz="1600" dirty="0" smtClean="0">
                <a:solidFill>
                  <a:schemeClr val="bg1">
                    <a:lumMod val="10000"/>
                  </a:schemeClr>
                </a:solidFill>
              </a:rPr>
              <a:t>kullanılan </a:t>
            </a:r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</a:rPr>
              <a:t>doğrusal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</a:rPr>
              <a:t>bir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</a:rPr>
              <a:t>yaklaşımdır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. </a:t>
            </a:r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</a:rPr>
              <a:t>Açıklayıcı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</a:rPr>
              <a:t>bir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</a:rPr>
              <a:t>değişkenin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</a:rPr>
              <a:t>durumuna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</a:rPr>
              <a:t>basit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</a:rPr>
              <a:t>doğrusal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</a:rPr>
              <a:t>regresyon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</a:rPr>
              <a:t>denir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. </a:t>
            </a:r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</a:rPr>
              <a:t>Birden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</a:rPr>
              <a:t>fazla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</a:rPr>
              <a:t>açıklayıcı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</a:rPr>
              <a:t>değişken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</a:rPr>
              <a:t>için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</a:rPr>
              <a:t>işleme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</a:rPr>
              <a:t>çoklu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</a:rPr>
              <a:t>doğrusal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</a:rPr>
              <a:t>regresyon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</a:rPr>
              <a:t>denir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.</a:t>
            </a: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8" name="Akış Çizelgesi: İşlem 7"/>
          <p:cNvSpPr/>
          <p:nvPr/>
        </p:nvSpPr>
        <p:spPr>
          <a:xfrm>
            <a:off x="5340096" y="1758045"/>
            <a:ext cx="6144768" cy="4825636"/>
          </a:xfrm>
          <a:prstGeom prst="flowChartProcess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tr-TR" sz="1700" dirty="0" smtClean="0">
                <a:solidFill>
                  <a:schemeClr val="bg1">
                    <a:lumMod val="10000"/>
                  </a:schemeClr>
                </a:solidFill>
              </a:rPr>
              <a:t>Modelimizi oluşturduk ve </a:t>
            </a:r>
            <a:r>
              <a:rPr lang="tr-TR" sz="1700" dirty="0" err="1" smtClean="0">
                <a:solidFill>
                  <a:schemeClr val="bg1">
                    <a:lumMod val="10000"/>
                  </a:schemeClr>
                </a:solidFill>
              </a:rPr>
              <a:t>Dependent</a:t>
            </a:r>
            <a:r>
              <a:rPr lang="tr-TR" sz="17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tr-TR" sz="1700" dirty="0" err="1" smtClean="0">
                <a:solidFill>
                  <a:schemeClr val="bg1">
                    <a:lumMod val="10000"/>
                  </a:schemeClr>
                </a:solidFill>
              </a:rPr>
              <a:t>variable</a:t>
            </a:r>
            <a:r>
              <a:rPr lang="tr-TR" sz="1700" dirty="0" smtClean="0">
                <a:solidFill>
                  <a:schemeClr val="bg1">
                    <a:lumMod val="10000"/>
                  </a:schemeClr>
                </a:solidFill>
              </a:rPr>
              <a:t> olarak 50_target, </a:t>
            </a:r>
            <a:r>
              <a:rPr lang="tr-TR" sz="1700" dirty="0" err="1" smtClean="0">
                <a:solidFill>
                  <a:schemeClr val="bg1">
                    <a:lumMod val="10000"/>
                  </a:schemeClr>
                </a:solidFill>
              </a:rPr>
              <a:t>independent</a:t>
            </a:r>
            <a:r>
              <a:rPr lang="tr-TR" sz="1700" dirty="0" smtClean="0">
                <a:solidFill>
                  <a:schemeClr val="bg1">
                    <a:lumMod val="10000"/>
                  </a:schemeClr>
                </a:solidFill>
              </a:rPr>
              <a:t> olarak ind_412,17,18,324,332 değişkenlerini aldık.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tr-TR" sz="1700" dirty="0" smtClean="0">
                <a:solidFill>
                  <a:schemeClr val="bg1">
                    <a:lumMod val="10000"/>
                  </a:schemeClr>
                </a:solidFill>
              </a:rPr>
              <a:t>Model OLS yani en küçük kareler yöntemi ile tahmin edildi.(</a:t>
            </a:r>
            <a:r>
              <a:rPr lang="tr-TR" sz="1700" dirty="0" err="1" smtClean="0">
                <a:solidFill>
                  <a:schemeClr val="bg1">
                    <a:lumMod val="10000"/>
                  </a:schemeClr>
                </a:solidFill>
              </a:rPr>
              <a:t>Normality</a:t>
            </a:r>
            <a:r>
              <a:rPr lang="tr-TR" sz="1700" dirty="0" smtClean="0">
                <a:solidFill>
                  <a:schemeClr val="bg1">
                    <a:lumMod val="10000"/>
                  </a:schemeClr>
                </a:solidFill>
              </a:rPr>
              <a:t> koşulu aramayan ve hata toplamını minimize etmeye çalışan yöntem)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tr-TR" sz="1700" dirty="0" smtClean="0">
                <a:solidFill>
                  <a:schemeClr val="bg1">
                    <a:lumMod val="10000"/>
                  </a:schemeClr>
                </a:solidFill>
              </a:rPr>
              <a:t>Analiz edersek, B0 katsayısının -21.8114 olduğunu ve B1,B2 gibi katsayıları da görüyoruz. </a:t>
            </a:r>
            <a:r>
              <a:rPr lang="tr-TR" sz="1700" b="1" i="1" dirty="0" smtClean="0">
                <a:solidFill>
                  <a:schemeClr val="bg1">
                    <a:lumMod val="10000"/>
                  </a:schemeClr>
                </a:solidFill>
              </a:rPr>
              <a:t>P-</a:t>
            </a:r>
            <a:r>
              <a:rPr lang="tr-TR" sz="1700" b="1" i="1" dirty="0" err="1" smtClean="0">
                <a:solidFill>
                  <a:schemeClr val="bg1">
                    <a:lumMod val="10000"/>
                  </a:schemeClr>
                </a:solidFill>
              </a:rPr>
              <a:t>value</a:t>
            </a:r>
            <a:r>
              <a:rPr lang="tr-TR" sz="1700" b="1" i="1" dirty="0" smtClean="0">
                <a:solidFill>
                  <a:schemeClr val="bg1">
                    <a:lumMod val="10000"/>
                  </a:schemeClr>
                </a:solidFill>
              </a:rPr>
              <a:t> değerlerine bakıldığında katsayılar anlamlıdır.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tr-TR" sz="1700" dirty="0" smtClean="0">
                <a:solidFill>
                  <a:schemeClr val="bg1">
                    <a:lumMod val="10000"/>
                  </a:schemeClr>
                </a:solidFill>
              </a:rPr>
              <a:t>Gözlem sayısı ve değişken sayısı fazla olmasına rağmen </a:t>
            </a:r>
            <a:r>
              <a:rPr lang="tr-TR" sz="1700" b="1" i="1" dirty="0" smtClean="0">
                <a:solidFill>
                  <a:schemeClr val="bg1">
                    <a:lumMod val="10000"/>
                  </a:schemeClr>
                </a:solidFill>
              </a:rPr>
              <a:t>r </a:t>
            </a:r>
            <a:r>
              <a:rPr lang="tr-TR" sz="1700" b="1" i="1" dirty="0" err="1" smtClean="0">
                <a:solidFill>
                  <a:schemeClr val="bg1">
                    <a:lumMod val="10000"/>
                  </a:schemeClr>
                </a:solidFill>
              </a:rPr>
              <a:t>square</a:t>
            </a:r>
            <a:r>
              <a:rPr lang="tr-TR" sz="1700" b="1" i="1" dirty="0" smtClean="0">
                <a:solidFill>
                  <a:schemeClr val="bg1">
                    <a:lumMod val="10000"/>
                  </a:schemeClr>
                </a:solidFill>
              </a:rPr>
              <a:t> değeri çok çok düşüktür.(%4) </a:t>
            </a:r>
          </a:p>
          <a:p>
            <a:endParaRPr lang="tr-TR" sz="1700" b="1" i="1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just"/>
            <a:r>
              <a:rPr lang="tr-TR" sz="1700" dirty="0" smtClean="0">
                <a:solidFill>
                  <a:schemeClr val="bg1">
                    <a:lumMod val="10000"/>
                  </a:schemeClr>
                </a:solidFill>
              </a:rPr>
              <a:t>***R-kare, doğrusal bir regresyon modeli için bağımsız değişkenleriniz tarafından açıklanan bağımlı değişkeninizdeki değişimin oranını ölçer. Düzeltilmiş R-kare, model içindeki bağımsız değişkenlerin sayısına göre istatistiği ayarlar. bize veri noktalarının bir çizgiye veya eğriye ne kadar uyum sağladığını gösterir.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606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648" y="487458"/>
            <a:ext cx="5273234" cy="601937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Yuvarlatılmış Çapraz Köşeli Dikdörtgen 3"/>
          <p:cNvSpPr/>
          <p:nvPr/>
        </p:nvSpPr>
        <p:spPr>
          <a:xfrm>
            <a:off x="411480" y="487458"/>
            <a:ext cx="5586984" cy="6108192"/>
          </a:xfrm>
          <a:prstGeom prst="round2Diag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tr-TR" sz="1600" dirty="0" smtClean="0">
                <a:solidFill>
                  <a:schemeClr val="bg1">
                    <a:lumMod val="10000"/>
                  </a:schemeClr>
                </a:solidFill>
              </a:rPr>
              <a:t>Model oluştururken en temel amaç, oluşturabildiğin tüm modelleri oluşturup </a:t>
            </a:r>
            <a:r>
              <a:rPr lang="tr-TR" sz="1600" dirty="0" err="1" smtClean="0">
                <a:solidFill>
                  <a:schemeClr val="bg1">
                    <a:lumMod val="10000"/>
                  </a:schemeClr>
                </a:solidFill>
              </a:rPr>
              <a:t>bıze</a:t>
            </a:r>
            <a:r>
              <a:rPr lang="tr-TR" sz="1600" dirty="0" smtClean="0">
                <a:solidFill>
                  <a:schemeClr val="bg1">
                    <a:lumMod val="10000"/>
                  </a:schemeClr>
                </a:solidFill>
              </a:rPr>
              <a:t> en yüksek değeri veren R </a:t>
            </a:r>
            <a:r>
              <a:rPr lang="tr-TR" sz="1600" dirty="0" err="1" smtClean="0">
                <a:solidFill>
                  <a:schemeClr val="bg1">
                    <a:lumMod val="10000"/>
                  </a:schemeClr>
                </a:solidFill>
              </a:rPr>
              <a:t>square</a:t>
            </a:r>
            <a:r>
              <a:rPr lang="tr-TR" sz="16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tr-TR" sz="1600" dirty="0" err="1" smtClean="0">
                <a:solidFill>
                  <a:schemeClr val="bg1">
                    <a:lumMod val="10000"/>
                  </a:schemeClr>
                </a:solidFill>
              </a:rPr>
              <a:t>değeri,en</a:t>
            </a:r>
            <a:r>
              <a:rPr lang="tr-TR" sz="1600" dirty="0" smtClean="0">
                <a:solidFill>
                  <a:schemeClr val="bg1">
                    <a:lumMod val="10000"/>
                  </a:schemeClr>
                </a:solidFill>
              </a:rPr>
              <a:t> düşük değeri veren AIC,SIC,BIC değerleri ve anlamlı katsayıların </a:t>
            </a:r>
            <a:r>
              <a:rPr lang="tr-TR" sz="1600" dirty="0" err="1" smtClean="0">
                <a:solidFill>
                  <a:schemeClr val="bg1">
                    <a:lumMod val="10000"/>
                  </a:schemeClr>
                </a:solidFill>
              </a:rPr>
              <a:t>oludğu</a:t>
            </a:r>
            <a:r>
              <a:rPr lang="tr-TR" sz="1600" dirty="0" smtClean="0">
                <a:solidFill>
                  <a:schemeClr val="bg1">
                    <a:lumMod val="10000"/>
                  </a:schemeClr>
                </a:solidFill>
              </a:rPr>
              <a:t> değişkenlerle çalışmaktır.</a:t>
            </a:r>
          </a:p>
          <a:p>
            <a:pPr algn="ctr"/>
            <a:endParaRPr lang="tr-TR" sz="1600" dirty="0" smtClean="0">
              <a:solidFill>
                <a:schemeClr val="bg1">
                  <a:lumMod val="10000"/>
                </a:schemeClr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tr-TR" sz="1600" dirty="0" smtClean="0">
                <a:solidFill>
                  <a:schemeClr val="bg1">
                    <a:lumMod val="10000"/>
                  </a:schemeClr>
                </a:solidFill>
              </a:rPr>
              <a:t>***</a:t>
            </a:r>
            <a:r>
              <a:rPr lang="tr-TR" sz="1600" dirty="0" err="1" smtClean="0">
                <a:solidFill>
                  <a:schemeClr val="bg1">
                    <a:lumMod val="10000"/>
                  </a:schemeClr>
                </a:solidFill>
              </a:rPr>
              <a:t>Durbin</a:t>
            </a:r>
            <a:r>
              <a:rPr lang="tr-TR" sz="1600" dirty="0" smtClean="0">
                <a:solidFill>
                  <a:schemeClr val="bg1">
                    <a:lumMod val="10000"/>
                  </a:schemeClr>
                </a:solidFill>
              </a:rPr>
              <a:t> Watson bize terimlerin korelasyon içerisinde olup olmadığını </a:t>
            </a:r>
            <a:r>
              <a:rPr lang="tr-TR" sz="1600" dirty="0" err="1" smtClean="0">
                <a:solidFill>
                  <a:schemeClr val="bg1">
                    <a:lumMod val="10000"/>
                  </a:schemeClr>
                </a:solidFill>
              </a:rPr>
              <a:t>gösteriyor.Bu</a:t>
            </a:r>
            <a:r>
              <a:rPr lang="tr-TR" sz="1600" dirty="0" smtClean="0">
                <a:solidFill>
                  <a:schemeClr val="bg1">
                    <a:lumMod val="10000"/>
                  </a:schemeClr>
                </a:solidFill>
              </a:rPr>
              <a:t> sayı 2 civarındaysa model </a:t>
            </a:r>
            <a:r>
              <a:rPr lang="tr-TR" sz="1600" dirty="0" err="1" smtClean="0">
                <a:solidFill>
                  <a:schemeClr val="bg1">
                    <a:lumMod val="10000"/>
                  </a:schemeClr>
                </a:solidFill>
              </a:rPr>
              <a:t>kullanılabilir.Bu</a:t>
            </a:r>
            <a:r>
              <a:rPr lang="tr-TR" sz="1600" dirty="0" smtClean="0">
                <a:solidFill>
                  <a:schemeClr val="bg1">
                    <a:lumMod val="10000"/>
                  </a:schemeClr>
                </a:solidFill>
              </a:rPr>
              <a:t> modelde bu rakam 2’nin altında olduğundan pozitif bir </a:t>
            </a:r>
            <a:r>
              <a:rPr lang="tr-TR" sz="1600" dirty="0" err="1" smtClean="0">
                <a:solidFill>
                  <a:schemeClr val="bg1">
                    <a:lumMod val="10000"/>
                  </a:schemeClr>
                </a:solidFill>
              </a:rPr>
              <a:t>otokorelasyon</a:t>
            </a:r>
            <a:r>
              <a:rPr lang="tr-TR" sz="1600" dirty="0" smtClean="0">
                <a:solidFill>
                  <a:schemeClr val="bg1">
                    <a:lumMod val="10000"/>
                  </a:schemeClr>
                </a:solidFill>
              </a:rPr>
              <a:t> vardır diyebiliriz. 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tr-TR" sz="1600" dirty="0">
              <a:solidFill>
                <a:schemeClr val="bg1">
                  <a:lumMod val="10000"/>
                </a:schemeClr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tr-TR" sz="1600" dirty="0" smtClean="0">
                <a:solidFill>
                  <a:schemeClr val="bg1">
                    <a:lumMod val="10000"/>
                  </a:schemeClr>
                </a:solidFill>
              </a:rPr>
              <a:t>(***</a:t>
            </a:r>
            <a:r>
              <a:rPr lang="tr-TR" sz="1600" dirty="0" err="1" smtClean="0">
                <a:solidFill>
                  <a:schemeClr val="bg1">
                    <a:lumMod val="10000"/>
                  </a:schemeClr>
                </a:solidFill>
              </a:rPr>
              <a:t>Otokorelasyon</a:t>
            </a:r>
            <a:r>
              <a:rPr lang="tr-TR" sz="1600" dirty="0" smtClean="0">
                <a:solidFill>
                  <a:schemeClr val="bg1">
                    <a:lumMod val="10000"/>
                  </a:schemeClr>
                </a:solidFill>
              </a:rPr>
              <a:t> hata terimleri arasındaki ilişki olarak tanımlanabilir.)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tr-TR" sz="1600" dirty="0">
              <a:solidFill>
                <a:schemeClr val="bg1">
                  <a:lumMod val="10000"/>
                </a:schemeClr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tr-TR" sz="1600" dirty="0" smtClean="0">
                <a:solidFill>
                  <a:schemeClr val="bg1">
                    <a:lumMod val="10000"/>
                  </a:schemeClr>
                </a:solidFill>
              </a:rPr>
              <a:t>Buradaki 0.025-0.095 aralığı bize güven aralığını </a:t>
            </a:r>
            <a:r>
              <a:rPr lang="tr-TR" sz="1600" dirty="0" err="1" smtClean="0">
                <a:solidFill>
                  <a:schemeClr val="bg1">
                    <a:lumMod val="10000"/>
                  </a:schemeClr>
                </a:solidFill>
              </a:rPr>
              <a:t>verir.Bu</a:t>
            </a:r>
            <a:r>
              <a:rPr lang="tr-TR" sz="1600" dirty="0" smtClean="0">
                <a:solidFill>
                  <a:schemeClr val="bg1">
                    <a:lumMod val="10000"/>
                  </a:schemeClr>
                </a:solidFill>
              </a:rPr>
              <a:t> iki değerin birbirine yakın olması </a:t>
            </a:r>
            <a:r>
              <a:rPr lang="tr-TR" sz="1600" dirty="0" err="1" smtClean="0">
                <a:solidFill>
                  <a:schemeClr val="bg1">
                    <a:lumMod val="10000"/>
                  </a:schemeClr>
                </a:solidFill>
              </a:rPr>
              <a:t>beklenir.Çünkü</a:t>
            </a:r>
            <a:r>
              <a:rPr lang="tr-TR" sz="1600" dirty="0" smtClean="0">
                <a:solidFill>
                  <a:schemeClr val="bg1">
                    <a:lumMod val="10000"/>
                  </a:schemeClr>
                </a:solidFill>
              </a:rPr>
              <a:t> o zaman popülasyonu tahmin etmede başarılı oluruz.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tr-TR" sz="1600" dirty="0" smtClean="0">
                <a:solidFill>
                  <a:schemeClr val="bg1">
                    <a:lumMod val="10000"/>
                  </a:schemeClr>
                </a:solidFill>
              </a:rPr>
              <a:t>***Bu değer elde ettiğimiz sonuçları söylerken ne kadar emin olduğumuzu gösterir. Bir başka deyişle %95 emin olduğumuz durumda %5 hatalı da olacağımızı kabul ettiğimizi gösterir.</a:t>
            </a: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05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20" y="502745"/>
            <a:ext cx="4892464" cy="4023709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893" y="673522"/>
            <a:ext cx="5166481" cy="3349838"/>
          </a:xfrm>
          <a:prstGeom prst="rect">
            <a:avLst/>
          </a:prstGeom>
        </p:spPr>
      </p:pic>
      <p:sp>
        <p:nvSpPr>
          <p:cNvPr id="5" name="Yuvarlatılmış Dikdörtgen 4"/>
          <p:cNvSpPr/>
          <p:nvPr/>
        </p:nvSpPr>
        <p:spPr>
          <a:xfrm>
            <a:off x="594360" y="4745736"/>
            <a:ext cx="10963656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Burada öncelikle 50_target değişkeninin ilk 5 verisi alınmıştır. Sonra ind_412 değişkeninin ilk 5 verisi alınmıştır ve </a:t>
            </a:r>
            <a:r>
              <a:rPr lang="tr-TR" dirty="0" err="1" smtClean="0">
                <a:solidFill>
                  <a:schemeClr val="bg1">
                    <a:lumMod val="10000"/>
                  </a:schemeClr>
                </a:solidFill>
              </a:rPr>
              <a:t>target</a:t>
            </a: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1">
                    <a:lumMod val="10000"/>
                  </a:schemeClr>
                </a:solidFill>
              </a:rPr>
              <a:t>variable</a:t>
            </a: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 değeri tahmin edilmiştir.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Grafikte ise, 50_target ve ind_412 değişkenleri arasında doğrusal ve pozitif yönde bir ilişki olduğunu ve 412 değişkeninin normal dağılıma yakın olduğu, çok sayıda uç gözlemler içermediğini -40,0,+40 civarında yoğunlaştığını görüyoruz.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99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61" y="456989"/>
            <a:ext cx="4299392" cy="4831118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065" y="456989"/>
            <a:ext cx="3326222" cy="2813501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065" y="3270490"/>
            <a:ext cx="3326222" cy="3386342"/>
          </a:xfrm>
          <a:prstGeom prst="rect">
            <a:avLst/>
          </a:prstGeom>
        </p:spPr>
      </p:pic>
      <p:sp>
        <p:nvSpPr>
          <p:cNvPr id="6" name="Yuvarlatılmış Çapraz Köşeli Dikdörtgen 5"/>
          <p:cNvSpPr/>
          <p:nvPr/>
        </p:nvSpPr>
        <p:spPr>
          <a:xfrm>
            <a:off x="738953" y="5477256"/>
            <a:ext cx="4299392" cy="1051561"/>
          </a:xfrm>
          <a:prstGeom prst="round2Diag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Burada yeni bir model fit edilmiş ve özellikleri verilmiştir. Sonrasında bir tahmin yapılarak hatalar saptanmıştır.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7" name="Yuvarlatılmış Dikdörtgen 6"/>
          <p:cNvSpPr/>
          <p:nvPr/>
        </p:nvSpPr>
        <p:spPr>
          <a:xfrm>
            <a:off x="8869680" y="530352"/>
            <a:ext cx="3136392" cy="59984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***İstatistikte hata terimi, bir gözlemin kendi beklenen değerinden meydana gelen sapmasına verilen isimdir.</a:t>
            </a:r>
          </a:p>
          <a:p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*Burada gerçek y çok büyük ve </a:t>
            </a:r>
            <a:r>
              <a:rPr lang="tr-TR" dirty="0" err="1" smtClean="0">
                <a:solidFill>
                  <a:schemeClr val="bg1">
                    <a:lumMod val="10000"/>
                  </a:schemeClr>
                </a:solidFill>
              </a:rPr>
              <a:t>predicted</a:t>
            </a: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 y değeri çok küçük olduğundan hata terimi çok fazladır. </a:t>
            </a:r>
            <a:endParaRPr lang="tr-TR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**Hata terimi kareleri toplamı regresyon modelinde en minimum değer </a:t>
            </a:r>
            <a:r>
              <a:rPr lang="tr-TR" dirty="0" err="1" smtClean="0">
                <a:solidFill>
                  <a:schemeClr val="bg1">
                    <a:lumMod val="10000"/>
                  </a:schemeClr>
                </a:solidFill>
              </a:rPr>
              <a:t>olmalıdır.Modelde</a:t>
            </a: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 11900.66 </a:t>
            </a:r>
            <a:r>
              <a:rPr lang="tr-TR" dirty="0" err="1" smtClean="0">
                <a:solidFill>
                  <a:schemeClr val="bg1">
                    <a:lumMod val="10000"/>
                  </a:schemeClr>
                </a:solidFill>
              </a:rPr>
              <a:t>dır</a:t>
            </a: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.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21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45" y="372419"/>
            <a:ext cx="6234983" cy="4429992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538" y="372418"/>
            <a:ext cx="3517518" cy="441541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216152" y="4974336"/>
            <a:ext cx="9518904" cy="1700784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>
                <a:solidFill>
                  <a:schemeClr val="bg1">
                    <a:lumMod val="10000"/>
                  </a:schemeClr>
                </a:solidFill>
              </a:rPr>
              <a:t>Burada </a:t>
            </a:r>
            <a:r>
              <a:rPr lang="tr-TR" sz="1600" dirty="0" err="1" smtClean="0">
                <a:solidFill>
                  <a:schemeClr val="bg1">
                    <a:lumMod val="10000"/>
                  </a:schemeClr>
                </a:solidFill>
              </a:rPr>
              <a:t>resid</a:t>
            </a:r>
            <a:r>
              <a:rPr lang="tr-TR" sz="1600" dirty="0" smtClean="0">
                <a:solidFill>
                  <a:schemeClr val="bg1">
                    <a:lumMod val="10000"/>
                  </a:schemeClr>
                </a:solidFill>
              </a:rPr>
              <a:t> yani </a:t>
            </a:r>
            <a:r>
              <a:rPr lang="tr-TR" sz="1600" dirty="0" err="1" smtClean="0">
                <a:solidFill>
                  <a:schemeClr val="bg1">
                    <a:lumMod val="10000"/>
                  </a:schemeClr>
                </a:solidFill>
              </a:rPr>
              <a:t>artık,kalıntı</a:t>
            </a:r>
            <a:r>
              <a:rPr lang="tr-TR" sz="1600" dirty="0" smtClean="0">
                <a:solidFill>
                  <a:schemeClr val="bg1">
                    <a:lumMod val="10000"/>
                  </a:schemeClr>
                </a:solidFill>
              </a:rPr>
              <a:t> değerleri </a:t>
            </a:r>
            <a:r>
              <a:rPr lang="tr-TR" sz="1600" dirty="0" err="1" smtClean="0">
                <a:solidFill>
                  <a:schemeClr val="bg1">
                    <a:lumMod val="10000"/>
                  </a:schemeClr>
                </a:solidFill>
              </a:rPr>
              <a:t>görüyoruz.Oldukça</a:t>
            </a:r>
            <a:r>
              <a:rPr lang="tr-TR" sz="1600" dirty="0" smtClean="0">
                <a:solidFill>
                  <a:schemeClr val="bg1">
                    <a:lumMod val="10000"/>
                  </a:schemeClr>
                </a:solidFill>
              </a:rPr>
              <a:t> yüksek değerlerden </a:t>
            </a:r>
            <a:r>
              <a:rPr lang="tr-TR" sz="1600" dirty="0" err="1" smtClean="0">
                <a:solidFill>
                  <a:schemeClr val="bg1">
                    <a:lumMod val="10000"/>
                  </a:schemeClr>
                </a:solidFill>
              </a:rPr>
              <a:t>oluşmaktadır.Ve</a:t>
            </a:r>
            <a:r>
              <a:rPr lang="tr-TR" sz="1600" dirty="0" smtClean="0">
                <a:solidFill>
                  <a:schemeClr val="bg1">
                    <a:lumMod val="10000"/>
                  </a:schemeClr>
                </a:solidFill>
              </a:rPr>
              <a:t> bazen artıp bazen düştüğü bir grafiği bulunur.</a:t>
            </a:r>
          </a:p>
          <a:p>
            <a:pPr algn="ctr"/>
            <a:r>
              <a:rPr lang="tr-TR" sz="1600" dirty="0" smtClean="0">
                <a:solidFill>
                  <a:schemeClr val="bg1">
                    <a:lumMod val="10000"/>
                  </a:schemeClr>
                </a:solidFill>
              </a:rPr>
              <a:t>Diğer grafiğimize bakıldığında, </a:t>
            </a:r>
            <a:r>
              <a:rPr lang="tr-TR" sz="1600" dirty="0" err="1" smtClean="0">
                <a:solidFill>
                  <a:schemeClr val="bg1">
                    <a:lumMod val="10000"/>
                  </a:schemeClr>
                </a:solidFill>
              </a:rPr>
              <a:t>Volatility</a:t>
            </a:r>
            <a:r>
              <a:rPr lang="tr-TR" sz="16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tr-TR" sz="1600" dirty="0" err="1" smtClean="0">
                <a:solidFill>
                  <a:schemeClr val="bg1">
                    <a:lumMod val="10000"/>
                  </a:schemeClr>
                </a:solidFill>
              </a:rPr>
              <a:t>clustering</a:t>
            </a:r>
            <a:r>
              <a:rPr lang="tr-TR" sz="1600" dirty="0" smtClean="0">
                <a:solidFill>
                  <a:schemeClr val="bg1">
                    <a:lumMod val="10000"/>
                  </a:schemeClr>
                </a:solidFill>
              </a:rPr>
              <a:t> fazla olduğunu ve sürekli artıp azaldığını görüyoruz.</a:t>
            </a: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45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Çoklu Regresyon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43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170538"/>
            <a:ext cx="10515600" cy="1325563"/>
          </a:xfrm>
        </p:spPr>
        <p:txBody>
          <a:bodyPr/>
          <a:lstStyle/>
          <a:p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Data Description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77" y="1313221"/>
            <a:ext cx="8031480" cy="3513409"/>
          </a:xfrm>
        </p:spPr>
      </p:pic>
      <p:sp>
        <p:nvSpPr>
          <p:cNvPr id="6" name="Yuvarlatılmış Dikdörtgen 5"/>
          <p:cNvSpPr/>
          <p:nvPr/>
        </p:nvSpPr>
        <p:spPr>
          <a:xfrm>
            <a:off x="545593" y="4826630"/>
            <a:ext cx="10619231" cy="13898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Öncelikle veri seti tanıtıldı ve özellikleri belirlendi. Veri setinde 6167 gözlem ve 136 değişken bulunmaktadır. 90_target,50_target,20_target olmak üzere 3 tane hedef değişken bulunmaktadır</a:t>
            </a:r>
            <a:r>
              <a:rPr lang="tr-TR" dirty="0">
                <a:solidFill>
                  <a:schemeClr val="bg1">
                    <a:lumMod val="10000"/>
                  </a:schemeClr>
                </a:solidFill>
              </a:rPr>
              <a:t>.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69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3" y="368528"/>
            <a:ext cx="6763021" cy="4029736"/>
          </a:xfrm>
          <a:prstGeom prst="rect">
            <a:avLst/>
          </a:prstGeom>
        </p:spPr>
      </p:pic>
      <p:sp>
        <p:nvSpPr>
          <p:cNvPr id="5" name="Yuvarlatılmış Dikdörtgen 4"/>
          <p:cNvSpPr/>
          <p:nvPr/>
        </p:nvSpPr>
        <p:spPr>
          <a:xfrm>
            <a:off x="548640" y="4398264"/>
            <a:ext cx="11027664" cy="199339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Burada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veride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yer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alan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değişkenlerin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aritmetik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ortalaması,standart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sapmaları,minimum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değerleri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gibi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istatiksel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verileri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görüyoruz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.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Standart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sapma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ile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verilerin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ne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kadarının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ortalamaya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yakın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olduğunu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buluruz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.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Eğer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standart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sapma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küçükse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veriler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ortalamaya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yakın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yerlerde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dağılmışlardır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.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Bunun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tersi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olarak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standart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sapma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büyükse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veriler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ortalamadan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uzak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yerlerde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dağılmışlardır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.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6" name="Yuvarlatılmış Dikdörtgen 5"/>
          <p:cNvSpPr/>
          <p:nvPr/>
        </p:nvSpPr>
        <p:spPr>
          <a:xfrm>
            <a:off x="8001000" y="530331"/>
            <a:ext cx="3300984" cy="336499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Burada görünen değişkenlere şöyle bir bakarsak, ind_428 ve ind_426 değişkenlerinin standart sapmaları çok </a:t>
            </a:r>
            <a:r>
              <a:rPr lang="tr-TR" dirty="0" err="1" smtClean="0">
                <a:solidFill>
                  <a:schemeClr val="bg1">
                    <a:lumMod val="10000"/>
                  </a:schemeClr>
                </a:solidFill>
              </a:rPr>
              <a:t>düşüktür.Bu</a:t>
            </a: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 da verilerin ortalamaya yakın olduğunu gösterir. Ayrıca hedef değişkenler genellikle negatif işaretlidir.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11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57" y="192025"/>
            <a:ext cx="4357395" cy="4889172"/>
          </a:xfrm>
        </p:spPr>
      </p:pic>
      <p:sp>
        <p:nvSpPr>
          <p:cNvPr id="5" name="Sol Ok Açıklama Balonu 4"/>
          <p:cNvSpPr/>
          <p:nvPr/>
        </p:nvSpPr>
        <p:spPr>
          <a:xfrm>
            <a:off x="5408465" y="402143"/>
            <a:ext cx="5897880" cy="3374136"/>
          </a:xfrm>
          <a:prstGeom prst="leftArrowCallou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tr-TR" dirty="0" smtClean="0">
              <a:solidFill>
                <a:schemeClr val="bg1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solidFill>
                <a:schemeClr val="bg1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 smtClean="0">
              <a:solidFill>
                <a:schemeClr val="bg1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solidFill>
                <a:schemeClr val="bg1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 smtClean="0">
              <a:solidFill>
                <a:schemeClr val="bg1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Burada verimizde kategorik değişken olup olmadığını kontrol ettik ve 3 tane kategorik değişken olduğunu saptadık. İnd_109 değişkeni </a:t>
            </a:r>
            <a:r>
              <a:rPr lang="tr-TR" dirty="0" err="1" smtClean="0">
                <a:solidFill>
                  <a:schemeClr val="bg1">
                    <a:lumMod val="10000"/>
                  </a:schemeClr>
                </a:solidFill>
              </a:rPr>
              <a:t>Green</a:t>
            </a: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 ve </a:t>
            </a:r>
            <a:r>
              <a:rPr lang="tr-TR" dirty="0" err="1" smtClean="0">
                <a:solidFill>
                  <a:schemeClr val="bg1">
                    <a:lumMod val="10000"/>
                  </a:schemeClr>
                </a:solidFill>
              </a:rPr>
              <a:t>Red</a:t>
            </a: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 verilerinden oluşmaktadır.ind_420 ve ind_422 değerleri ise aradaki değerlerden dolayı bu şekilde görünmektedir.</a:t>
            </a:r>
          </a:p>
          <a:p>
            <a:endParaRPr lang="tr-TR" dirty="0" smtClean="0">
              <a:solidFill>
                <a:schemeClr val="bg1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Sonrasında bu kategorik değişkenlerdeki veriler incelendi.</a:t>
            </a:r>
          </a:p>
          <a:p>
            <a:endParaRPr lang="tr-TR" dirty="0">
              <a:solidFill>
                <a:schemeClr val="bg1">
                  <a:lumMod val="10000"/>
                </a:schemeClr>
              </a:solidFill>
            </a:endParaRPr>
          </a:p>
          <a:p>
            <a:endParaRPr lang="tr-TR" dirty="0" smtClean="0">
              <a:solidFill>
                <a:schemeClr val="bg1">
                  <a:lumMod val="10000"/>
                </a:schemeClr>
              </a:solidFill>
            </a:endParaRPr>
          </a:p>
          <a:p>
            <a:endParaRPr lang="tr-TR" dirty="0">
              <a:solidFill>
                <a:schemeClr val="bg1">
                  <a:lumMod val="10000"/>
                </a:schemeClr>
              </a:solidFill>
            </a:endParaRPr>
          </a:p>
          <a:p>
            <a:endParaRPr lang="tr-TR" dirty="0" smtClean="0">
              <a:solidFill>
                <a:schemeClr val="bg1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80" y="5081197"/>
            <a:ext cx="3861572" cy="1500408"/>
          </a:xfrm>
          <a:prstGeom prst="rect">
            <a:avLst/>
          </a:prstGeom>
        </p:spPr>
      </p:pic>
      <p:sp>
        <p:nvSpPr>
          <p:cNvPr id="7" name="Sağ Ok 6"/>
          <p:cNvSpPr/>
          <p:nvPr/>
        </p:nvSpPr>
        <p:spPr>
          <a:xfrm>
            <a:off x="5330952" y="4898316"/>
            <a:ext cx="2185416" cy="1356180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etin kutusu 7"/>
          <p:cNvSpPr txBox="1"/>
          <p:nvPr/>
        </p:nvSpPr>
        <p:spPr>
          <a:xfrm>
            <a:off x="7649168" y="5012817"/>
            <a:ext cx="3191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İnd_109 değişkeninin içerisinde 3132 tane GREEN verisi, 3035 tane RED verisi bulunmaktadır.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59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96" y="323779"/>
            <a:ext cx="7871944" cy="2163389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95" y="2871216"/>
            <a:ext cx="7848973" cy="3118466"/>
          </a:xfrm>
          <a:prstGeom prst="rect">
            <a:avLst/>
          </a:prstGeom>
        </p:spPr>
      </p:pic>
      <p:sp>
        <p:nvSpPr>
          <p:cNvPr id="6" name="Yuvarlatılmış Dikdörtgen 5"/>
          <p:cNvSpPr/>
          <p:nvPr/>
        </p:nvSpPr>
        <p:spPr>
          <a:xfrm>
            <a:off x="8531352" y="323779"/>
            <a:ext cx="3236976" cy="5583245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r-TR" sz="2000" dirty="0" smtClean="0">
                <a:solidFill>
                  <a:schemeClr val="bg1">
                    <a:lumMod val="10000"/>
                  </a:schemeClr>
                </a:solidFill>
              </a:rPr>
              <a:t>Burada daha iyi analiz edebilmek için ind_420 ve ind_422 değişkenlerini veri setimizden çıkardık.</a:t>
            </a:r>
          </a:p>
          <a:p>
            <a:endParaRPr lang="tr-TR" sz="200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tr-TR" sz="2000" dirty="0" smtClean="0">
                <a:solidFill>
                  <a:schemeClr val="bg1">
                    <a:lumMod val="10000"/>
                  </a:schemeClr>
                </a:solidFill>
              </a:rPr>
              <a:t>Sonrasında ise </a:t>
            </a:r>
            <a:r>
              <a:rPr lang="tr-TR" sz="2000" dirty="0" err="1" smtClean="0">
                <a:solidFill>
                  <a:schemeClr val="bg1">
                    <a:lumMod val="10000"/>
                  </a:schemeClr>
                </a:solidFill>
              </a:rPr>
              <a:t>dummy</a:t>
            </a:r>
            <a:r>
              <a:rPr lang="tr-TR" sz="2000" dirty="0" smtClean="0">
                <a:solidFill>
                  <a:schemeClr val="bg1">
                    <a:lumMod val="10000"/>
                  </a:schemeClr>
                </a:solidFill>
              </a:rPr>
              <a:t> yardımcı değişkeni yardımı ile ind_109 kategorik değişkenini numerik hale dönüştürdük.</a:t>
            </a:r>
            <a:endParaRPr lang="en-US" sz="20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74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39" y="807955"/>
            <a:ext cx="6073666" cy="1334686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39" y="2572409"/>
            <a:ext cx="6073666" cy="3467400"/>
          </a:xfrm>
          <a:prstGeom prst="rect">
            <a:avLst/>
          </a:prstGeom>
        </p:spPr>
      </p:pic>
      <p:sp>
        <p:nvSpPr>
          <p:cNvPr id="8" name="Yuvarlatılmış Dikdörtgen 7"/>
          <p:cNvSpPr/>
          <p:nvPr/>
        </p:nvSpPr>
        <p:spPr>
          <a:xfrm>
            <a:off x="6821424" y="667512"/>
            <a:ext cx="4937760" cy="56008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Hedef değişkenler daha net tanıtıldı ve istatiksel değerlerine bakıldı. </a:t>
            </a:r>
            <a:r>
              <a:rPr lang="tr-TR" dirty="0" err="1" smtClean="0">
                <a:solidFill>
                  <a:schemeClr val="bg1">
                    <a:lumMod val="10000"/>
                  </a:schemeClr>
                </a:solidFill>
              </a:rPr>
              <a:t>Mean</a:t>
            </a: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 değerlerinin negatif olduğu görüldü. Bu, analiz ettiğimiz veriler için değerlerin ve frekansın, ortalamanın negatif olduğu kadar negatif değere sahip olduğu anlamına gelir. </a:t>
            </a:r>
            <a:r>
              <a:rPr lang="tr-TR" dirty="0" err="1" smtClean="0">
                <a:solidFill>
                  <a:schemeClr val="bg1">
                    <a:lumMod val="10000"/>
                  </a:schemeClr>
                </a:solidFill>
              </a:rPr>
              <a:t>Std</a:t>
            </a: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 değerine göre ,90 </a:t>
            </a:r>
            <a:r>
              <a:rPr lang="tr-TR" dirty="0" err="1" smtClean="0">
                <a:solidFill>
                  <a:schemeClr val="bg1">
                    <a:lumMod val="10000"/>
                  </a:schemeClr>
                </a:solidFill>
              </a:rPr>
              <a:t>target</a:t>
            </a: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 verisi ortalamaya en uzak , 20_target verisi ise en yakındır.</a:t>
            </a:r>
          </a:p>
          <a:p>
            <a:endParaRPr lang="tr-TR" dirty="0">
              <a:solidFill>
                <a:schemeClr val="bg1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Sonrasında, 50_target değişkeni ile araştırmaya devam edildi ve 20 ve 90 </a:t>
            </a:r>
            <a:r>
              <a:rPr lang="tr-TR" dirty="0" err="1" smtClean="0">
                <a:solidFill>
                  <a:schemeClr val="bg1">
                    <a:lumMod val="10000"/>
                  </a:schemeClr>
                </a:solidFill>
              </a:rPr>
              <a:t>target</a:t>
            </a: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 hedef değişkenleri veri setinden çıkarıldı.</a:t>
            </a:r>
          </a:p>
          <a:p>
            <a:endParaRPr lang="tr-TR" dirty="0">
              <a:solidFill>
                <a:schemeClr val="bg1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50_target değişkeninin diğer değişkenlerle korelasyonuna bakıldı ve en yüksek korelasyon sağlanan 6 değişken istendi.</a:t>
            </a:r>
          </a:p>
          <a:p>
            <a:pPr algn="ctr"/>
            <a:r>
              <a:rPr lang="tr-TR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14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69" y="583596"/>
            <a:ext cx="3566469" cy="2293819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362" y="539715"/>
            <a:ext cx="3557941" cy="2280546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67" y="3051815"/>
            <a:ext cx="3642472" cy="2256591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933" y="3028387"/>
            <a:ext cx="3509370" cy="2280019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327" y="539715"/>
            <a:ext cx="3512639" cy="2228844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8705087" y="3177854"/>
            <a:ext cx="2765943" cy="213055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Korelasyonu yüksek olan verilerin </a:t>
            </a:r>
            <a:r>
              <a:rPr lang="tr-TR" dirty="0" err="1" smtClean="0">
                <a:solidFill>
                  <a:schemeClr val="bg1">
                    <a:lumMod val="10000"/>
                  </a:schemeClr>
                </a:solidFill>
              </a:rPr>
              <a:t>histogram</a:t>
            </a: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 grafikleri çizildi.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0" name="Yuvarlatılmış Dikdörtgen 9"/>
          <p:cNvSpPr/>
          <p:nvPr/>
        </p:nvSpPr>
        <p:spPr>
          <a:xfrm>
            <a:off x="534866" y="5516532"/>
            <a:ext cx="10831125" cy="118602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İnd_18 , ind_17 değişkenlerinin dağılımları birbirine çok yakındır ve sağa çarpık </a:t>
            </a:r>
            <a:r>
              <a:rPr lang="tr-TR" dirty="0" err="1" smtClean="0">
                <a:solidFill>
                  <a:schemeClr val="bg1">
                    <a:lumMod val="10000"/>
                  </a:schemeClr>
                </a:solidFill>
              </a:rPr>
              <a:t>özelliktedirler.Buradan</a:t>
            </a: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 aralarındaki korelasyon yüksektir sonucuna varılabilir. İnd_324 değişkeni sola </a:t>
            </a:r>
            <a:r>
              <a:rPr lang="tr-TR" dirty="0" err="1" smtClean="0">
                <a:solidFill>
                  <a:schemeClr val="bg1">
                    <a:lumMod val="10000"/>
                  </a:schemeClr>
                </a:solidFill>
              </a:rPr>
              <a:t>çarpıktır.Buradan</a:t>
            </a: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1">
                    <a:lumMod val="10000"/>
                  </a:schemeClr>
                </a:solidFill>
              </a:rPr>
              <a:t>mean</a:t>
            </a: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 değeri düşük sonucuna varılabilir. Ayrıca ind_412 değişkeni görünüm olarak normal(simetrik) dağılıma en yakın olanıdır.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8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710" y="642920"/>
            <a:ext cx="6417938" cy="5282392"/>
          </a:xfrm>
          <a:prstGeom prst="rect">
            <a:avLst/>
          </a:prstGeom>
        </p:spPr>
      </p:pic>
      <p:sp>
        <p:nvSpPr>
          <p:cNvPr id="6" name="Yuvarlatılmış Dikdörtgen 5"/>
          <p:cNvSpPr/>
          <p:nvPr/>
        </p:nvSpPr>
        <p:spPr>
          <a:xfrm>
            <a:off x="329184" y="1207008"/>
            <a:ext cx="4681728" cy="36941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Burada bu değişkenlere ait </a:t>
            </a:r>
            <a:r>
              <a:rPr lang="tr-TR" dirty="0" err="1" smtClean="0">
                <a:solidFill>
                  <a:schemeClr val="bg1">
                    <a:lumMod val="10000"/>
                  </a:schemeClr>
                </a:solidFill>
              </a:rPr>
              <a:t>boxplot</a:t>
            </a: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 grafiklerini görüyoruz.</a:t>
            </a:r>
          </a:p>
          <a:p>
            <a:endParaRPr lang="tr-TR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tr-TR" dirty="0" err="1" smtClean="0">
                <a:solidFill>
                  <a:schemeClr val="bg1">
                    <a:lumMod val="10000"/>
                  </a:schemeClr>
                </a:solidFill>
              </a:rPr>
              <a:t>Histogramlardan</a:t>
            </a: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 gördüğümüz gibi ind_18 ve ind_17 değeri sağa </a:t>
            </a:r>
            <a:r>
              <a:rPr lang="tr-TR" dirty="0" err="1" smtClean="0">
                <a:solidFill>
                  <a:schemeClr val="bg1">
                    <a:lumMod val="10000"/>
                  </a:schemeClr>
                </a:solidFill>
              </a:rPr>
              <a:t>çarpıktır.Aykırı</a:t>
            </a: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 gözlem sayısı </a:t>
            </a:r>
            <a:r>
              <a:rPr lang="tr-TR" dirty="0" err="1" smtClean="0">
                <a:solidFill>
                  <a:schemeClr val="bg1">
                    <a:lumMod val="10000"/>
                  </a:schemeClr>
                </a:solidFill>
              </a:rPr>
              <a:t>azdır.Mean</a:t>
            </a: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 değerleri yakındır.ind_332 değişkeninde uç gözlemler çok fazladır. 50_target değişkeninde ise uç gözlemlere rastlanmamıştır. 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15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94" y="2505091"/>
            <a:ext cx="5121084" cy="420660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94" y="362626"/>
            <a:ext cx="5169856" cy="1981372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6291072" y="1609344"/>
            <a:ext cx="5248656" cy="3236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Burada öncelikle bu değişkenler arasındaki korelasyonları tabloda sonrada korelasyon matrisinde görüyoruz.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solidFill>
                <a:schemeClr val="bg1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Tahmin ettiğimiz </a:t>
            </a:r>
            <a:r>
              <a:rPr lang="tr-TR" dirty="0" err="1" smtClean="0">
                <a:solidFill>
                  <a:schemeClr val="bg1">
                    <a:lumMod val="10000"/>
                  </a:schemeClr>
                </a:solidFill>
              </a:rPr>
              <a:t>üzere,en</a:t>
            </a: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 fazla korelasyon 0.55 ile ind_17 ve ind_18 arasındadır. </a:t>
            </a:r>
            <a:endParaRPr lang="tr-TR" dirty="0">
              <a:solidFill>
                <a:schemeClr val="bg1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 smtClean="0">
              <a:solidFill>
                <a:schemeClr val="bg1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İnd_324 değeri her değişken için negatif ve düşük bir korelasyon özelliği taşır.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62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Özel 1">
      <a:dk1>
        <a:srgbClr val="EBC389"/>
      </a:dk1>
      <a:lt1>
        <a:srgbClr val="F8EBD8"/>
      </a:lt1>
      <a:dk2>
        <a:srgbClr val="EBC389"/>
      </a:dk2>
      <a:lt2>
        <a:srgbClr val="B4771E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</TotalTime>
  <Words>943</Words>
  <Application>Microsoft Office PowerPoint</Application>
  <PresentationFormat>Geniş ekran</PresentationFormat>
  <Paragraphs>69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Wingdings</vt:lpstr>
      <vt:lpstr>Office Teması</vt:lpstr>
      <vt:lpstr>Kodluyoruz-Bootcamp (Week 3)</vt:lpstr>
      <vt:lpstr>Data Description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Lineer Regresyon</vt:lpstr>
      <vt:lpstr>PowerPoint Sunusu</vt:lpstr>
      <vt:lpstr>PowerPoint Sunusu</vt:lpstr>
      <vt:lpstr>PowerPoint Sunusu</vt:lpstr>
      <vt:lpstr>PowerPoint Sunusu</vt:lpstr>
      <vt:lpstr>Çoklu Regresyon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Kodluyoruz-Bootcamp (Week 3)</dc:title>
  <dc:creator>Nisanur Duran</dc:creator>
  <cp:lastModifiedBy>Nisanur Duran</cp:lastModifiedBy>
  <cp:revision>16</cp:revision>
  <dcterms:created xsi:type="dcterms:W3CDTF">2020-07-25T00:09:51Z</dcterms:created>
  <dcterms:modified xsi:type="dcterms:W3CDTF">2020-07-25T03:55:47Z</dcterms:modified>
</cp:coreProperties>
</file>