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5E1C-56D3-43C7-86D0-8073184B609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B64A-9247-49E3-9F7C-2523CAE6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Kodluyoruz-</a:t>
            </a:r>
            <a:r>
              <a:rPr lang="tr-TR" sz="7200" b="1" dirty="0" err="1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Bootcamp</a:t>
            </a:r>
            <a:r>
              <a:rPr lang="tr-TR" sz="72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72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72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(Week 3)</a:t>
            </a:r>
            <a:endParaRPr lang="en-US" sz="7200" b="1" dirty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575304"/>
            <a:ext cx="9144000" cy="1682496"/>
          </a:xfrm>
        </p:spPr>
        <p:txBody>
          <a:bodyPr>
            <a:normAutofit lnSpcReduction="10000"/>
          </a:bodyPr>
          <a:lstStyle/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b="1" dirty="0" smtClean="0">
                <a:solidFill>
                  <a:schemeClr val="bg1">
                    <a:lumMod val="10000"/>
                  </a:schemeClr>
                </a:solidFill>
              </a:rPr>
              <a:t>21/07/2020</a:t>
            </a:r>
          </a:p>
          <a:p>
            <a:r>
              <a:rPr lang="tr-TR" b="1" dirty="0" err="1" smtClean="0">
                <a:solidFill>
                  <a:schemeClr val="bg1">
                    <a:lumMod val="10000"/>
                  </a:schemeClr>
                </a:solidFill>
              </a:rPr>
              <a:t>Excel:data.xlsx</a:t>
            </a:r>
            <a:endParaRPr lang="tr-TR" b="1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b="1" dirty="0" smtClean="0">
                <a:solidFill>
                  <a:schemeClr val="bg1">
                    <a:lumMod val="10000"/>
                  </a:schemeClr>
                </a:solidFill>
              </a:rPr>
              <a:t>Nisanur DURAN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0" y="430345"/>
            <a:ext cx="8718035" cy="42599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" y="4434262"/>
            <a:ext cx="8718035" cy="2004234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9592056" y="677233"/>
            <a:ext cx="2221992" cy="31181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değişkenlerin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histogram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grafiklerini toplu halde bir daha görebiliriz.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" y="638473"/>
            <a:ext cx="5513746" cy="2150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7" y="2788920"/>
            <a:ext cx="5497831" cy="202996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2" y="638473"/>
            <a:ext cx="5600652" cy="3732359"/>
          </a:xfrm>
          <a:prstGeom prst="rect">
            <a:avLst/>
          </a:prstGeom>
        </p:spPr>
      </p:pic>
      <p:sp>
        <p:nvSpPr>
          <p:cNvPr id="7" name="Çapraz Köşesi Kesik Dikdörtgen 6"/>
          <p:cNvSpPr/>
          <p:nvPr/>
        </p:nvSpPr>
        <p:spPr>
          <a:xfrm>
            <a:off x="380076" y="4939367"/>
            <a:ext cx="5348112" cy="1700784"/>
          </a:xfrm>
          <a:prstGeom prst="snip2Diag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Grafiklerimizde ind_412 değişkeninin normal dağılımından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şüphelenmiştik.Şimdi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ise </a:t>
            </a:r>
            <a:r>
              <a:rPr lang="tr-TR" b="1" i="1" dirty="0" err="1" smtClean="0">
                <a:solidFill>
                  <a:schemeClr val="bg1">
                    <a:lumMod val="10000"/>
                  </a:schemeClr>
                </a:solidFill>
              </a:rPr>
              <a:t>Shapiro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 Normallik testi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ile kontrol edeceğiz. Normal dağılım gibi gözükse de test sonuçlarına göre 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normal dağılımdan gelmediğini 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görüyoruz. 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Yuvarlatılmış Çapraz Köşeli Dikdörtgen 7"/>
          <p:cNvSpPr/>
          <p:nvPr/>
        </p:nvSpPr>
        <p:spPr>
          <a:xfrm>
            <a:off x="6319290" y="4747343"/>
            <a:ext cx="5431536" cy="1892808"/>
          </a:xfrm>
          <a:prstGeom prst="round2Diag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Varyanslarının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birbirine eşit olup olmadığını kontrol etmek için 50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 ind_412 değişkenlerine LEVENE testi uygulanır ve </a:t>
            </a:r>
            <a:r>
              <a:rPr lang="tr-TR" b="1" i="1" dirty="0" err="1" smtClean="0">
                <a:solidFill>
                  <a:schemeClr val="bg1">
                    <a:lumMod val="10000"/>
                  </a:schemeClr>
                </a:solidFill>
              </a:rPr>
              <a:t>varyanslarının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 eşit olmadığı 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sonucuna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varılır.Sonrasında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yapılan t testi ile de ortalamalar arasında </a:t>
            </a:r>
            <a:r>
              <a:rPr lang="tr-TR" b="1" i="1" dirty="0" smtClean="0">
                <a:solidFill>
                  <a:schemeClr val="bg1">
                    <a:lumMod val="10000"/>
                  </a:schemeClr>
                </a:solidFill>
              </a:rPr>
              <a:t>anlamlı bir fark olmadığı 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saptanır.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5" y="393065"/>
            <a:ext cx="3375953" cy="292633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75" y="393065"/>
            <a:ext cx="3101609" cy="30025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1" y="396875"/>
            <a:ext cx="3345470" cy="29187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28" y="3614032"/>
            <a:ext cx="3497883" cy="29949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1" y="3659756"/>
            <a:ext cx="3589331" cy="2949196"/>
          </a:xfrm>
          <a:prstGeom prst="rect">
            <a:avLst/>
          </a:prstGeom>
        </p:spPr>
      </p:pic>
      <p:sp>
        <p:nvSpPr>
          <p:cNvPr id="9" name="Akış Çizelgesi: İşlem 8"/>
          <p:cNvSpPr/>
          <p:nvPr/>
        </p:nvSpPr>
        <p:spPr>
          <a:xfrm>
            <a:off x="356616" y="3594666"/>
            <a:ext cx="3374136" cy="3079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sırasıyla ind_412,ind_17,ind_18,ind_332,ind_324 değişkenlerinin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qq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plot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grafiklerini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görüyoruz.Buradan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da önceki sonuçlar gibi ind_412’nin normale en yakın olduğu, 17 ve 18’in sağa çarpık olduğu ve ind_324 değişkeninin sola çarpık olduğunu ve aykırı gözlemler içerdiğini görüyoruz.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418133" y="99949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Lineer Regresyon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3" y="1256506"/>
            <a:ext cx="4483027" cy="5113463"/>
          </a:xfrm>
          <a:prstGeom prst="rect">
            <a:avLst/>
          </a:prstGeom>
        </p:spPr>
      </p:pic>
      <p:sp>
        <p:nvSpPr>
          <p:cNvPr id="7" name="Çapraz Köşesi Kesik Dikdörtgen 6"/>
          <p:cNvSpPr/>
          <p:nvPr/>
        </p:nvSpPr>
        <p:spPr>
          <a:xfrm>
            <a:off x="5303520" y="230044"/>
            <a:ext cx="6181344" cy="15280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***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İstatistiklerde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regresyon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veya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daha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fazla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açıklayıcı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değişken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arasındaki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ilişkiyi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modellemek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için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kullanılan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yaklaşımdır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Açıklayıcı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değişkenin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durumuna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basit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regresyon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denir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Birden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fazla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açıklayıcı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değişken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için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işleme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çoklu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doğrusal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regresyon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denir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Akış Çizelgesi: İşlem 7"/>
          <p:cNvSpPr/>
          <p:nvPr/>
        </p:nvSpPr>
        <p:spPr>
          <a:xfrm>
            <a:off x="5340096" y="1758045"/>
            <a:ext cx="6144768" cy="4825636"/>
          </a:xfrm>
          <a:prstGeom prst="flowChartProcess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Modelimizi oluşturduk ve 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Dependent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variable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olarak 50_target, 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independent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olarak ind_412,17,18,324,332 değişkenlerini aldık.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Model OLS yani en küçük kareler yöntemi ile tahmin edildi.(</a:t>
            </a:r>
            <a:r>
              <a:rPr lang="tr-TR" sz="1700" dirty="0" err="1" smtClean="0">
                <a:solidFill>
                  <a:schemeClr val="bg1">
                    <a:lumMod val="10000"/>
                  </a:schemeClr>
                </a:solidFill>
              </a:rPr>
              <a:t>Normality</a:t>
            </a: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 koşulu aramayan ve hata toplamını minimize etmeye çalışan yöntem)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Analiz edersek, B0 katsayısının -21.8114 olduğunu ve B1,B2 gibi katsayıları da görüyoruz. 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P-</a:t>
            </a:r>
            <a:r>
              <a:rPr lang="tr-TR" sz="1700" b="1" i="1" dirty="0" err="1" smtClean="0">
                <a:solidFill>
                  <a:schemeClr val="bg1">
                    <a:lumMod val="10000"/>
                  </a:schemeClr>
                </a:solidFill>
              </a:rPr>
              <a:t>value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 değerlerine bakıldığında katsayılar anlamlıdır.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Gözlem sayısı ve değişken sayısı fazla olmasına rağmen 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r </a:t>
            </a:r>
            <a:r>
              <a:rPr lang="tr-TR" sz="1700" b="1" i="1" dirty="0" err="1" smtClean="0">
                <a:solidFill>
                  <a:schemeClr val="bg1">
                    <a:lumMod val="10000"/>
                  </a:schemeClr>
                </a:solidFill>
              </a:rPr>
              <a:t>square</a:t>
            </a:r>
            <a:r>
              <a:rPr lang="tr-TR" sz="1700" b="1" i="1" dirty="0" smtClean="0">
                <a:solidFill>
                  <a:schemeClr val="bg1">
                    <a:lumMod val="10000"/>
                  </a:schemeClr>
                </a:solidFill>
              </a:rPr>
              <a:t> değeri çok çok düşüktür.(%4) </a:t>
            </a:r>
          </a:p>
          <a:p>
            <a:endParaRPr lang="tr-TR" sz="1700" b="1" i="1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r>
              <a:rPr lang="tr-TR" sz="1700" dirty="0" smtClean="0">
                <a:solidFill>
                  <a:schemeClr val="bg1">
                    <a:lumMod val="10000"/>
                  </a:schemeClr>
                </a:solidFill>
              </a:rPr>
              <a:t>***R-kare, doğrusal bir regresyon modeli için bağımsız değişkenleriniz tarafından açıklanan bağımlı değişkeninizdeki değişimin oranını ölçer. Düzeltilmiş R-kare, model içindeki bağımsız değişkenlerin sayısına göre istatistiği ayarlar. bize veri noktalarının bir çizgiye veya eğriye ne kadar uyum sağladığını gösterir.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487458"/>
            <a:ext cx="5273234" cy="60193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Yuvarlatılmış Çapraz Köşeli Dikdörtgen 3"/>
          <p:cNvSpPr/>
          <p:nvPr/>
        </p:nvSpPr>
        <p:spPr>
          <a:xfrm>
            <a:off x="411480" y="487458"/>
            <a:ext cx="5586984" cy="6108192"/>
          </a:xfrm>
          <a:prstGeom prst="round2Diag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Model oluştururken en temel amaç, oluşturabildiğin tüm modelleri oluşturup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bıze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en yüksek değeri veren R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square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değeri,en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düşük değeri veren AIC,SIC,BIC değerleri ve anlamlı katsayıların 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olduğu 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değişkenlerle çalışmaktır.</a:t>
            </a:r>
          </a:p>
          <a:p>
            <a:pPr algn="ctr"/>
            <a:endParaRPr lang="tr-TR" sz="1600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***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Durbin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Watson bize terimlerin korelasyon içerisinde olup olmadığını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gösteriyor.Bu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sayı 2 civarındaysa model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kullanılabilir.Bu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modelde bu rakam 2’nin altında olduğundan pozitif bir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otokorelasyon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vardır diyebiliriz.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tr-TR" sz="16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(***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Otokorelasyon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hata terimleri arasındaki ilişki olarak tanımlanabilir.)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tr-TR" sz="16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Buradaki 0.025-0.095 aralığı bize güven aralığını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verir.Bu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iki değerin birbirine yakın olması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beklenir.Çünkü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o zaman popülasyonu tahmin etmede başarılı oluruz.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***Bu değer elde ettiğimiz sonuçları söylerken ne kadar emin olduğumuzu gösterir. Bir başka deyişle %95 emin olduğumuz durumda %5 hatalı da olacağımızı kabul ettiğimizi gösterir.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0" y="502745"/>
            <a:ext cx="4892464" cy="40237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3" y="673522"/>
            <a:ext cx="5166481" cy="3349838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594360" y="4745736"/>
            <a:ext cx="10963656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öncelikle 50_target değişkeninin ilk 5 verisi alınmıştır. Sonra ind_412 değişkeninin ilk 5 verisi alınmıştır ve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variable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değeri tahmin edilmiştir.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Grafikte ise, 50_target ve ind_412 değişkenleri arasında doğrusal ve pozitif yönde bir ilişki olduğunu ve 412 değişkeninin normal dağılıma yakın olduğu, çok sayıda uç gözlemler içermediğini -40,0,+40 civarında yoğunlaştığını görüyoruz.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456989"/>
            <a:ext cx="4299392" cy="483111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65" y="456989"/>
            <a:ext cx="3326222" cy="281350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65" y="3270490"/>
            <a:ext cx="3326222" cy="3386342"/>
          </a:xfrm>
          <a:prstGeom prst="rect">
            <a:avLst/>
          </a:prstGeom>
        </p:spPr>
      </p:pic>
      <p:sp>
        <p:nvSpPr>
          <p:cNvPr id="6" name="Yuvarlatılmış Çapraz Köşeli Dikdörtgen 5"/>
          <p:cNvSpPr/>
          <p:nvPr/>
        </p:nvSpPr>
        <p:spPr>
          <a:xfrm>
            <a:off x="738953" y="5477256"/>
            <a:ext cx="4299392" cy="1051561"/>
          </a:xfrm>
          <a:prstGeom prst="round2Diag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yeni bir model fit edilmiş ve özellikleri verilmiştir. Sonrasında bir tahmin yapılarak hatalar saptanmıştır.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8869680" y="530352"/>
            <a:ext cx="3136392" cy="59984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***İstatistikte hata terimi, bir gözlemin kendi beklenen değerinden meydana gelen sapmasına verilen isimdir.</a:t>
            </a:r>
          </a:p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*Burada gerçek y çok büyük ve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predicted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y değeri çok küçük olduğundan hata terimi çok fazladır. </a:t>
            </a: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**Hata terimi kareleri toplamı regresyon modelinde en minimum değer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olmalıdır.Modelde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11900.66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dır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5" y="372419"/>
            <a:ext cx="6234983" cy="442999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38" y="372418"/>
            <a:ext cx="3517518" cy="44154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16152" y="4974336"/>
            <a:ext cx="9518904" cy="170078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Burada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resid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yani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artık,kalıntı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değerleri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görüyoruz.Oldukça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yüksek değerlerden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oluşmaktadır.Ve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bazen artıp bazen düştüğü bir grafiği bulunur.</a:t>
            </a:r>
          </a:p>
          <a:p>
            <a:pPr algn="ctr"/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Diğer grafiğimize bakıldığında,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Volatility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sz="1600" dirty="0" err="1" smtClean="0">
                <a:solidFill>
                  <a:schemeClr val="bg1">
                    <a:lumMod val="10000"/>
                  </a:schemeClr>
                </a:solidFill>
              </a:rPr>
              <a:t>clustering</a:t>
            </a:r>
            <a:r>
              <a:rPr lang="tr-TR" sz="1600" dirty="0" smtClean="0">
                <a:solidFill>
                  <a:schemeClr val="bg1">
                    <a:lumMod val="10000"/>
                  </a:schemeClr>
                </a:solidFill>
              </a:rPr>
              <a:t> fazla olduğunu ve sürekli artıp azaldığını görüyoruz.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Çoklu Regresyon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3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0538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Data Description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7" y="1313221"/>
            <a:ext cx="8031480" cy="3513409"/>
          </a:xfrm>
        </p:spPr>
      </p:pic>
      <p:sp>
        <p:nvSpPr>
          <p:cNvPr id="6" name="Yuvarlatılmış Dikdörtgen 5"/>
          <p:cNvSpPr/>
          <p:nvPr/>
        </p:nvSpPr>
        <p:spPr>
          <a:xfrm>
            <a:off x="545593" y="4826630"/>
            <a:ext cx="10619231" cy="13898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Öncelikle veri seti tanıtıldı ve özellikleri belirlendi. Veri setinde 6167 gözlem ve 136 değişken bulunmaktadır. 90_target,50_target,20_target olmak üzere 3 tane hedef değişken bulunmaktadır</a:t>
            </a:r>
            <a:r>
              <a:rPr lang="tr-TR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3" y="368528"/>
            <a:ext cx="6763021" cy="4029736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548640" y="4398264"/>
            <a:ext cx="11027664" cy="19933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Burada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veride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alan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değişkenlerin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aritmetik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ortalaması,standart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sapmaları,minimum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değerleri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gibi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istatiksel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görüyoruz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verilerin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kadarının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yakın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buluruz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Eğer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küçükse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ortalamaya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yakın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yerlerde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dağılmışlardır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Bunun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tersi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sapma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büyükse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veriler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ortalamadan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uzak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yerlerde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dağılmışlardır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8001000" y="530331"/>
            <a:ext cx="3300984" cy="33649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görünen değişkenlere şöyle bir bakarsak, ind_428 ve ind_426 değişkenlerinin standart sapmaları çok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düşüktür.Bu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da verilerin ortalamaya yakın olduğunu gösterir. Ayrıca hedef değişkenler genellikle negatif işaretlidir.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7" y="192025"/>
            <a:ext cx="4357395" cy="4889172"/>
          </a:xfrm>
        </p:spPr>
      </p:pic>
      <p:sp>
        <p:nvSpPr>
          <p:cNvPr id="5" name="Sol Ok Açıklama Balonu 4"/>
          <p:cNvSpPr/>
          <p:nvPr/>
        </p:nvSpPr>
        <p:spPr>
          <a:xfrm>
            <a:off x="5408465" y="402143"/>
            <a:ext cx="5897880" cy="3374136"/>
          </a:xfrm>
          <a:prstGeom prst="leftArrow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verimizde kategorik değişken olup olmadığını kontrol ettik ve 3 tane kategorik değişken olduğunu saptadık. İnd_109 değişkeni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Green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Red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verilerinden oluşmaktadır.ind_420 ve ind_422 değerleri ise aradaki değerlerden dolayı bu şekilde görünmektedir.</a:t>
            </a: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Sonrasında bu kategorik değişkenlerdeki veriler incelendi.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80" y="5081197"/>
            <a:ext cx="3861572" cy="1500408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5330952" y="4898316"/>
            <a:ext cx="2185416" cy="135618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tin kutusu 7"/>
          <p:cNvSpPr txBox="1"/>
          <p:nvPr/>
        </p:nvSpPr>
        <p:spPr>
          <a:xfrm>
            <a:off x="7649168" y="5012817"/>
            <a:ext cx="319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İnd_109 değişkeninin içerisinde 3132 tane GREEN verisi, 3035 tane RED verisi bulunmaktadır.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6" y="323779"/>
            <a:ext cx="7871944" cy="216338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5" y="2871216"/>
            <a:ext cx="7848973" cy="3118466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8531352" y="323779"/>
            <a:ext cx="3236976" cy="55832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000" dirty="0" smtClean="0">
                <a:solidFill>
                  <a:schemeClr val="bg1">
                    <a:lumMod val="10000"/>
                  </a:schemeClr>
                </a:solidFill>
              </a:rPr>
              <a:t>Burada daha iyi analiz edebilmek için ind_420 ve ind_422 değişkenlerini veri setimizden çıkardık.</a:t>
            </a:r>
          </a:p>
          <a:p>
            <a:endParaRPr lang="tr-TR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sz="2000" dirty="0" smtClean="0">
                <a:solidFill>
                  <a:schemeClr val="bg1">
                    <a:lumMod val="10000"/>
                  </a:schemeClr>
                </a:solidFill>
              </a:rPr>
              <a:t>Sonrasında ise </a:t>
            </a:r>
            <a:r>
              <a:rPr lang="tr-TR" sz="2000" dirty="0" err="1" smtClean="0">
                <a:solidFill>
                  <a:schemeClr val="bg1">
                    <a:lumMod val="10000"/>
                  </a:schemeClr>
                </a:solidFill>
              </a:rPr>
              <a:t>dummy</a:t>
            </a:r>
            <a:r>
              <a:rPr lang="tr-TR" sz="2000" dirty="0" smtClean="0">
                <a:solidFill>
                  <a:schemeClr val="bg1">
                    <a:lumMod val="10000"/>
                  </a:schemeClr>
                </a:solidFill>
              </a:rPr>
              <a:t> yardımcı değişkeni yardımı ile ind_109 kategorik değişkenini numerik hale dönüştürdük.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9" y="807955"/>
            <a:ext cx="6073666" cy="13346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9" y="2572409"/>
            <a:ext cx="6073666" cy="3467400"/>
          </a:xfrm>
          <a:prstGeom prst="rect">
            <a:avLst/>
          </a:prstGeom>
        </p:spPr>
      </p:pic>
      <p:sp>
        <p:nvSpPr>
          <p:cNvPr id="8" name="Yuvarlatılmış Dikdörtgen 7"/>
          <p:cNvSpPr/>
          <p:nvPr/>
        </p:nvSpPr>
        <p:spPr>
          <a:xfrm>
            <a:off x="6821424" y="667512"/>
            <a:ext cx="4937760" cy="5600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Hedef değişkenler daha net tanıtıldı ve istatiksel değerlerine bakıldı.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değerlerinin negatif olduğu görüldü. Bu, analiz ettiğimiz veriler için değerlerin ve frekansın, ortalamanın negatif olduğu kadar negatif değere sahip olduğu anlamına gelir.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Std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değerine göre ,90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verisi ortalamaya en uzak , 20_target verisi ise en yakındır.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Sonrasında, 50_target değişkeni ile araştırmaya devam edildi ve 20 ve 90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target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hedef değişkenleri veri setinden çıkarıldı.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50_target değişkeninin diğer değişkenlerle korelasyonuna bakıldı ve en yüksek korelasyon sağlanan 6 değişken istendi.</a:t>
            </a:r>
          </a:p>
          <a:p>
            <a:pPr algn="ctr"/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9" y="583596"/>
            <a:ext cx="3566469" cy="22938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62" y="539715"/>
            <a:ext cx="3557941" cy="228054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7" y="3051815"/>
            <a:ext cx="3642472" cy="22565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33" y="3028387"/>
            <a:ext cx="3509370" cy="22800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27" y="539715"/>
            <a:ext cx="3512639" cy="22288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705087" y="3177854"/>
            <a:ext cx="2765943" cy="213055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Korelasyonu yüksek olan verilerin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histogram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 çizildi.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534866" y="5516532"/>
            <a:ext cx="10831125" cy="11860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İnd_18 , ind_17 değişkenlerinin dağılımları birbirine çok yakındır ve sağa çarpık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özelliktedirler.Buradan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aralarındaki korelasyon yüksektir sonucuna varılabilir. İnd_324 değişkeni sola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çarpıktır.Buradan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değeri düşük sonucuna varılabilir. Ayrıca ind_412 değişkeni görünüm olarak normal(simetrik) dağılıma en yakın olanıdır.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10" y="642920"/>
            <a:ext cx="6417938" cy="5282392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329184" y="1207008"/>
            <a:ext cx="4681728" cy="369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bu değişkenlere ait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boxplot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grafiklerini görüyoruz.</a:t>
            </a:r>
          </a:p>
          <a:p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Histogramlardan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gördüğümüz gibi ind_18 ve ind_17 değeri sağa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çarpıktır.Aykırı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gözlem sayısı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azdır.Mean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değerleri yakındır.ind_332 değişkeninde uç gözlemler çok fazladır. 50_target değişkeninde ise uç gözlemlere rastlanmamıştır. 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2505091"/>
            <a:ext cx="5121084" cy="420660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4" y="362626"/>
            <a:ext cx="5169856" cy="198137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291072" y="1609344"/>
            <a:ext cx="5248656" cy="3236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Burada öncelikle bu değişkenler arasındaki korelasyonları tabloda sonrada korelasyon matrisinde görüyoruz.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Tahmin ettiğimiz </a:t>
            </a:r>
            <a:r>
              <a:rPr lang="tr-TR" dirty="0" err="1" smtClean="0">
                <a:solidFill>
                  <a:schemeClr val="bg1">
                    <a:lumMod val="10000"/>
                  </a:schemeClr>
                </a:solidFill>
              </a:rPr>
              <a:t>üzere,en</a:t>
            </a: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 fazla korelasyon 0.55 ile ind_17 ve ind_18 arasındadır. </a:t>
            </a:r>
            <a:endParaRPr lang="tr-TR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>
                    <a:lumMod val="10000"/>
                  </a:schemeClr>
                </a:solidFill>
              </a:rPr>
              <a:t>İnd_324 değeri her değişken için negatif ve düşük bir korelasyon özelliği taşır.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Özel 1">
      <a:dk1>
        <a:srgbClr val="EBC389"/>
      </a:dk1>
      <a:lt1>
        <a:srgbClr val="F8EBD8"/>
      </a:lt1>
      <a:dk2>
        <a:srgbClr val="EBC389"/>
      </a:dk2>
      <a:lt2>
        <a:srgbClr val="B4771E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943</Words>
  <Application>Microsoft Office PowerPoint</Application>
  <PresentationFormat>Geniş ekran</PresentationFormat>
  <Paragraphs>69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Teması</vt:lpstr>
      <vt:lpstr>Kodluyoruz-Bootcamp (Week 3)</vt:lpstr>
      <vt:lpstr>Data Description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Lineer Regresyon</vt:lpstr>
      <vt:lpstr>PowerPoint Sunusu</vt:lpstr>
      <vt:lpstr>PowerPoint Sunusu</vt:lpstr>
      <vt:lpstr>PowerPoint Sunusu</vt:lpstr>
      <vt:lpstr>PowerPoint Sunusu</vt:lpstr>
      <vt:lpstr>Çoklu Regresyon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Kodluyoruz-Bootcamp (Week 3)</dc:title>
  <dc:creator>Nisanur Duran</dc:creator>
  <cp:lastModifiedBy>Nisanur Duran</cp:lastModifiedBy>
  <cp:revision>19</cp:revision>
  <dcterms:created xsi:type="dcterms:W3CDTF">2020-07-25T00:09:51Z</dcterms:created>
  <dcterms:modified xsi:type="dcterms:W3CDTF">2020-08-06T19:07:35Z</dcterms:modified>
</cp:coreProperties>
</file>