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CACB-2BA4-48DE-84FE-A2A73FA2C4BA}" type="datetimeFigureOut">
              <a:rPr lang="ru-RU" smtClean="0"/>
              <a:pPr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7BB9-07F7-42A5-959B-E432AE985CB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ocument_Object_Model" TargetMode="External"/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ocument_Object_Mode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em.info/methodology/solved-problems/" TargetMode="External"/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bem.info/methodology/key-concep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b="1" dirty="0" smtClean="0"/>
              <a:t>Методология </a:t>
            </a:r>
            <a:r>
              <a:rPr lang="ru-RU" sz="5400" b="1" dirty="0" smtClean="0"/>
              <a:t>БЭМ</a:t>
            </a:r>
            <a:br>
              <a:rPr lang="ru-RU" sz="5400" b="1" dirty="0" smtClean="0"/>
            </a:br>
            <a:r>
              <a:rPr lang="ru-RU" sz="4800" dirty="0" smtClean="0"/>
              <a:t>(Блок, Элемент, Модификатор) </a:t>
            </a:r>
            <a:endParaRPr lang="ru-RU" sz="5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DOM-дерево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1256" t="53236" r="46054" b="23290"/>
          <a:stretch>
            <a:fillRect/>
          </a:stretch>
        </p:blipFill>
        <p:spPr bwMode="auto">
          <a:xfrm>
            <a:off x="2000232" y="3286124"/>
            <a:ext cx="4857784" cy="314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642910" y="1071546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Основой HTML-документа являются теги.</a:t>
            </a:r>
          </a:p>
          <a:p>
            <a:r>
              <a:rPr lang="ru-RU" sz="2000" dirty="0" smtClean="0"/>
              <a:t>В соответствии с объектной моделью документа</a:t>
            </a:r>
            <a:endParaRPr lang="en-US" sz="2000" dirty="0" smtClean="0"/>
          </a:p>
          <a:p>
            <a:r>
              <a:rPr lang="ru-RU" sz="2000" dirty="0" smtClean="0"/>
              <a:t> («</a:t>
            </a:r>
            <a:r>
              <a:rPr lang="ru-RU" sz="2000" dirty="0" err="1" smtClean="0"/>
              <a:t>Document</a:t>
            </a:r>
            <a:r>
              <a:rPr lang="ru-RU" sz="2000" dirty="0" smtClean="0"/>
              <a:t> </a:t>
            </a:r>
            <a:r>
              <a:rPr lang="ru-RU" sz="2000" dirty="0" err="1" smtClean="0"/>
              <a:t>Object</a:t>
            </a:r>
            <a:r>
              <a:rPr lang="ru-RU" sz="2000" dirty="0" smtClean="0"/>
              <a:t> </a:t>
            </a:r>
            <a:r>
              <a:rPr lang="ru-RU" sz="2000" dirty="0" err="1" smtClean="0"/>
              <a:t>Model</a:t>
            </a:r>
            <a:r>
              <a:rPr lang="ru-RU" sz="2000" dirty="0" smtClean="0"/>
              <a:t>», коротко DOM), каждый HTML-тег является объектом.</a:t>
            </a:r>
            <a:endParaRPr lang="en-US" sz="2000" dirty="0" smtClean="0"/>
          </a:p>
          <a:p>
            <a:r>
              <a:rPr lang="ru-RU" sz="2000" dirty="0" smtClean="0"/>
              <a:t> Вложенные теги являются «детьми» родительского элемента. Текст, который находится внутри тега, также является объектом.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Микс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0006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4200" dirty="0" smtClean="0"/>
              <a:t>Способ использования разных </a:t>
            </a:r>
            <a:r>
              <a:rPr lang="ru-RU" sz="4200" dirty="0" err="1" smtClean="0">
                <a:hlinkClick r:id="rId2"/>
              </a:rPr>
              <a:t>БЭМ-сущностей</a:t>
            </a:r>
            <a:r>
              <a:rPr lang="ru-RU" sz="4200" dirty="0" smtClean="0"/>
              <a:t> на одном </a:t>
            </a:r>
            <a:r>
              <a:rPr lang="ru-RU" sz="4200" dirty="0" smtClean="0">
                <a:hlinkClick r:id="rId3"/>
              </a:rPr>
              <a:t>DOM-узле</a:t>
            </a:r>
            <a:r>
              <a:rPr lang="ru-RU" sz="4200" dirty="0" smtClean="0"/>
              <a:t>.</a:t>
            </a:r>
          </a:p>
          <a:p>
            <a:pPr>
              <a:buNone/>
            </a:pPr>
            <a:r>
              <a:rPr lang="ru-RU" sz="4200" b="1" dirty="0" err="1" smtClean="0"/>
              <a:t>Миксы</a:t>
            </a:r>
            <a:r>
              <a:rPr lang="ru-RU" sz="4200" b="1" dirty="0" smtClean="0"/>
              <a:t> позволяют:</a:t>
            </a:r>
          </a:p>
          <a:p>
            <a:r>
              <a:rPr lang="ru-RU" sz="4200" dirty="0" smtClean="0"/>
              <a:t>совмещать поведение и стили нескольких </a:t>
            </a:r>
            <a:r>
              <a:rPr lang="ru-RU" sz="4200" dirty="0" err="1" smtClean="0"/>
              <a:t>БЭМ-сущностей</a:t>
            </a:r>
            <a:r>
              <a:rPr lang="ru-RU" sz="4200" dirty="0" smtClean="0"/>
              <a:t> без дублирования кода;</a:t>
            </a:r>
          </a:p>
          <a:p>
            <a:r>
              <a:rPr lang="ru-RU" sz="4200" dirty="0" smtClean="0"/>
              <a:t>создавать семантически новые компоненты интерфейса на основе имеющихся </a:t>
            </a:r>
            <a:r>
              <a:rPr lang="ru-RU" sz="4200" dirty="0" err="1" smtClean="0"/>
              <a:t>БЭМ-сущностей</a:t>
            </a:r>
            <a:r>
              <a:rPr lang="ru-RU" sz="4200" dirty="0" smtClean="0"/>
              <a:t>.</a:t>
            </a:r>
          </a:p>
          <a:p>
            <a:pPr>
              <a:buNone/>
            </a:pPr>
            <a:r>
              <a:rPr lang="ru-RU" sz="4200" dirty="0" smtClean="0"/>
              <a:t>Рассмотрим пример </a:t>
            </a:r>
            <a:r>
              <a:rPr lang="ru-RU" sz="4200" dirty="0" err="1" smtClean="0"/>
              <a:t>микса</a:t>
            </a:r>
            <a:r>
              <a:rPr lang="ru-RU" sz="4200" dirty="0" smtClean="0"/>
              <a:t> блока и элемента другого блока.</a:t>
            </a:r>
          </a:p>
          <a:p>
            <a:pPr>
              <a:buNone/>
            </a:pPr>
            <a:r>
              <a:rPr lang="ru-RU" sz="4200" dirty="0" smtClean="0"/>
              <a:t>Допустим, в проекте ссылки реализованы блоком </a:t>
            </a:r>
            <a:r>
              <a:rPr lang="ru-RU" sz="4200" dirty="0" err="1" smtClean="0"/>
              <a:t>link</a:t>
            </a:r>
            <a:r>
              <a:rPr lang="ru-RU" sz="4200" dirty="0" smtClean="0"/>
              <a:t>. Необходимо сделать ссылками пункты меню. Существует несколько способов:</a:t>
            </a:r>
          </a:p>
          <a:p>
            <a:r>
              <a:rPr lang="ru-RU" sz="4200" dirty="0" smtClean="0"/>
              <a:t>Создать модификатор для пункта меню, который превратит пункт в ссылку. Но в таком случае для реализации модификатора придется скопировать поведение и стили блока </a:t>
            </a:r>
            <a:r>
              <a:rPr lang="ru-RU" sz="4200" dirty="0" err="1" smtClean="0"/>
              <a:t>link</a:t>
            </a:r>
            <a:r>
              <a:rPr lang="ru-RU" sz="4200" dirty="0" smtClean="0"/>
              <a:t>. Это приведет к дублированию кода.</a:t>
            </a:r>
          </a:p>
          <a:p>
            <a:r>
              <a:rPr lang="ru-RU" sz="4200" dirty="0" smtClean="0"/>
              <a:t>Воспользоваться </a:t>
            </a:r>
            <a:r>
              <a:rPr lang="ru-RU" sz="4200" dirty="0" err="1" smtClean="0"/>
              <a:t>миксом</a:t>
            </a:r>
            <a:r>
              <a:rPr lang="ru-RU" sz="4200" dirty="0" smtClean="0"/>
              <a:t> универсального блока </a:t>
            </a:r>
            <a:r>
              <a:rPr lang="ru-RU" sz="4200" dirty="0" err="1" smtClean="0"/>
              <a:t>link</a:t>
            </a:r>
            <a:r>
              <a:rPr lang="ru-RU" sz="4200" dirty="0" smtClean="0"/>
              <a:t> и элемента </a:t>
            </a:r>
            <a:r>
              <a:rPr lang="ru-RU" sz="4200" dirty="0" err="1" smtClean="0"/>
              <a:t>link</a:t>
            </a:r>
            <a:r>
              <a:rPr lang="ru-RU" sz="4200" dirty="0" smtClean="0"/>
              <a:t> блока </a:t>
            </a:r>
            <a:r>
              <a:rPr lang="ru-RU" sz="4200" dirty="0" err="1" smtClean="0"/>
              <a:t>menu</a:t>
            </a:r>
            <a:r>
              <a:rPr lang="ru-RU" sz="4200" dirty="0" smtClean="0"/>
              <a:t>. </a:t>
            </a:r>
            <a:r>
              <a:rPr lang="ru-RU" sz="4200" dirty="0" err="1" smtClean="0"/>
              <a:t>Микс</a:t>
            </a:r>
            <a:r>
              <a:rPr lang="ru-RU" sz="4200" dirty="0" smtClean="0"/>
              <a:t> двух </a:t>
            </a:r>
            <a:r>
              <a:rPr lang="ru-RU" sz="4200" dirty="0" err="1" smtClean="0"/>
              <a:t>БЭМ-сущностей</a:t>
            </a:r>
            <a:r>
              <a:rPr lang="ru-RU" sz="4200" dirty="0" smtClean="0"/>
              <a:t> позволит применить базовую функциональность ссылок из блока </a:t>
            </a:r>
            <a:r>
              <a:rPr lang="ru-RU" sz="4200" dirty="0" err="1" smtClean="0"/>
              <a:t>link</a:t>
            </a:r>
            <a:r>
              <a:rPr lang="ru-RU" sz="4200" dirty="0" smtClean="0"/>
              <a:t> и дополнительные CSS-правила из блока </a:t>
            </a:r>
            <a:r>
              <a:rPr lang="ru-RU" sz="4200" dirty="0" err="1" smtClean="0"/>
              <a:t>menu</a:t>
            </a:r>
            <a:r>
              <a:rPr lang="ru-RU" sz="4200" dirty="0" smtClean="0"/>
              <a:t> без копирования кода.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БЭМ-дерево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418" t="40407" r="39149" b="21711"/>
          <a:stretch>
            <a:fillRect/>
          </a:stretch>
        </p:blipFill>
        <p:spPr bwMode="auto">
          <a:xfrm>
            <a:off x="3000363" y="3000372"/>
            <a:ext cx="571504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00034" y="1000108"/>
            <a:ext cx="78581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Представление структуры </a:t>
            </a:r>
            <a:r>
              <a:rPr lang="ru-RU" dirty="0" err="1" smtClean="0"/>
              <a:t>веб-страницы</a:t>
            </a:r>
            <a:r>
              <a:rPr lang="ru-RU" dirty="0" smtClean="0"/>
              <a:t> в терминах блоков, элементов и модификаторов. </a:t>
            </a:r>
            <a:endParaRPr lang="en-US" dirty="0" smtClean="0"/>
          </a:p>
          <a:p>
            <a:r>
              <a:rPr lang="ru-RU" dirty="0" smtClean="0"/>
              <a:t>Это абстракция над </a:t>
            </a:r>
            <a:r>
              <a:rPr lang="ru-RU" dirty="0" smtClean="0">
                <a:hlinkClick r:id="rId3"/>
              </a:rPr>
              <a:t>DOM-деревом</a:t>
            </a:r>
            <a:r>
              <a:rPr lang="ru-RU" dirty="0" smtClean="0"/>
              <a:t>, </a:t>
            </a:r>
            <a:r>
              <a:rPr lang="ru-RU" dirty="0"/>
              <a:t>к</a:t>
            </a:r>
            <a:r>
              <a:rPr lang="ru-RU" dirty="0" smtClean="0"/>
              <a:t>оторая описывает имена </a:t>
            </a:r>
            <a:r>
              <a:rPr lang="ru-RU" dirty="0" err="1" smtClean="0"/>
              <a:t>БЭМ-сущностей</a:t>
            </a:r>
            <a:r>
              <a:rPr lang="ru-RU" dirty="0" smtClean="0"/>
              <a:t>, их состояния, порядок, вложенность и вспомогательные данные.</a:t>
            </a:r>
          </a:p>
          <a:p>
            <a:r>
              <a:rPr lang="ru-RU" dirty="0" smtClean="0"/>
              <a:t>В реальных проектах БЭМ-дерево можно выразить любым форматом, который поддерживает древовидную структуру.</a:t>
            </a:r>
          </a:p>
          <a:p>
            <a:r>
              <a:rPr lang="ru-RU" dirty="0" smtClean="0"/>
              <a:t>Рассмотрим пример DOM-дерева: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8432" t="41985" r="52959" b="32760"/>
          <a:stretch>
            <a:fillRect/>
          </a:stretch>
        </p:blipFill>
        <p:spPr bwMode="auto">
          <a:xfrm>
            <a:off x="714348" y="1428736"/>
            <a:ext cx="763940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714348" y="571480"/>
            <a:ext cx="389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Ему соответствует такое БЭМ-дерево: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Реализация блока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Набор различных </a:t>
            </a:r>
            <a:r>
              <a:rPr lang="ru-RU" dirty="0" smtClean="0">
                <a:hlinkClick r:id="rId2"/>
              </a:rPr>
              <a:t>технологий</a:t>
            </a:r>
            <a:r>
              <a:rPr lang="ru-RU" dirty="0" smtClean="0"/>
              <a:t>, определяющих следующие особенности </a:t>
            </a:r>
            <a:r>
              <a:rPr lang="ru-RU" dirty="0" err="1" smtClean="0"/>
              <a:t>БЭМ-сущности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поведение;</a:t>
            </a:r>
          </a:p>
          <a:p>
            <a:r>
              <a:rPr lang="ru-RU" dirty="0" smtClean="0"/>
              <a:t>внешний вид;</a:t>
            </a:r>
          </a:p>
          <a:p>
            <a:r>
              <a:rPr lang="ru-RU" dirty="0" smtClean="0"/>
              <a:t>тесты;</a:t>
            </a:r>
          </a:p>
          <a:p>
            <a:r>
              <a:rPr lang="ru-RU" dirty="0" smtClean="0"/>
              <a:t>шаблоны;</a:t>
            </a:r>
          </a:p>
          <a:p>
            <a:r>
              <a:rPr lang="ru-RU" dirty="0" smtClean="0"/>
              <a:t>документацию;</a:t>
            </a:r>
          </a:p>
          <a:p>
            <a:r>
              <a:rPr lang="ru-RU" dirty="0" smtClean="0"/>
              <a:t>описание зависимостей;</a:t>
            </a:r>
          </a:p>
          <a:p>
            <a:r>
              <a:rPr lang="ru-RU" dirty="0" smtClean="0"/>
              <a:t>дополнительные данные (например, картинки).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Технология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Технология, которая используется для </a:t>
            </a:r>
            <a:r>
              <a:rPr lang="ru-RU" dirty="0" smtClean="0">
                <a:hlinkClick r:id="rId2"/>
              </a:rPr>
              <a:t>реализации</a:t>
            </a:r>
            <a:r>
              <a:rPr lang="ru-RU" dirty="0" smtClean="0"/>
              <a:t> блока.</a:t>
            </a:r>
          </a:p>
          <a:p>
            <a:r>
              <a:rPr lang="ru-RU" dirty="0" smtClean="0"/>
              <a:t>Блоки могут быть реализованы в одной или нескольких технологиях, например:</a:t>
            </a:r>
          </a:p>
          <a:p>
            <a:r>
              <a:rPr lang="ru-RU" dirty="0" smtClean="0"/>
              <a:t>поведение — </a:t>
            </a:r>
            <a:r>
              <a:rPr lang="ru-RU" dirty="0" err="1" smtClean="0"/>
              <a:t>JavaScript</a:t>
            </a:r>
            <a:r>
              <a:rPr lang="ru-RU" dirty="0" smtClean="0"/>
              <a:t>, </a:t>
            </a:r>
            <a:r>
              <a:rPr lang="ru-RU" dirty="0" err="1" smtClean="0"/>
              <a:t>CoffeeScript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внешний вид — CSS, </a:t>
            </a:r>
            <a:r>
              <a:rPr lang="ru-RU" dirty="0" err="1" smtClean="0"/>
              <a:t>Stylus</a:t>
            </a:r>
            <a:r>
              <a:rPr lang="ru-RU" dirty="0" smtClean="0"/>
              <a:t>, </a:t>
            </a:r>
            <a:r>
              <a:rPr lang="ru-RU" dirty="0" err="1" smtClean="0"/>
              <a:t>Sass</a:t>
            </a:r>
            <a:r>
              <a:rPr lang="ru-RU" dirty="0" smtClean="0"/>
              <a:t>;</a:t>
            </a:r>
          </a:p>
          <a:p>
            <a:r>
              <a:rPr lang="ru-RU" dirty="0" smtClean="0"/>
              <a:t>шаблоны — </a:t>
            </a:r>
            <a:r>
              <a:rPr lang="ru-RU" dirty="0" err="1" smtClean="0"/>
              <a:t>Pug</a:t>
            </a:r>
            <a:r>
              <a:rPr lang="ru-RU" dirty="0" smtClean="0"/>
              <a:t>, </a:t>
            </a:r>
            <a:r>
              <a:rPr lang="ru-RU" dirty="0" err="1" smtClean="0"/>
              <a:t>Handlebars</a:t>
            </a:r>
            <a:r>
              <a:rPr lang="ru-RU" dirty="0" smtClean="0"/>
              <a:t>, XSL, BEMHTML, BH;</a:t>
            </a:r>
          </a:p>
          <a:p>
            <a:r>
              <a:rPr lang="ru-RU" dirty="0" smtClean="0"/>
              <a:t>документация — </a:t>
            </a:r>
            <a:r>
              <a:rPr lang="ru-RU" dirty="0" err="1" smtClean="0"/>
              <a:t>Markdown</a:t>
            </a:r>
            <a:r>
              <a:rPr lang="ru-RU" dirty="0" smtClean="0"/>
              <a:t>, </a:t>
            </a:r>
            <a:r>
              <a:rPr lang="ru-RU" dirty="0" err="1" smtClean="0"/>
              <a:t>Wiki</a:t>
            </a:r>
            <a:r>
              <a:rPr lang="ru-RU" dirty="0" smtClean="0"/>
              <a:t>, XML.</a:t>
            </a:r>
          </a:p>
          <a:p>
            <a:r>
              <a:rPr lang="ru-RU" dirty="0" smtClean="0"/>
              <a:t>Например, если внешний вид блока задан с помощью CSS, это означает, что блок реализован в технологии CSS. А если документация к блоку написана в формате </a:t>
            </a:r>
            <a:r>
              <a:rPr lang="ru-RU" dirty="0" err="1" smtClean="0"/>
              <a:t>Markdown</a:t>
            </a:r>
            <a:r>
              <a:rPr lang="ru-RU" dirty="0" smtClean="0"/>
              <a:t> — блок реализован в технологии </a:t>
            </a:r>
            <a:r>
              <a:rPr lang="ru-RU" dirty="0" err="1" smtClean="0"/>
              <a:t>Markdown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Уровень переопределения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82932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Набор </a:t>
            </a:r>
            <a:r>
              <a:rPr lang="ru-RU" sz="2000" dirty="0" err="1" smtClean="0"/>
              <a:t>БЭМ-сущностей</a:t>
            </a:r>
            <a:r>
              <a:rPr lang="ru-RU" sz="2000" dirty="0" smtClean="0"/>
              <a:t> и их частичных </a:t>
            </a:r>
            <a:r>
              <a:rPr lang="ru-RU" sz="2000" dirty="0" smtClean="0">
                <a:hlinkClick r:id="rId2"/>
              </a:rPr>
              <a:t>реализаций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Конечная реализация блока может быть разделена по разным уровням переопределения. Каждый последующий уровень добавляет или перекрывает исходную реализацию блока. Конечный результат собирается из отдельных </a:t>
            </a:r>
            <a:r>
              <a:rPr lang="ru-RU" sz="2000" dirty="0" smtClean="0">
                <a:hlinkClick r:id="rId2"/>
              </a:rPr>
              <a:t>технологий реализации</a:t>
            </a:r>
            <a:r>
              <a:rPr lang="ru-RU" sz="2000" dirty="0" smtClean="0"/>
              <a:t> блока со всех уровней переопределения последовательно в заданном порядке.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1600" dirty="0" smtClean="0"/>
              <a:t>Источник:</a:t>
            </a:r>
            <a:r>
              <a:rPr lang="en-US" sz="1600" dirty="0" smtClean="0"/>
              <a:t>https://ru.bem.info/methodology/key-concepts/#%D0%B1%D1%8D%D0%BC-%D0%B4%D0%B5%D1%80%D0%B5%D0%B2%D0%BE</a:t>
            </a:r>
            <a:endParaRPr lang="ru-RU" sz="1600" dirty="0"/>
          </a:p>
        </p:txBody>
      </p:sp>
      <p:pic>
        <p:nvPicPr>
          <p:cNvPr id="4" name="Рисунок 3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357562"/>
            <a:ext cx="7358082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Правила формирования имен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4500" b="1" dirty="0" err="1" smtClean="0">
                <a:solidFill>
                  <a:schemeClr val="tx2">
                    <a:lumMod val="75000"/>
                  </a:schemeClr>
                </a:solidFill>
              </a:rPr>
              <a:t>block-name</a:t>
            </a:r>
            <a:r>
              <a:rPr lang="ru-RU" sz="4500" b="1" dirty="0" err="1" smtClean="0">
                <a:solidFill>
                  <a:schemeClr val="tx2">
                    <a:lumMod val="75000"/>
                  </a:schemeClr>
                </a:solidFill>
              </a:rPr>
              <a:t>__elem-name_mod-name_mod-val</a:t>
            </a:r>
            <a:r>
              <a:rPr lang="ru-RU" sz="45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sz="45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ru-RU" sz="3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4000" dirty="0" smtClean="0"/>
              <a:t>Имена записываются латиницей в нижнем регистре. </a:t>
            </a:r>
          </a:p>
          <a:p>
            <a:r>
              <a:rPr lang="ru-RU" sz="4000" dirty="0" smtClean="0"/>
              <a:t>Для разделения слов в именах используется дефис (-). </a:t>
            </a:r>
          </a:p>
          <a:p>
            <a:r>
              <a:rPr lang="ru-RU" sz="4000" dirty="0" smtClean="0"/>
              <a:t>Имя блока задает пространство имен для его элементов и модификаторов. </a:t>
            </a:r>
          </a:p>
          <a:p>
            <a:r>
              <a:rPr lang="ru-RU" sz="4000" dirty="0" smtClean="0"/>
              <a:t>Имя элемента отделяется от имени блока двумя подчеркиваниями (__). </a:t>
            </a:r>
          </a:p>
          <a:p>
            <a:r>
              <a:rPr lang="ru-RU" sz="4000" dirty="0" smtClean="0"/>
              <a:t>Имя модификатора отделяется от имени блока или элемента одним подчеркиванием (_). </a:t>
            </a:r>
          </a:p>
          <a:p>
            <a:r>
              <a:rPr lang="ru-RU" sz="4000" dirty="0" smtClean="0"/>
              <a:t>Значение модификатора отделяется от имени модификатора одним подчеркиванием (_). </a:t>
            </a:r>
          </a:p>
          <a:p>
            <a:r>
              <a:rPr lang="ru-RU" sz="4000" dirty="0" smtClean="0"/>
              <a:t>Значение булевых модификаторов в имени не указывается. </a:t>
            </a:r>
          </a:p>
          <a:p>
            <a:r>
              <a:rPr lang="ru-RU" sz="4000" dirty="0" smtClean="0"/>
              <a:t>Важно! В методологии БЭМ не существует элементов </a:t>
            </a:r>
            <a:r>
              <a:rPr lang="ru-RU" sz="4000" dirty="0" err="1" smtClean="0"/>
              <a:t>элементов</a:t>
            </a:r>
            <a:r>
              <a:rPr lang="ru-RU" sz="4000" dirty="0" smtClean="0"/>
              <a:t>. Правила именования запрещают создавать элементы элементов, но в </a:t>
            </a:r>
            <a:r>
              <a:rPr lang="ru-RU" sz="4000" b="1" dirty="0" smtClean="0"/>
              <a:t>DOM</a:t>
            </a:r>
            <a:r>
              <a:rPr lang="ru-RU" sz="4000" dirty="0" smtClean="0"/>
              <a:t>-дереве элементы можно вкладывать друг в друга.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35798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 smtClean="0"/>
              <a:t>Имя блока</a:t>
            </a:r>
          </a:p>
          <a:p>
            <a:r>
              <a:rPr lang="en-US" dirty="0" smtClean="0"/>
              <a:t>menu HTML </a:t>
            </a:r>
          </a:p>
          <a:p>
            <a:r>
              <a:rPr lang="en-US" dirty="0" smtClean="0"/>
              <a:t>&lt;div class="menu"&gt;...&lt;/div&gt; CSS </a:t>
            </a:r>
          </a:p>
          <a:p>
            <a:r>
              <a:rPr lang="en-US" dirty="0" smtClean="0"/>
              <a:t>.menu { color: red; 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b="1" dirty="0" smtClean="0"/>
              <a:t>Имя элемента</a:t>
            </a:r>
          </a:p>
          <a:p>
            <a:r>
              <a:rPr lang="en-US" dirty="0" err="1" smtClean="0"/>
              <a:t>menu__item</a:t>
            </a:r>
            <a:r>
              <a:rPr lang="en-US" dirty="0" smtClean="0"/>
              <a:t> </a:t>
            </a:r>
            <a:r>
              <a:rPr lang="ru-RU" dirty="0" smtClean="0"/>
              <a:t>Важно! Имена одинаковых элементов одного и того же блока совпадают. Например, все пункты в блоке меню называются </a:t>
            </a:r>
            <a:r>
              <a:rPr lang="en-US" dirty="0" err="1" smtClean="0"/>
              <a:t>menu__item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HTML </a:t>
            </a:r>
          </a:p>
          <a:p>
            <a:r>
              <a:rPr lang="en-US" dirty="0" smtClean="0"/>
              <a:t>&lt;div class="menu"&gt; </a:t>
            </a:r>
          </a:p>
          <a:p>
            <a:r>
              <a:rPr lang="en-US" dirty="0" smtClean="0"/>
              <a:t> ... </a:t>
            </a:r>
          </a:p>
          <a:p>
            <a:r>
              <a:rPr lang="en-US" dirty="0" smtClean="0"/>
              <a:t> &lt;span class="</a:t>
            </a:r>
            <a:r>
              <a:rPr lang="en-US" dirty="0" err="1" smtClean="0"/>
              <a:t>menu__item</a:t>
            </a:r>
            <a:r>
              <a:rPr lang="en-US" dirty="0" smtClean="0"/>
              <a:t>"&gt;&lt;/span&gt; &lt;/div&gt; CSS 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menu__item</a:t>
            </a:r>
            <a:r>
              <a:rPr lang="en-US" dirty="0" smtClean="0"/>
              <a:t> { color: red; } 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Имя </a:t>
            </a:r>
            <a:r>
              <a:rPr lang="ru-RU" b="1" dirty="0" smtClean="0"/>
              <a:t>модификатора блока</a:t>
            </a:r>
          </a:p>
          <a:p>
            <a:r>
              <a:rPr lang="en-US" dirty="0" err="1" smtClean="0"/>
              <a:t>menu_hidden</a:t>
            </a:r>
            <a:r>
              <a:rPr lang="en-US" dirty="0" smtClean="0"/>
              <a:t> </a:t>
            </a:r>
            <a:r>
              <a:rPr lang="en-US" dirty="0" err="1" smtClean="0"/>
              <a:t>menu_theme_islands</a:t>
            </a:r>
            <a:r>
              <a:rPr lang="en-US" dirty="0" smtClean="0"/>
              <a:t> HTML </a:t>
            </a:r>
          </a:p>
          <a:p>
            <a:r>
              <a:rPr lang="en-US" dirty="0" smtClean="0"/>
              <a:t>&lt;div class="menu </a:t>
            </a:r>
            <a:r>
              <a:rPr lang="en-US" dirty="0" err="1" smtClean="0"/>
              <a:t>menu_hidden</a:t>
            </a:r>
            <a:r>
              <a:rPr lang="en-US" dirty="0" smtClean="0"/>
              <a:t>"&gt;...&lt;/div&gt; &lt;div class="menu </a:t>
            </a:r>
            <a:r>
              <a:rPr lang="en-US" dirty="0" err="1" smtClean="0"/>
              <a:t>menu_theme_islands</a:t>
            </a:r>
            <a:r>
              <a:rPr lang="en-US" dirty="0" smtClean="0"/>
              <a:t>"&gt;...&lt;/div&gt; CSS 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menu_hidden</a:t>
            </a:r>
            <a:r>
              <a:rPr lang="en-US" dirty="0" smtClean="0"/>
              <a:t> { display: none; } .</a:t>
            </a:r>
            <a:r>
              <a:rPr lang="en-US" dirty="0" err="1" smtClean="0"/>
              <a:t>menu_theme_islands</a:t>
            </a:r>
            <a:r>
              <a:rPr lang="en-US" dirty="0" smtClean="0"/>
              <a:t> { color: green; } 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Имя </a:t>
            </a:r>
            <a:r>
              <a:rPr lang="ru-RU" b="1" dirty="0" smtClean="0"/>
              <a:t>модификатора элемента</a:t>
            </a:r>
          </a:p>
          <a:p>
            <a:r>
              <a:rPr lang="en-US" dirty="0" err="1" smtClean="0"/>
              <a:t>menu__item_visible</a:t>
            </a:r>
            <a:r>
              <a:rPr lang="en-US" dirty="0" smtClean="0"/>
              <a:t> </a:t>
            </a:r>
            <a:r>
              <a:rPr lang="en-US" dirty="0" err="1" smtClean="0"/>
              <a:t>menu__item_type_radio</a:t>
            </a:r>
            <a:r>
              <a:rPr lang="en-US" dirty="0" smtClean="0"/>
              <a:t> HTML </a:t>
            </a:r>
          </a:p>
          <a:p>
            <a:r>
              <a:rPr lang="en-US" dirty="0" smtClean="0"/>
              <a:t>&lt;div class="menu"&gt;  ...  &lt;span class="</a:t>
            </a:r>
            <a:r>
              <a:rPr lang="en-US" dirty="0" err="1" smtClean="0"/>
              <a:t>menu__item</a:t>
            </a:r>
            <a:r>
              <a:rPr lang="en-US" dirty="0" smtClean="0"/>
              <a:t> </a:t>
            </a:r>
            <a:r>
              <a:rPr lang="en-US" dirty="0" err="1" smtClean="0"/>
              <a:t>menu__item_visible</a:t>
            </a:r>
            <a:r>
              <a:rPr lang="en-US" dirty="0" smtClean="0"/>
              <a:t> </a:t>
            </a:r>
            <a:r>
              <a:rPr lang="en-US" dirty="0" err="1" smtClean="0"/>
              <a:t>menu__item_type_radio</a:t>
            </a:r>
            <a:r>
              <a:rPr lang="en-US" dirty="0" smtClean="0"/>
              <a:t>"&gt;...&lt;/span&gt; &lt;/div&gt; CSS 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menu__item_visible</a:t>
            </a:r>
            <a:r>
              <a:rPr lang="en-US" dirty="0" smtClean="0"/>
              <a:t> {} .</a:t>
            </a:r>
            <a:r>
              <a:rPr lang="en-US" dirty="0" err="1" smtClean="0"/>
              <a:t>menu__item_type_radio</a:t>
            </a:r>
            <a:r>
              <a:rPr lang="en-US" dirty="0" smtClean="0"/>
              <a:t> { color: blue; }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4400" b="1" dirty="0" smtClean="0"/>
              <a:t>БЭМ</a:t>
            </a:r>
            <a:r>
              <a:rPr lang="ru-RU" sz="4400" dirty="0" smtClean="0"/>
              <a:t> (Блок, Элемент, Модификатор) — компонентный подход к </a:t>
            </a:r>
            <a:r>
              <a:rPr lang="ru-RU" sz="4400" dirty="0" err="1" smtClean="0"/>
              <a:t>веб-разработке</a:t>
            </a:r>
            <a:r>
              <a:rPr lang="ru-RU" sz="4400" dirty="0" smtClean="0"/>
              <a:t>, в основе которого лежит принцип разделения интерфейса на независимые блоки. </a:t>
            </a:r>
            <a:endParaRPr lang="ru-RU" sz="4400" dirty="0" smtClean="0"/>
          </a:p>
          <a:p>
            <a:pPr>
              <a:buNone/>
            </a:pPr>
            <a:endParaRPr lang="ru-RU" sz="4400" dirty="0" smtClean="0"/>
          </a:p>
          <a:p>
            <a:pPr>
              <a:buNone/>
            </a:pPr>
            <a:r>
              <a:rPr lang="ru-RU" sz="4400" b="1" dirty="0" smtClean="0"/>
              <a:t>БЭМ включает в себя: </a:t>
            </a:r>
          </a:p>
          <a:p>
            <a:r>
              <a:rPr lang="ru-RU" sz="4400" dirty="0" smtClean="0"/>
              <a:t>Методологические рекомендации по разработке сайтов — простые советы по организации проекта, который нужно сделать быстро, а поддерживать долгие годы. </a:t>
            </a:r>
          </a:p>
          <a:p>
            <a:r>
              <a:rPr lang="ru-RU" sz="4400" dirty="0" smtClean="0"/>
              <a:t>Технологии и библиотеки с открытым исходным кодом — готовая реализация рекомендаций БЭМ. </a:t>
            </a:r>
          </a:p>
          <a:p>
            <a:r>
              <a:rPr lang="ru-RU" sz="4400" dirty="0" smtClean="0"/>
              <a:t>Инструменты для автоматизации работы с методологией БЭМ. </a:t>
            </a:r>
            <a:endParaRPr lang="ru-RU" sz="4400" dirty="0" smtClean="0"/>
          </a:p>
          <a:p>
            <a:endParaRPr lang="ru-RU" sz="4400" dirty="0" smtClean="0"/>
          </a:p>
          <a:p>
            <a:pPr>
              <a:buNone/>
            </a:pPr>
            <a:r>
              <a:rPr lang="ru-RU" sz="4400" b="1" dirty="0" smtClean="0"/>
              <a:t>Возможности БЭМ</a:t>
            </a:r>
          </a:p>
          <a:p>
            <a:r>
              <a:rPr lang="ru-RU" sz="4400" dirty="0" smtClean="0"/>
              <a:t>Простая поддержка структуры кода при росте проекта.</a:t>
            </a:r>
          </a:p>
          <a:p>
            <a:r>
              <a:rPr lang="ru-RU" sz="4400" dirty="0" smtClean="0"/>
              <a:t>Повторное использование кода.</a:t>
            </a:r>
          </a:p>
          <a:p>
            <a:r>
              <a:rPr lang="ru-RU" sz="4400" dirty="0" smtClean="0"/>
              <a:t>Точечные изменения с минимальными затратами: обновление дизайна, добавление функциональных элементов и т. 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Блок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Логически и функционально независимый компонент страницы, аналог компонента в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Components</a:t>
            </a:r>
            <a:r>
              <a:rPr lang="ru-RU" dirty="0" smtClean="0"/>
              <a:t>. Блок инкапсулирует в себе поведение (</a:t>
            </a:r>
            <a:r>
              <a:rPr lang="ru-RU" dirty="0" err="1" smtClean="0"/>
              <a:t>JavaScript</a:t>
            </a:r>
            <a:r>
              <a:rPr lang="ru-RU" dirty="0" smtClean="0"/>
              <a:t>), шаблоны, стили (CSS) и другие </a:t>
            </a:r>
            <a:r>
              <a:rPr lang="ru-RU" dirty="0" smtClean="0">
                <a:hlinkClick r:id="rId2"/>
              </a:rPr>
              <a:t>технологии реализации</a:t>
            </a:r>
            <a:r>
              <a:rPr lang="ru-RU" dirty="0" smtClean="0"/>
              <a:t>. Независимость блоков обеспечивает возможность их повторного использования, а также удобство в </a:t>
            </a:r>
            <a:r>
              <a:rPr lang="ru-RU" dirty="0" smtClean="0">
                <a:hlinkClick r:id="rId3"/>
              </a:rPr>
              <a:t>разработке и поддержке проекта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Возможности блоков:</a:t>
            </a:r>
            <a:endParaRPr lang="ru-RU" dirty="0" smtClean="0"/>
          </a:p>
          <a:p>
            <a:r>
              <a:rPr lang="ru-RU" dirty="0" smtClean="0">
                <a:hlinkClick r:id="rId2"/>
              </a:rPr>
              <a:t>Вложенная </a:t>
            </a:r>
            <a:r>
              <a:rPr lang="ru-RU" dirty="0" smtClean="0">
                <a:hlinkClick r:id="rId2"/>
              </a:rPr>
              <a:t>структура</a:t>
            </a:r>
            <a:endParaRPr lang="ru-RU" dirty="0" smtClean="0"/>
          </a:p>
          <a:p>
            <a:r>
              <a:rPr lang="ru-RU" dirty="0" smtClean="0">
                <a:hlinkClick r:id="rId2"/>
              </a:rPr>
              <a:t>Свободное перемещение</a:t>
            </a:r>
            <a:endParaRPr lang="ru-RU" dirty="0" smtClean="0"/>
          </a:p>
          <a:p>
            <a:r>
              <a:rPr lang="ru-RU" dirty="0" smtClean="0">
                <a:hlinkClick r:id="rId2"/>
              </a:rPr>
              <a:t>Повторное использование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Вложенная структура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sz="2400" dirty="0" smtClean="0"/>
              <a:t>Блоки можно вкладывать в любые другие блоки.</a:t>
            </a:r>
          </a:p>
          <a:p>
            <a:r>
              <a:rPr lang="ru-RU" sz="2400" dirty="0" smtClean="0"/>
              <a:t>Например, блок </a:t>
            </a:r>
            <a:r>
              <a:rPr lang="ru-RU" sz="2400" dirty="0" err="1" smtClean="0"/>
              <a:t>head</a:t>
            </a:r>
            <a:r>
              <a:rPr lang="ru-RU" sz="2400" dirty="0" smtClean="0"/>
              <a:t> может содержать логотип (</a:t>
            </a:r>
            <a:r>
              <a:rPr lang="ru-RU" sz="2400" dirty="0" err="1" smtClean="0"/>
              <a:t>logo</a:t>
            </a:r>
            <a:r>
              <a:rPr lang="ru-RU" sz="2400" dirty="0" smtClean="0"/>
              <a:t>), форму поиска (</a:t>
            </a:r>
            <a:r>
              <a:rPr lang="ru-RU" sz="2400" dirty="0" err="1" smtClean="0"/>
              <a:t>search</a:t>
            </a:r>
            <a:r>
              <a:rPr lang="ru-RU" sz="2400" dirty="0" smtClean="0"/>
              <a:t>) и блок авторизации (</a:t>
            </a:r>
            <a:r>
              <a:rPr lang="ru-RU" sz="2400" dirty="0" err="1" smtClean="0"/>
              <a:t>auth</a:t>
            </a:r>
            <a:r>
              <a:rPr lang="ru-RU" sz="2400" dirty="0" smtClean="0"/>
              <a:t>).</a:t>
            </a:r>
          </a:p>
          <a:p>
            <a:endParaRPr lang="ru-RU" dirty="0"/>
          </a:p>
        </p:txBody>
      </p:sp>
      <p:pic>
        <p:nvPicPr>
          <p:cNvPr id="4" name="Рисунок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571744"/>
            <a:ext cx="7913631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Свободное перемещение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2050" name="AutoShape 2" descr="https://ru.bem.info/kFetIbKxQdABHhUecbic45Il0B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https://ru.bem.info/kFetIbKxQdABHhUecbic45Il0B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1071546"/>
            <a:ext cx="80010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Блоки можно перемещать в пределах одной страницы и разных проектов. Независимость блока позволяет изменять его положение на странице и обеспечивает корректную работу и внешний вид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  <p:pic>
        <p:nvPicPr>
          <p:cNvPr id="8" name="Рисунок 7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8934"/>
            <a:ext cx="9001156" cy="1610955"/>
          </a:xfrm>
          <a:prstGeom prst="rect">
            <a:avLst/>
          </a:prstGeom>
        </p:spPr>
      </p:pic>
      <p:pic>
        <p:nvPicPr>
          <p:cNvPr id="9" name="Рисунок 8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429132"/>
            <a:ext cx="9144000" cy="1610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Повторное использование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интерфейсе может одновременно присутствовать несколько экземпляров одного и того же блока</a:t>
            </a:r>
          </a:p>
          <a:p>
            <a:endParaRPr lang="ru-RU" sz="2400" dirty="0"/>
          </a:p>
        </p:txBody>
      </p:sp>
      <p:pic>
        <p:nvPicPr>
          <p:cNvPr id="4" name="Рисунок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214554"/>
            <a:ext cx="4067185" cy="3984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Элемент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ru-RU" sz="2000" dirty="0" smtClean="0"/>
              <a:t>Составная часть </a:t>
            </a:r>
            <a:r>
              <a:rPr lang="ru-RU" sz="2000" dirty="0" smtClean="0">
                <a:hlinkClick r:id="rId2"/>
              </a:rPr>
              <a:t>блока</a:t>
            </a:r>
            <a:r>
              <a:rPr lang="ru-RU" sz="2000" dirty="0" smtClean="0"/>
              <a:t>, которая не может использоваться в отрыве от него. Элементы не существуют вне блока. Каждый элемент может принадлежать только одному блоку.</a:t>
            </a:r>
          </a:p>
          <a:p>
            <a:r>
              <a:rPr lang="ru-RU" sz="2000" dirty="0" smtClean="0"/>
              <a:t>Например, пункт меню вне блока меню не используется, значит является его элементом.</a:t>
            </a:r>
          </a:p>
          <a:p>
            <a:endParaRPr lang="ru-RU" dirty="0"/>
          </a:p>
        </p:txBody>
      </p:sp>
      <p:pic>
        <p:nvPicPr>
          <p:cNvPr id="4" name="Рисунок 3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2786058"/>
            <a:ext cx="5386391" cy="319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85818"/>
          </a:xfrm>
        </p:spPr>
        <p:txBody>
          <a:bodyPr>
            <a:normAutofit/>
          </a:bodyPr>
          <a:lstStyle/>
          <a:p>
            <a:r>
              <a:rPr lang="ru-RU" b="1" dirty="0" smtClean="0"/>
              <a:t>Модификатор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БЭМ-сущность, определяющая внешний вид, состояние и поведение </a:t>
            </a:r>
            <a:r>
              <a:rPr lang="ru-RU" sz="1800" dirty="0" smtClean="0">
                <a:hlinkClick r:id="rId2"/>
              </a:rPr>
              <a:t>блока</a:t>
            </a:r>
            <a:r>
              <a:rPr lang="ru-RU" sz="1800" dirty="0" smtClean="0"/>
              <a:t> или </a:t>
            </a:r>
            <a:r>
              <a:rPr lang="ru-RU" sz="1800" dirty="0" smtClean="0">
                <a:hlinkClick r:id="rId2"/>
              </a:rPr>
              <a:t>элемента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Использование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модификаторов </a:t>
            </a:r>
            <a:r>
              <a:rPr lang="ru-RU" sz="1800" dirty="0" smtClean="0"/>
              <a:t>опционально, количество — </a:t>
            </a:r>
            <a:r>
              <a:rPr lang="ru-RU" sz="1800" dirty="0" err="1" smtClean="0"/>
              <a:t>неограничено</a:t>
            </a:r>
            <a:r>
              <a:rPr lang="ru-RU" sz="1800" dirty="0" smtClean="0"/>
              <a:t>. Блоку или элементу нельзя одновременно присвоить разные значения модификатора.</a:t>
            </a:r>
          </a:p>
          <a:p>
            <a:r>
              <a:rPr lang="ru-RU" sz="1800" dirty="0" smtClean="0"/>
              <a:t>По своей сути модификаторы похожи на атрибуты в HTML. Один и тот же блок выглядит по-разному благодаря применению модификатора. </a:t>
            </a:r>
          </a:p>
          <a:p>
            <a:r>
              <a:rPr lang="ru-RU" sz="1800" dirty="0" smtClean="0"/>
              <a:t>Например, внешний вид блока меню (</a:t>
            </a:r>
            <a:r>
              <a:rPr lang="ru-RU" sz="1800" dirty="0" err="1" smtClean="0"/>
              <a:t>menu</a:t>
            </a:r>
            <a:r>
              <a:rPr lang="ru-RU" sz="1800" dirty="0" smtClean="0"/>
              <a:t>) может меняться в зависимости от примененного модификатора.</a:t>
            </a:r>
          </a:p>
          <a:p>
            <a:endParaRPr lang="ru-RU" dirty="0"/>
          </a:p>
        </p:txBody>
      </p:sp>
      <p:pic>
        <p:nvPicPr>
          <p:cNvPr id="4" name="Рисунок 3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3643314"/>
            <a:ext cx="5429288" cy="297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БЭМ-сущность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БЭМ-сущностями</a:t>
            </a:r>
            <a:r>
              <a:rPr lang="ru-RU" dirty="0" smtClean="0"/>
              <a:t> называются </a:t>
            </a:r>
            <a:r>
              <a:rPr lang="ru-RU" dirty="0" smtClean="0">
                <a:hlinkClick r:id="rId2"/>
              </a:rPr>
              <a:t>блоки</a:t>
            </a:r>
            <a:r>
              <a:rPr lang="ru-RU" dirty="0" smtClean="0"/>
              <a:t>, </a:t>
            </a:r>
            <a:r>
              <a:rPr lang="ru-RU" dirty="0" smtClean="0">
                <a:hlinkClick r:id="rId2"/>
              </a:rPr>
              <a:t>элементы</a:t>
            </a:r>
            <a:r>
              <a:rPr lang="ru-RU" dirty="0" smtClean="0"/>
              <a:t> и </a:t>
            </a:r>
            <a:r>
              <a:rPr lang="ru-RU" dirty="0" smtClean="0">
                <a:hlinkClick r:id="rId2"/>
              </a:rPr>
              <a:t>модификаторы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понятие может применяться как частное, если рассматривается отдельная БЭМ-сущность, и как собирательное для блоков, элементов и модификаторов. 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745</Words>
  <Application>Microsoft Office PowerPoint</Application>
  <PresentationFormat>Экран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Методология БЭМ (Блок, Элемент, Модификатор) </vt:lpstr>
      <vt:lpstr>Слайд 2</vt:lpstr>
      <vt:lpstr>Блок </vt:lpstr>
      <vt:lpstr>Вложенная структура </vt:lpstr>
      <vt:lpstr>Свободное перемещение </vt:lpstr>
      <vt:lpstr>Повторное использование</vt:lpstr>
      <vt:lpstr>Элемент </vt:lpstr>
      <vt:lpstr>Модификатор</vt:lpstr>
      <vt:lpstr>БЭМ-сущность </vt:lpstr>
      <vt:lpstr>DOM-дерево </vt:lpstr>
      <vt:lpstr>Микс </vt:lpstr>
      <vt:lpstr>БЭМ-дерево </vt:lpstr>
      <vt:lpstr>Слайд 13</vt:lpstr>
      <vt:lpstr>Реализация блока</vt:lpstr>
      <vt:lpstr>Технология реализации</vt:lpstr>
      <vt:lpstr>Уровень переопределения </vt:lpstr>
      <vt:lpstr>Правила формирования имен </vt:lpstr>
      <vt:lpstr>Слайд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 </dc:creator>
  <cp:lastModifiedBy>Admin</cp:lastModifiedBy>
  <cp:revision>7</cp:revision>
  <dcterms:created xsi:type="dcterms:W3CDTF">2021-04-02T12:52:43Z</dcterms:created>
  <dcterms:modified xsi:type="dcterms:W3CDTF">2021-05-14T09:06:36Z</dcterms:modified>
</cp:coreProperties>
</file>