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9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291215" cy="1049235"/>
          </a:xfrm>
        </p:spPr>
        <p:txBody>
          <a:bodyPr/>
          <a:lstStyle/>
          <a:p>
            <a:r>
              <a:rPr lang="en-GB" dirty="0"/>
              <a:t>Algorithm to find the HCF of two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953589"/>
            <a:ext cx="9291215" cy="4591133"/>
          </a:xfrm>
        </p:spPr>
        <p:txBody>
          <a:bodyPr/>
          <a:lstStyle/>
          <a:p>
            <a:r>
              <a:rPr lang="en-GB" u="sng" dirty="0" smtClean="0"/>
              <a:t>Pseudocode</a:t>
            </a:r>
          </a:p>
          <a:p>
            <a:r>
              <a:rPr lang="en-GB" dirty="0" smtClean="0"/>
              <a:t>Start</a:t>
            </a:r>
          </a:p>
          <a:p>
            <a:r>
              <a:rPr lang="en-GB" dirty="0" smtClean="0"/>
              <a:t>Compute </a:t>
            </a:r>
            <a:r>
              <a:rPr lang="en-GB" dirty="0"/>
              <a:t>Def </a:t>
            </a:r>
            <a:r>
              <a:rPr lang="en-GB" dirty="0" err="1"/>
              <a:t>hcf</a:t>
            </a:r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</a:t>
            </a:r>
          </a:p>
          <a:p>
            <a:r>
              <a:rPr lang="en-GB" dirty="0" smtClean="0"/>
              <a:t>Compute </a:t>
            </a:r>
            <a:r>
              <a:rPr lang="en-GB" dirty="0" err="1"/>
              <a:t>Hcf</a:t>
            </a:r>
            <a:r>
              <a:rPr lang="en-GB" dirty="0"/>
              <a:t> = 1</a:t>
            </a:r>
          </a:p>
          <a:p>
            <a:r>
              <a:rPr lang="en-GB" dirty="0" smtClean="0"/>
              <a:t>If </a:t>
            </a:r>
            <a:r>
              <a:rPr lang="en-GB" dirty="0" err="1"/>
              <a:t>a%b</a:t>
            </a:r>
            <a:r>
              <a:rPr lang="en-GB" dirty="0"/>
              <a:t>==0</a:t>
            </a:r>
            <a:r>
              <a:rPr lang="en-GB" dirty="0" smtClean="0"/>
              <a:t>? Return b else compute </a:t>
            </a:r>
            <a:r>
              <a:rPr lang="en-GB" dirty="0"/>
              <a:t>For k in range(</a:t>
            </a:r>
            <a:r>
              <a:rPr lang="en-GB" dirty="0" err="1"/>
              <a:t>int</a:t>
            </a:r>
            <a:r>
              <a:rPr lang="en-GB" dirty="0"/>
              <a:t>(b/2),0,-1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While </a:t>
            </a:r>
            <a:r>
              <a:rPr lang="en-GB" dirty="0" err="1"/>
              <a:t>x%k</a:t>
            </a:r>
            <a:r>
              <a:rPr lang="en-GB" dirty="0"/>
              <a:t>==0 and     </a:t>
            </a:r>
            <a:r>
              <a:rPr lang="en-GB" dirty="0" err="1"/>
              <a:t>y%k</a:t>
            </a:r>
            <a:r>
              <a:rPr lang="en-GB" dirty="0"/>
              <a:t>==0?</a:t>
            </a:r>
          </a:p>
          <a:p>
            <a:r>
              <a:rPr lang="en-GB" dirty="0" smtClean="0"/>
              <a:t>Compute </a:t>
            </a:r>
            <a:r>
              <a:rPr lang="en-GB" dirty="0" err="1" smtClean="0"/>
              <a:t>hcf</a:t>
            </a:r>
            <a:r>
              <a:rPr lang="en-GB" dirty="0" smtClean="0"/>
              <a:t> = k</a:t>
            </a:r>
          </a:p>
          <a:p>
            <a:r>
              <a:rPr lang="en-GB" dirty="0" smtClean="0"/>
              <a:t>Return </a:t>
            </a:r>
            <a:r>
              <a:rPr lang="en-GB" dirty="0" err="1" smtClean="0"/>
              <a:t>hcf</a:t>
            </a:r>
            <a:endParaRPr lang="en-GB" dirty="0" smtClean="0"/>
          </a:p>
          <a:p>
            <a:r>
              <a:rPr lang="en-GB" dirty="0" smtClean="0"/>
              <a:t>End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20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39189"/>
            <a:ext cx="9293577" cy="874021"/>
          </a:xfrm>
        </p:spPr>
        <p:txBody>
          <a:bodyPr>
            <a:normAutofit fontScale="90000"/>
          </a:bodyPr>
          <a:lstStyle/>
          <a:p>
            <a:r>
              <a:rPr lang="en-GB" dirty="0"/>
              <a:t>Algorithm to </a:t>
            </a:r>
            <a:r>
              <a:rPr lang="en-US" dirty="0"/>
              <a:t>Find the Factorial of number n (n! = 1 x 2 x 3 x …. n)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074" y="692331"/>
            <a:ext cx="5543339" cy="4912047"/>
          </a:xfrm>
        </p:spPr>
        <p:txBody>
          <a:bodyPr/>
          <a:lstStyle/>
          <a:p>
            <a:r>
              <a:rPr lang="en-GB" u="sng" dirty="0" smtClean="0"/>
              <a:t>Flow-chart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953590"/>
            <a:ext cx="4488654" cy="4505273"/>
          </a:xfrm>
        </p:spPr>
        <p:txBody>
          <a:bodyPr/>
          <a:lstStyle/>
          <a:p>
            <a:r>
              <a:rPr lang="en-GB" dirty="0" smtClean="0"/>
              <a:t>Pseudocode</a:t>
            </a:r>
          </a:p>
          <a:p>
            <a:r>
              <a:rPr lang="en-GB" dirty="0" smtClean="0"/>
              <a:t>Start</a:t>
            </a:r>
          </a:p>
          <a:p>
            <a:r>
              <a:rPr lang="en-GB" dirty="0" smtClean="0"/>
              <a:t>Compute </a:t>
            </a:r>
            <a:r>
              <a:rPr lang="en-GB" dirty="0" err="1" smtClean="0"/>
              <a:t>def</a:t>
            </a:r>
            <a:r>
              <a:rPr lang="en-GB" dirty="0" smtClean="0"/>
              <a:t> factorial (n)</a:t>
            </a:r>
          </a:p>
          <a:p>
            <a:r>
              <a:rPr lang="en-GB" dirty="0" smtClean="0"/>
              <a:t>While n==0 </a:t>
            </a:r>
          </a:p>
          <a:p>
            <a:r>
              <a:rPr lang="en-GB" dirty="0" smtClean="0"/>
              <a:t>If true return 1 else if false return n* factorial(n-1)</a:t>
            </a:r>
          </a:p>
          <a:p>
            <a:r>
              <a:rPr lang="en-GB" dirty="0" smtClean="0"/>
              <a:t>End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57714" y="1073582"/>
            <a:ext cx="2205279" cy="364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60353" y="1438128"/>
            <a:ext cx="0" cy="2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67130" y="1685109"/>
            <a:ext cx="258644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factorial(n)</a:t>
            </a:r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2158885" y="2526957"/>
            <a:ext cx="2087715" cy="6792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 dirty="0" smtClean="0"/>
              <a:t> == 0?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57646" y="3526971"/>
            <a:ext cx="1672045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260353" y="3526971"/>
            <a:ext cx="2714060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n * factorial(n-1)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600342" y="4467497"/>
            <a:ext cx="2017041" cy="352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15737" y="2893422"/>
            <a:ext cx="613954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5977" y="3034661"/>
            <a:ext cx="627016" cy="48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6730" y="2997267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087116" y="309401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67130" y="4001979"/>
            <a:ext cx="652510" cy="39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04796" y="3957085"/>
            <a:ext cx="116393" cy="44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2742" y="2155371"/>
            <a:ext cx="0" cy="37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algorithm and pseudocode to find the root of a quadratic equation Ax^2 +</a:t>
            </a:r>
            <a:r>
              <a:rPr lang="en-GB" dirty="0" err="1" smtClean="0"/>
              <a:t>Bx</a:t>
            </a:r>
            <a:r>
              <a:rPr lang="en-GB" dirty="0" smtClean="0"/>
              <a:t> + C</a:t>
            </a:r>
          </a:p>
          <a:p>
            <a:r>
              <a:rPr lang="en-GB" dirty="0" smtClean="0"/>
              <a:t>An algorithm and pseudocode to find the root of a cubic equation Ax^3 + Bx^2 + </a:t>
            </a:r>
            <a:r>
              <a:rPr lang="en-GB" dirty="0" err="1" smtClean="0"/>
              <a:t>Cx</a:t>
            </a:r>
            <a:r>
              <a:rPr lang="en-GB" dirty="0" smtClean="0"/>
              <a:t> + D= 0</a:t>
            </a:r>
          </a:p>
          <a:p>
            <a:r>
              <a:rPr lang="en-GB" dirty="0"/>
              <a:t>An algorithm and pseudocode to find </a:t>
            </a:r>
            <a:r>
              <a:rPr lang="en-GB" dirty="0" smtClean="0"/>
              <a:t>the largest of three numbers</a:t>
            </a:r>
          </a:p>
          <a:p>
            <a:r>
              <a:rPr lang="en-GB" dirty="0"/>
              <a:t>An algorithm and pseudocode to find </a:t>
            </a:r>
            <a:r>
              <a:rPr lang="en-GB" dirty="0" smtClean="0"/>
              <a:t>the GCD and LCM of two numbers.</a:t>
            </a:r>
          </a:p>
          <a:p>
            <a:r>
              <a:rPr lang="en-GB" dirty="0"/>
              <a:t>An algorithm and pseudocode to find </a:t>
            </a:r>
            <a:r>
              <a:rPr lang="en-GB" dirty="0" smtClean="0"/>
              <a:t>the factorial of number n (n! = 1 x 2 x3 x …. n 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1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187051"/>
            <a:ext cx="9293577" cy="1059305"/>
          </a:xfrm>
        </p:spPr>
        <p:txBody>
          <a:bodyPr/>
          <a:lstStyle/>
          <a:p>
            <a:r>
              <a:rPr lang="en-GB" dirty="0"/>
              <a:t>An algorithm and pseudocode to find </a:t>
            </a:r>
            <a:r>
              <a:rPr lang="en-GB" dirty="0" smtClean="0"/>
              <a:t>the root of a quadratic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246356"/>
            <a:ext cx="4488654" cy="5389222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Algorithm</a:t>
            </a:r>
          </a:p>
          <a:p>
            <a:pPr marL="0" indent="0">
              <a:buNone/>
            </a:pPr>
            <a:endParaRPr lang="en-GB" u="sng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1345474"/>
            <a:ext cx="4488654" cy="411338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Pseudocode</a:t>
            </a:r>
          </a:p>
          <a:p>
            <a:endParaRPr lang="en-GB" dirty="0" smtClean="0"/>
          </a:p>
          <a:p>
            <a:r>
              <a:rPr lang="en-GB" dirty="0" smtClean="0"/>
              <a:t>Start.</a:t>
            </a:r>
          </a:p>
          <a:p>
            <a:r>
              <a:rPr lang="en-GB" dirty="0"/>
              <a:t>Input a, b, </a:t>
            </a:r>
            <a:r>
              <a:rPr lang="en-GB" dirty="0" smtClean="0"/>
              <a:t>c</a:t>
            </a:r>
          </a:p>
          <a:p>
            <a:r>
              <a:rPr lang="en-GB" dirty="0" smtClean="0"/>
              <a:t>Compute Y </a:t>
            </a:r>
            <a:r>
              <a:rPr lang="en-GB" dirty="0"/>
              <a:t>= </a:t>
            </a:r>
            <a:r>
              <a:rPr lang="en-GB" dirty="0" err="1"/>
              <a:t>sqrt</a:t>
            </a:r>
            <a:r>
              <a:rPr lang="en-GB" dirty="0"/>
              <a:t>(b^2 – 4ac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Compute X1 </a:t>
            </a:r>
            <a:r>
              <a:rPr lang="en-GB" dirty="0"/>
              <a:t>= (-b + Y)/2a</a:t>
            </a:r>
          </a:p>
          <a:p>
            <a:r>
              <a:rPr lang="en-GB" dirty="0" smtClean="0"/>
              <a:t>Compute X2 </a:t>
            </a:r>
            <a:r>
              <a:rPr lang="en-GB" dirty="0"/>
              <a:t>= (-b – Y)/2a</a:t>
            </a:r>
          </a:p>
          <a:p>
            <a:r>
              <a:rPr lang="en-GB" dirty="0"/>
              <a:t>Print x1 &amp; x2</a:t>
            </a:r>
          </a:p>
          <a:p>
            <a:r>
              <a:rPr lang="en-GB" dirty="0"/>
              <a:t>stop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25362" y="1836104"/>
            <a:ext cx="1964724" cy="469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1767016" y="2528635"/>
            <a:ext cx="2446638" cy="3830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a, b, 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67016" y="3249828"/>
            <a:ext cx="2323070" cy="38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 = </a:t>
            </a:r>
            <a:r>
              <a:rPr lang="en-GB" dirty="0" err="1" smtClean="0"/>
              <a:t>sqrt</a:t>
            </a:r>
            <a:r>
              <a:rPr lang="en-GB" dirty="0" smtClean="0"/>
              <a:t>(b^2 – 4ac)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67016" y="3988413"/>
            <a:ext cx="2446638" cy="56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X1 = (-b + Y)/2a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50156" y="4893144"/>
            <a:ext cx="255679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X2 = (-b – Y)/2a</a:t>
            </a:r>
            <a:endParaRPr lang="en-GB" dirty="0"/>
          </a:p>
        </p:txBody>
      </p:sp>
      <p:sp>
        <p:nvSpPr>
          <p:cNvPr id="10" name="Flowchart: Data 9"/>
          <p:cNvSpPr/>
          <p:nvPr/>
        </p:nvSpPr>
        <p:spPr>
          <a:xfrm>
            <a:off x="1447331" y="5619634"/>
            <a:ext cx="2876475" cy="4448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x1 &amp; x2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767016" y="6288793"/>
            <a:ext cx="2191030" cy="47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2945673" y="2301205"/>
            <a:ext cx="44662" cy="22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0"/>
          </p:cNvCxnSpPr>
          <p:nvPr/>
        </p:nvCxnSpPr>
        <p:spPr>
          <a:xfrm flipH="1">
            <a:off x="2928551" y="2911694"/>
            <a:ext cx="61784" cy="33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2928551" y="3638184"/>
            <a:ext cx="17122" cy="33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>
            <a:off x="2885568" y="4560329"/>
            <a:ext cx="42983" cy="33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1"/>
          </p:cNvCxnSpPr>
          <p:nvPr/>
        </p:nvCxnSpPr>
        <p:spPr>
          <a:xfrm flipH="1">
            <a:off x="2885569" y="5167464"/>
            <a:ext cx="42982" cy="45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43200" y="6064456"/>
            <a:ext cx="13063" cy="28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0"/>
            <a:ext cx="9293577" cy="1059305"/>
          </a:xfrm>
        </p:spPr>
        <p:txBody>
          <a:bodyPr>
            <a:normAutofit/>
          </a:bodyPr>
          <a:lstStyle/>
          <a:p>
            <a:r>
              <a:rPr lang="en-GB" dirty="0" smtClean="0"/>
              <a:t>An flowchart and pseudocode to find the roots of a quartic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445" y="872134"/>
            <a:ext cx="4488654" cy="5459060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Flow chart</a:t>
            </a: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1059304"/>
            <a:ext cx="5937860" cy="5459061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Pseudocode</a:t>
            </a:r>
          </a:p>
          <a:p>
            <a:r>
              <a:rPr lang="en-GB" u="sng" dirty="0"/>
              <a:t>S</a:t>
            </a:r>
            <a:r>
              <a:rPr lang="en-GB" dirty="0" smtClean="0"/>
              <a:t>tart.</a:t>
            </a:r>
          </a:p>
          <a:p>
            <a:r>
              <a:rPr lang="en-GB" dirty="0" smtClean="0"/>
              <a:t>Input </a:t>
            </a:r>
            <a:r>
              <a:rPr lang="en-GB" dirty="0" err="1" smtClean="0"/>
              <a:t>a,b,c,d</a:t>
            </a:r>
            <a:endParaRPr lang="en-GB" dirty="0" smtClean="0"/>
          </a:p>
          <a:p>
            <a:r>
              <a:rPr lang="en-GB" dirty="0" smtClean="0"/>
              <a:t>Computer </a:t>
            </a:r>
            <a:r>
              <a:rPr lang="en-GB" dirty="0"/>
              <a:t>Q= (3c- b^2</a:t>
            </a:r>
            <a:r>
              <a:rPr lang="en-GB" dirty="0" smtClean="0"/>
              <a:t>)/9</a:t>
            </a:r>
          </a:p>
          <a:p>
            <a:r>
              <a:rPr lang="en-GB" dirty="0" smtClean="0"/>
              <a:t>Compute </a:t>
            </a:r>
            <a:r>
              <a:rPr lang="en-GB" dirty="0"/>
              <a:t>R=(9bc -27d-2b^3)/54</a:t>
            </a:r>
          </a:p>
          <a:p>
            <a:r>
              <a:rPr lang="en-GB" u="sng" dirty="0" smtClean="0"/>
              <a:t>Compute </a:t>
            </a:r>
            <a:r>
              <a:rPr lang="en-GB" dirty="0"/>
              <a:t>S= (R+(Q^3+R^2)**2</a:t>
            </a:r>
            <a:r>
              <a:rPr lang="en-GB" dirty="0" smtClean="0"/>
              <a:t>)**3</a:t>
            </a:r>
          </a:p>
          <a:p>
            <a:r>
              <a:rPr lang="en-GB" dirty="0" smtClean="0"/>
              <a:t>Compute </a:t>
            </a:r>
            <a:r>
              <a:rPr lang="en-GB" dirty="0"/>
              <a:t>T= (R-(Q^3+R^2)**2)**3</a:t>
            </a:r>
          </a:p>
          <a:p>
            <a:r>
              <a:rPr lang="en-GB" dirty="0" smtClean="0"/>
              <a:t>Compute </a:t>
            </a:r>
            <a:r>
              <a:rPr lang="en-GB" dirty="0"/>
              <a:t>X1= S+ T -1/3b</a:t>
            </a:r>
          </a:p>
          <a:p>
            <a:r>
              <a:rPr lang="en-GB" dirty="0" smtClean="0"/>
              <a:t>Compute </a:t>
            </a:r>
            <a:r>
              <a:rPr lang="en-GB" dirty="0"/>
              <a:t>X2 =-1/2(S+T)-1/3b-1/2i </a:t>
            </a:r>
            <a:r>
              <a:rPr lang="en-GB" dirty="0" err="1" smtClean="0"/>
              <a:t>sqrt</a:t>
            </a:r>
            <a:r>
              <a:rPr lang="en-GB" dirty="0" smtClean="0"/>
              <a:t>(S-T)</a:t>
            </a:r>
          </a:p>
          <a:p>
            <a:r>
              <a:rPr lang="en-GB" dirty="0" smtClean="0"/>
              <a:t>Compute X3 </a:t>
            </a:r>
            <a:r>
              <a:rPr lang="en-GB" dirty="0"/>
              <a:t>=-1/2(S+T)-</a:t>
            </a:r>
            <a:r>
              <a:rPr lang="en-GB" dirty="0" smtClean="0"/>
              <a:t>1/3b+1/2i </a:t>
            </a:r>
            <a:r>
              <a:rPr lang="en-GB" dirty="0" err="1" smtClean="0"/>
              <a:t>sqrt</a:t>
            </a:r>
            <a:r>
              <a:rPr lang="en-GB" dirty="0" smtClean="0"/>
              <a:t>(S-T)</a:t>
            </a:r>
          </a:p>
          <a:p>
            <a:r>
              <a:rPr lang="en-GB" dirty="0" smtClean="0"/>
              <a:t>Print X1, X2, X3</a:t>
            </a:r>
          </a:p>
          <a:p>
            <a:r>
              <a:rPr lang="en-GB" dirty="0" smtClean="0"/>
              <a:t>Stop</a:t>
            </a:r>
          </a:p>
          <a:p>
            <a:endParaRPr lang="en-GB" dirty="0" smtClean="0"/>
          </a:p>
          <a:p>
            <a:endParaRPr lang="en-GB" dirty="0"/>
          </a:p>
          <a:p>
            <a:endParaRPr lang="en-GB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2048222" y="1343052"/>
            <a:ext cx="1818383" cy="352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1439553" y="1918394"/>
            <a:ext cx="2693596" cy="3147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a,b,c,d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45445" y="2469368"/>
            <a:ext cx="2450687" cy="34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Q= (3c- b^2)/9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45445" y="3033851"/>
            <a:ext cx="2573383" cy="36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=(9bc -27d-2b^3)/54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380131" y="3540431"/>
            <a:ext cx="3008989" cy="33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S= (R+(Q^3+R^2)**2)**3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306802" y="4072034"/>
            <a:ext cx="3152680" cy="35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T= </a:t>
            </a:r>
            <a:r>
              <a:rPr lang="en-GB" dirty="0"/>
              <a:t>(</a:t>
            </a:r>
            <a:r>
              <a:rPr lang="en-GB" dirty="0" smtClean="0"/>
              <a:t>R-(Q^3+R^2</a:t>
            </a:r>
            <a:r>
              <a:rPr lang="en-GB" dirty="0"/>
              <a:t>)**2)**3</a:t>
            </a:r>
          </a:p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380131" y="4593541"/>
            <a:ext cx="2672679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34566" y="5192044"/>
            <a:ext cx="4349931" cy="488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X2 =-1/2(S+T)-1/3b-1/2i </a:t>
            </a:r>
            <a:r>
              <a:rPr lang="en-GB" dirty="0" err="1" smtClean="0"/>
              <a:t>sqrt</a:t>
            </a:r>
            <a:r>
              <a:rPr lang="en-GB" dirty="0" smtClean="0"/>
              <a:t>(S-T)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34566" y="5881342"/>
            <a:ext cx="4349931" cy="42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X3 = -1/2(S+T)-1/3b+1/2i </a:t>
            </a:r>
            <a:r>
              <a:rPr lang="en-GB" dirty="0" err="1" smtClean="0"/>
              <a:t>sqrt</a:t>
            </a:r>
            <a:r>
              <a:rPr lang="en-GB" dirty="0" smtClean="0"/>
              <a:t>(3)(S-T)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554480" y="6488974"/>
            <a:ext cx="2464348" cy="369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39553" y="4622392"/>
            <a:ext cx="27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X1= S+ T -1/3b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4823" y="1695749"/>
            <a:ext cx="39188" cy="22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H="1">
            <a:off x="2508069" y="2233117"/>
            <a:ext cx="8922" cy="23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21131" y="2816140"/>
            <a:ext cx="0" cy="21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2884625" y="3380623"/>
            <a:ext cx="1" cy="15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4823" y="4413374"/>
            <a:ext cx="0" cy="18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08069" y="5037678"/>
            <a:ext cx="0" cy="15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16991" y="5681021"/>
            <a:ext cx="0" cy="20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64823" y="6305958"/>
            <a:ext cx="0" cy="21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9125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Algorithm to </a:t>
            </a:r>
            <a:r>
              <a:rPr lang="en-US" dirty="0"/>
              <a:t>Find the largest of three </a:t>
            </a:r>
            <a:r>
              <a:rPr lang="en-US" dirty="0" smtClean="0"/>
              <a:t>numbers</a:t>
            </a:r>
            <a:r>
              <a:rPr lang="en-US" dirty="0"/>
              <a:t>.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749516"/>
            <a:ext cx="11168743" cy="606116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601489" y="834851"/>
            <a:ext cx="2991394" cy="313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Flowchart: Data 4"/>
          <p:cNvSpPr/>
          <p:nvPr/>
        </p:nvSpPr>
        <p:spPr>
          <a:xfrm>
            <a:off x="4467497" y="1432264"/>
            <a:ext cx="2991395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a,b,c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5342708" y="2173368"/>
            <a:ext cx="1240971" cy="7315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6901842" y="2156240"/>
            <a:ext cx="1423852" cy="765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&gt; c</a:t>
            </a:r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3556265" y="2173368"/>
            <a:ext cx="1489165" cy="7315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1720151" y="2173368"/>
            <a:ext cx="1567543" cy="7315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9"/>
          <p:cNvSpPr/>
          <p:nvPr/>
        </p:nvSpPr>
        <p:spPr>
          <a:xfrm>
            <a:off x="9170126" y="2037807"/>
            <a:ext cx="2037805" cy="86708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GB" dirty="0" smtClean="0"/>
              <a:t>rint 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32418" y="2286682"/>
            <a:ext cx="92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&gt; b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4006677" y="2354462"/>
            <a:ext cx="84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 &gt;c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98672" y="2354462"/>
            <a:ext cx="13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Print b</a:t>
            </a:r>
            <a:endParaRPr lang="en-GB" dirty="0"/>
          </a:p>
        </p:txBody>
      </p:sp>
      <p:sp>
        <p:nvSpPr>
          <p:cNvPr id="14" name="Flowchart: Data 13"/>
          <p:cNvSpPr/>
          <p:nvPr/>
        </p:nvSpPr>
        <p:spPr>
          <a:xfrm>
            <a:off x="6614459" y="3509257"/>
            <a:ext cx="2046215" cy="4702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852594" y="4631218"/>
            <a:ext cx="2606298" cy="45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61166" y="1148360"/>
            <a:ext cx="13063" cy="37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</p:cNvCxnSpPr>
          <p:nvPr/>
        </p:nvCxnSpPr>
        <p:spPr>
          <a:xfrm>
            <a:off x="5963195" y="1889464"/>
            <a:ext cx="6531" cy="2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6583679" y="2539128"/>
            <a:ext cx="318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8325694" y="2539128"/>
            <a:ext cx="961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3"/>
          </p:cNvCxnSpPr>
          <p:nvPr/>
        </p:nvCxnSpPr>
        <p:spPr>
          <a:xfrm flipH="1">
            <a:off x="5045430" y="2539128"/>
            <a:ext cx="29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3"/>
          </p:cNvCxnSpPr>
          <p:nvPr/>
        </p:nvCxnSpPr>
        <p:spPr>
          <a:xfrm flipH="1">
            <a:off x="3238102" y="2539128"/>
            <a:ext cx="318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92883" y="2922015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10743" y="3683726"/>
            <a:ext cx="244275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58892" y="4950823"/>
            <a:ext cx="2873828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90057" y="2904888"/>
            <a:ext cx="13063" cy="207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76994" y="4976949"/>
            <a:ext cx="277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332720" y="2922015"/>
            <a:ext cx="0" cy="204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01892" y="3579142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Print c</a:t>
            </a:r>
            <a:endParaRPr lang="en-GB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8059783" y="3979520"/>
            <a:ext cx="0" cy="8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5" idx="3"/>
          </p:cNvCxnSpPr>
          <p:nvPr/>
        </p:nvCxnSpPr>
        <p:spPr>
          <a:xfrm flipH="1">
            <a:off x="7458892" y="4857955"/>
            <a:ext cx="60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52651" y="2077863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4952311" y="219846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6438502" y="2174725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8353926" y="2198461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7593979" y="2943204"/>
            <a:ext cx="46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4220693" y="30333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300847" y="2904888"/>
            <a:ext cx="0" cy="7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2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Algorithm to </a:t>
            </a:r>
            <a:r>
              <a:rPr lang="en-US" dirty="0"/>
              <a:t>Find the largest of three numbers.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23852"/>
            <a:ext cx="9291215" cy="4042494"/>
          </a:xfrm>
        </p:spPr>
        <p:txBody>
          <a:bodyPr>
            <a:normAutofit fontScale="85000" lnSpcReduction="20000"/>
          </a:bodyPr>
          <a:lstStyle/>
          <a:p>
            <a:r>
              <a:rPr lang="en-GB" u="sng" dirty="0" smtClean="0"/>
              <a:t>Pseudocode</a:t>
            </a:r>
            <a:r>
              <a:rPr lang="en-GB" u="sng" dirty="0"/>
              <a:t> </a:t>
            </a:r>
            <a:endParaRPr lang="en-GB" u="sng" dirty="0" smtClean="0"/>
          </a:p>
          <a:p>
            <a:r>
              <a:rPr lang="en-GB" dirty="0" smtClean="0"/>
              <a:t>Start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Input </a:t>
            </a:r>
            <a:r>
              <a:rPr lang="en-GB" dirty="0"/>
              <a:t>a, b, c</a:t>
            </a:r>
          </a:p>
          <a:p>
            <a:r>
              <a:rPr lang="en-GB" dirty="0"/>
              <a:t> </a:t>
            </a:r>
            <a:r>
              <a:rPr lang="en-GB" dirty="0" smtClean="0"/>
              <a:t>if </a:t>
            </a:r>
            <a:r>
              <a:rPr lang="en-GB" dirty="0"/>
              <a:t>a &gt; b </a:t>
            </a:r>
            <a:r>
              <a:rPr lang="en-GB" dirty="0" err="1"/>
              <a:t>goto</a:t>
            </a:r>
            <a:r>
              <a:rPr lang="en-GB" dirty="0"/>
              <a:t> step 4, otherwise </a:t>
            </a:r>
            <a:r>
              <a:rPr lang="en-GB" dirty="0" err="1"/>
              <a:t>goto</a:t>
            </a:r>
            <a:r>
              <a:rPr lang="en-GB" dirty="0"/>
              <a:t> step 5</a:t>
            </a:r>
          </a:p>
          <a:p>
            <a:r>
              <a:rPr lang="en-GB" dirty="0" smtClean="0"/>
              <a:t> </a:t>
            </a:r>
            <a:r>
              <a:rPr lang="en-GB" dirty="0"/>
              <a:t>if a &gt; c </a:t>
            </a:r>
            <a:r>
              <a:rPr lang="en-GB" dirty="0" err="1"/>
              <a:t>goto</a:t>
            </a:r>
            <a:r>
              <a:rPr lang="en-GB" dirty="0"/>
              <a:t> step 6, otherwise </a:t>
            </a:r>
            <a:r>
              <a:rPr lang="en-GB" dirty="0" err="1"/>
              <a:t>goto</a:t>
            </a:r>
            <a:r>
              <a:rPr lang="en-GB" dirty="0"/>
              <a:t> step 8</a:t>
            </a:r>
          </a:p>
          <a:p>
            <a:r>
              <a:rPr lang="en-GB" dirty="0"/>
              <a:t> </a:t>
            </a:r>
            <a:r>
              <a:rPr lang="en-GB" dirty="0" smtClean="0"/>
              <a:t>if </a:t>
            </a:r>
            <a:r>
              <a:rPr lang="en-GB" dirty="0"/>
              <a:t>b &gt; c </a:t>
            </a:r>
            <a:r>
              <a:rPr lang="en-GB" dirty="0" err="1"/>
              <a:t>goto</a:t>
            </a:r>
            <a:r>
              <a:rPr lang="en-GB" dirty="0"/>
              <a:t> step 7, otherwise </a:t>
            </a:r>
            <a:r>
              <a:rPr lang="en-GB" dirty="0" err="1"/>
              <a:t>goto</a:t>
            </a:r>
            <a:r>
              <a:rPr lang="en-GB" dirty="0"/>
              <a:t> step 8</a:t>
            </a:r>
          </a:p>
          <a:p>
            <a:r>
              <a:rPr lang="en-GB" dirty="0"/>
              <a:t> </a:t>
            </a:r>
            <a:r>
              <a:rPr lang="en-GB" dirty="0" smtClean="0"/>
              <a:t>Output </a:t>
            </a:r>
            <a:r>
              <a:rPr lang="en-GB" dirty="0"/>
              <a:t>"a is the largest", </a:t>
            </a:r>
            <a:r>
              <a:rPr lang="en-GB" dirty="0" err="1"/>
              <a:t>goto</a:t>
            </a:r>
            <a:r>
              <a:rPr lang="en-GB" dirty="0"/>
              <a:t> step 9</a:t>
            </a:r>
          </a:p>
          <a:p>
            <a:r>
              <a:rPr lang="en-GB" dirty="0" smtClean="0"/>
              <a:t>Output </a:t>
            </a:r>
            <a:r>
              <a:rPr lang="en-GB" dirty="0"/>
              <a:t>"b is the largest", </a:t>
            </a:r>
            <a:r>
              <a:rPr lang="en-GB" dirty="0" err="1"/>
              <a:t>goto</a:t>
            </a:r>
            <a:r>
              <a:rPr lang="en-GB" dirty="0"/>
              <a:t> step 9</a:t>
            </a:r>
          </a:p>
          <a:p>
            <a:r>
              <a:rPr lang="en-GB" dirty="0" smtClean="0"/>
              <a:t>Output </a:t>
            </a:r>
            <a:r>
              <a:rPr lang="en-GB" dirty="0"/>
              <a:t>" c is the largest", </a:t>
            </a:r>
            <a:r>
              <a:rPr lang="en-GB" dirty="0" err="1"/>
              <a:t>goto</a:t>
            </a:r>
            <a:r>
              <a:rPr lang="en-GB" dirty="0"/>
              <a:t> step 9</a:t>
            </a:r>
          </a:p>
          <a:p>
            <a:r>
              <a:rPr lang="en-GB" dirty="0"/>
              <a:t> </a:t>
            </a:r>
            <a:r>
              <a:rPr lang="en-GB" dirty="0" smtClean="0"/>
              <a:t>Stop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09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291215" cy="1049235"/>
          </a:xfrm>
        </p:spPr>
        <p:txBody>
          <a:bodyPr/>
          <a:lstStyle/>
          <a:p>
            <a:r>
              <a:rPr lang="en-GB" dirty="0" smtClean="0"/>
              <a:t>Algorithm to find the lcm of two numbers.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1952515" y="91441"/>
            <a:ext cx="426031252" cy="667511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506686" y="1049235"/>
            <a:ext cx="2573383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Flowchart: Data 4"/>
          <p:cNvSpPr/>
          <p:nvPr/>
        </p:nvSpPr>
        <p:spPr>
          <a:xfrm>
            <a:off x="4049486" y="1643595"/>
            <a:ext cx="3030583" cy="3331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a,b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3102429" y="2571058"/>
            <a:ext cx="1894114" cy="903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 smtClean="0"/>
              <a:t>&lt; </a:t>
            </a:r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5512526" y="2662498"/>
            <a:ext cx="2090057" cy="7207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6185359" y="281746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</a:t>
            </a:r>
            <a:r>
              <a:rPr lang="en-GB" dirty="0" smtClean="0"/>
              <a:t>&gt; </a:t>
            </a:r>
            <a:r>
              <a:rPr lang="en-GB" dirty="0" smtClean="0"/>
              <a:t>b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996543" y="3022889"/>
            <a:ext cx="515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0370" y="2726026"/>
            <a:ext cx="8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3" name="Flowchart: Data 12"/>
          <p:cNvSpPr/>
          <p:nvPr/>
        </p:nvSpPr>
        <p:spPr>
          <a:xfrm>
            <a:off x="8118566" y="2684513"/>
            <a:ext cx="2481943" cy="5658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320993" y="2782754"/>
            <a:ext cx="22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 </a:t>
            </a:r>
            <a:r>
              <a:rPr lang="en-GB" dirty="0" smtClean="0"/>
              <a:t>b as LCM</a:t>
            </a:r>
            <a:endParaRPr lang="en-GB" dirty="0"/>
          </a:p>
        </p:txBody>
      </p:sp>
      <p:sp>
        <p:nvSpPr>
          <p:cNvPr id="15" name="Flowchart: Data 14"/>
          <p:cNvSpPr/>
          <p:nvPr/>
        </p:nvSpPr>
        <p:spPr>
          <a:xfrm>
            <a:off x="620486" y="2842514"/>
            <a:ext cx="1965960" cy="521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 </a:t>
            </a:r>
            <a:r>
              <a:rPr lang="en-GB" dirty="0" smtClean="0"/>
              <a:t>a as LCM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553740" y="2674094"/>
            <a:ext cx="8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2514552" y="3022889"/>
            <a:ext cx="587877" cy="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02583" y="300213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6256" y="272602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3" name="Flowchart: Decision 22"/>
          <p:cNvSpPr/>
          <p:nvPr/>
        </p:nvSpPr>
        <p:spPr>
          <a:xfrm>
            <a:off x="274320" y="0"/>
            <a:ext cx="45719" cy="45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ecision 23"/>
          <p:cNvSpPr/>
          <p:nvPr/>
        </p:nvSpPr>
        <p:spPr>
          <a:xfrm>
            <a:off x="7758953" y="3939987"/>
            <a:ext cx="3364835" cy="13179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LCM % a = 0 &amp; </a:t>
            </a:r>
            <a:r>
              <a:rPr lang="en-GB" dirty="0" err="1" smtClean="0"/>
              <a:t>LCM%b</a:t>
            </a:r>
            <a:r>
              <a:rPr lang="en-GB" dirty="0" smtClean="0"/>
              <a:t> = 0</a:t>
            </a:r>
          </a:p>
          <a:p>
            <a:pPr algn="ctr"/>
            <a:endParaRPr lang="en-GB" dirty="0"/>
          </a:p>
        </p:txBody>
      </p:sp>
      <p:sp>
        <p:nvSpPr>
          <p:cNvPr id="25" name="Flowchart: Data 24"/>
          <p:cNvSpPr/>
          <p:nvPr/>
        </p:nvSpPr>
        <p:spPr>
          <a:xfrm>
            <a:off x="8227621" y="5865355"/>
            <a:ext cx="2263832" cy="7034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LCM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4702629" y="6165669"/>
            <a:ext cx="2116182" cy="431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9" name="Flowchart: Data 8"/>
          <p:cNvSpPr/>
          <p:nvPr/>
        </p:nvSpPr>
        <p:spPr>
          <a:xfrm>
            <a:off x="173082" y="5794499"/>
            <a:ext cx="2828061" cy="8451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1493" y="5930177"/>
            <a:ext cx="166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  “1”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51578" y="3429000"/>
            <a:ext cx="0" cy="236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51578" y="4497928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2586446" y="6299509"/>
            <a:ext cx="2116183" cy="8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3"/>
          </p:cNvCxnSpPr>
          <p:nvPr/>
        </p:nvCxnSpPr>
        <p:spPr>
          <a:xfrm flipH="1">
            <a:off x="6818811" y="6299509"/>
            <a:ext cx="1502182" cy="8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</p:cNvCxnSpPr>
          <p:nvPr/>
        </p:nvCxnSpPr>
        <p:spPr>
          <a:xfrm>
            <a:off x="9441371" y="5257896"/>
            <a:ext cx="68341" cy="6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>
            <a:off x="9308517" y="3363770"/>
            <a:ext cx="132854" cy="57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</p:cNvCxnSpPr>
          <p:nvPr/>
        </p:nvCxnSpPr>
        <p:spPr>
          <a:xfrm>
            <a:off x="5793378" y="1388869"/>
            <a:ext cx="19786" cy="25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6671" y="1976698"/>
            <a:ext cx="0" cy="80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291215" cy="1049235"/>
          </a:xfrm>
        </p:spPr>
        <p:txBody>
          <a:bodyPr/>
          <a:lstStyle/>
          <a:p>
            <a:r>
              <a:rPr lang="en-GB" dirty="0"/>
              <a:t>Algorithm to find the lcm of two numbers.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310338"/>
            <a:ext cx="9291215" cy="460713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Pseudocode</a:t>
            </a:r>
          </a:p>
          <a:p>
            <a:r>
              <a:rPr lang="en-GB" altLang="en-US" b="1" dirty="0"/>
              <a:t>Input </a:t>
            </a:r>
            <a:r>
              <a:rPr lang="en-GB" altLang="en-US" b="1" dirty="0" smtClean="0"/>
              <a:t>a &amp; b</a:t>
            </a:r>
            <a:endParaRPr lang="en-GB" altLang="en-US" b="1" dirty="0"/>
          </a:p>
          <a:p>
            <a:r>
              <a:rPr lang="en-GB" altLang="en-US" b="1" dirty="0" smtClean="0"/>
              <a:t>If a </a:t>
            </a:r>
            <a:r>
              <a:rPr lang="en-GB" altLang="en-US" b="1" dirty="0"/>
              <a:t>&gt; b</a:t>
            </a:r>
            <a:r>
              <a:rPr lang="en-GB" altLang="en-US" b="1" dirty="0" smtClean="0"/>
              <a:t> </a:t>
            </a:r>
            <a:endParaRPr lang="en-GB" altLang="en-US" b="1" dirty="0"/>
          </a:p>
          <a:p>
            <a:r>
              <a:rPr lang="en-GB" altLang="en-US" b="1" dirty="0"/>
              <a:t>LCM = b</a:t>
            </a:r>
          </a:p>
          <a:p>
            <a:r>
              <a:rPr lang="en-GB" altLang="en-US" b="1" dirty="0"/>
              <a:t>If </a:t>
            </a:r>
            <a:r>
              <a:rPr lang="en-GB" altLang="en-US" b="1" dirty="0" smtClean="0"/>
              <a:t> a &lt; b</a:t>
            </a:r>
          </a:p>
          <a:p>
            <a:r>
              <a:rPr lang="en-GB" altLang="en-US" b="1" dirty="0" smtClean="0"/>
              <a:t>LCM </a:t>
            </a:r>
            <a:r>
              <a:rPr lang="en-GB" altLang="en-US" b="1" dirty="0"/>
              <a:t>= a</a:t>
            </a:r>
          </a:p>
          <a:p>
            <a:r>
              <a:rPr lang="en-GB" altLang="en-US" b="1" dirty="0"/>
              <a:t>If LCM % a</a:t>
            </a:r>
            <a:r>
              <a:rPr lang="en-GB" altLang="en-US" b="1" dirty="0" smtClean="0"/>
              <a:t> = </a:t>
            </a:r>
            <a:r>
              <a:rPr lang="en-GB" altLang="en-US" b="1" dirty="0"/>
              <a:t>0 </a:t>
            </a:r>
            <a:r>
              <a:rPr lang="en-GB" altLang="en-US" b="1" dirty="0" smtClean="0"/>
              <a:t>&amp; LCM %</a:t>
            </a:r>
            <a:r>
              <a:rPr lang="en-GB" altLang="en-US" b="1" dirty="0"/>
              <a:t>b</a:t>
            </a:r>
            <a:r>
              <a:rPr lang="en-GB" altLang="en-US" b="1" dirty="0" smtClean="0"/>
              <a:t> = </a:t>
            </a:r>
            <a:r>
              <a:rPr lang="en-GB" altLang="en-US" b="1" dirty="0"/>
              <a:t>0 (if </a:t>
            </a:r>
            <a:r>
              <a:rPr lang="en-GB" altLang="en-US" b="1" dirty="0" smtClean="0"/>
              <a:t> </a:t>
            </a:r>
            <a:r>
              <a:rPr lang="en-GB" altLang="en-US" b="1" dirty="0"/>
              <a:t>the remainders of </a:t>
            </a:r>
            <a:r>
              <a:rPr lang="en-GB" altLang="en-US" b="1" dirty="0" smtClean="0"/>
              <a:t> the </a:t>
            </a:r>
            <a:r>
              <a:rPr lang="en-GB" altLang="en-US" b="1" dirty="0"/>
              <a:t>lcm </a:t>
            </a:r>
            <a:r>
              <a:rPr lang="en-GB" altLang="en-US" b="1" dirty="0" smtClean="0"/>
              <a:t>/</a:t>
            </a:r>
            <a:r>
              <a:rPr lang="en-GB" altLang="en-US" b="1" dirty="0"/>
              <a:t>a</a:t>
            </a:r>
            <a:r>
              <a:rPr lang="en-GB" altLang="en-US" b="1" dirty="0" smtClean="0"/>
              <a:t> </a:t>
            </a:r>
            <a:r>
              <a:rPr lang="en-GB" altLang="en-US" b="1" dirty="0"/>
              <a:t>and Lcm </a:t>
            </a:r>
            <a:r>
              <a:rPr lang="en-GB" altLang="en-US" b="1" dirty="0" smtClean="0"/>
              <a:t>/</a:t>
            </a:r>
            <a:r>
              <a:rPr lang="en-GB" altLang="en-US" b="1" dirty="0"/>
              <a:t>b</a:t>
            </a:r>
            <a:r>
              <a:rPr lang="en-GB" altLang="en-US" b="1" dirty="0" smtClean="0"/>
              <a:t> = </a:t>
            </a:r>
            <a:r>
              <a:rPr lang="en-GB" altLang="en-US" b="1" dirty="0"/>
              <a:t>0)</a:t>
            </a:r>
          </a:p>
          <a:p>
            <a:endParaRPr lang="en-GB" altLang="en-US" b="1" dirty="0"/>
          </a:p>
          <a:p>
            <a:r>
              <a:rPr lang="en-GB" altLang="en-US" b="1" dirty="0"/>
              <a:t>Print ‘Lcm </a:t>
            </a:r>
            <a:r>
              <a:rPr lang="en-GB" altLang="en-US" b="1" dirty="0" smtClean="0"/>
              <a:t>of a &amp; b </a:t>
            </a:r>
            <a:r>
              <a:rPr lang="en-GB" altLang="en-US" b="1" dirty="0"/>
              <a:t>is ’, LCM. </a:t>
            </a:r>
          </a:p>
          <a:p>
            <a:r>
              <a:rPr lang="en-GB" altLang="en-US" b="1" dirty="0"/>
              <a:t>Else </a:t>
            </a:r>
          </a:p>
          <a:p>
            <a:r>
              <a:rPr lang="en-GB" altLang="en-US" b="1" dirty="0"/>
              <a:t>print (‘LCM = 1’)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0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013" y="112188"/>
            <a:ext cx="9291215" cy="1049235"/>
          </a:xfrm>
        </p:spPr>
        <p:txBody>
          <a:bodyPr/>
          <a:lstStyle/>
          <a:p>
            <a:r>
              <a:rPr lang="en-GB" dirty="0"/>
              <a:t>Algorithm to find the HCF of two numbers.</a:t>
            </a:r>
          </a:p>
        </p:txBody>
      </p:sp>
      <p:sp>
        <p:nvSpPr>
          <p:cNvPr id="3" name="AutoShape 2" descr="PP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167052" y="1197633"/>
            <a:ext cx="2403566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281352" y="1810335"/>
            <a:ext cx="2174966" cy="6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</a:t>
            </a:r>
            <a:r>
              <a:rPr lang="en-GB" dirty="0" err="1" smtClean="0"/>
              <a:t>hcf</a:t>
            </a:r>
            <a:r>
              <a:rPr lang="en-GB" dirty="0" smtClean="0"/>
              <a:t>(</a:t>
            </a:r>
            <a:r>
              <a:rPr lang="en-GB" dirty="0" err="1" smtClean="0"/>
              <a:t>a,b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51169" y="2645108"/>
            <a:ext cx="1835331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Hcf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4105004" y="3197433"/>
            <a:ext cx="2527660" cy="714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a%b</a:t>
            </a:r>
            <a:r>
              <a:rPr lang="en-GB" dirty="0" smtClean="0"/>
              <a:t>==0?</a:t>
            </a:r>
            <a:endParaRPr lang="en-GB" dirty="0"/>
          </a:p>
        </p:txBody>
      </p:sp>
      <p:sp>
        <p:nvSpPr>
          <p:cNvPr id="9" name="Flowchart: Preparation 8"/>
          <p:cNvSpPr/>
          <p:nvPr/>
        </p:nvSpPr>
        <p:spPr>
          <a:xfrm>
            <a:off x="7210697" y="3217772"/>
            <a:ext cx="2743200" cy="7576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k in range(</a:t>
            </a:r>
            <a:r>
              <a:rPr lang="en-GB" dirty="0" err="1" smtClean="0"/>
              <a:t>int</a:t>
            </a:r>
            <a:r>
              <a:rPr lang="en-GB" dirty="0" smtClean="0"/>
              <a:t>(b/2),0,-1)</a:t>
            </a:r>
            <a:endParaRPr lang="en-GB" dirty="0"/>
          </a:p>
        </p:txBody>
      </p:sp>
      <p:sp>
        <p:nvSpPr>
          <p:cNvPr id="10" name="Flowchart: Decision 9"/>
          <p:cNvSpPr/>
          <p:nvPr/>
        </p:nvSpPr>
        <p:spPr>
          <a:xfrm>
            <a:off x="7210697" y="4251960"/>
            <a:ext cx="3082834" cy="1188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x%k</a:t>
            </a:r>
            <a:r>
              <a:rPr lang="en-GB" dirty="0" smtClean="0"/>
              <a:t>==0 and     </a:t>
            </a:r>
            <a:r>
              <a:rPr lang="en-GB" dirty="0" err="1" smtClean="0"/>
              <a:t>y%k</a:t>
            </a:r>
            <a:r>
              <a:rPr lang="en-GB" dirty="0" smtClean="0"/>
              <a:t>==0?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524205" y="5675346"/>
            <a:ext cx="2142309" cy="3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hcf</a:t>
            </a:r>
            <a:r>
              <a:rPr lang="en-GB" dirty="0" smtClean="0"/>
              <a:t> = k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419701" y="6341206"/>
            <a:ext cx="2651762" cy="344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</a:t>
            </a:r>
            <a:r>
              <a:rPr lang="en-GB" dirty="0" err="1" smtClean="0"/>
              <a:t>hcf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898571" y="6341206"/>
            <a:ext cx="2021476" cy="344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082834" y="4425276"/>
            <a:ext cx="1972492" cy="42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b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5368835" y="1602581"/>
            <a:ext cx="0" cy="20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6" idx="0"/>
          </p:cNvCxnSpPr>
          <p:nvPr/>
        </p:nvCxnSpPr>
        <p:spPr>
          <a:xfrm>
            <a:off x="5368835" y="2437354"/>
            <a:ext cx="0" cy="20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 flipH="1">
            <a:off x="5368834" y="3023931"/>
            <a:ext cx="1" cy="17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632664" y="3554507"/>
            <a:ext cx="578033" cy="4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0"/>
          </p:cNvCxnSpPr>
          <p:nvPr/>
        </p:nvCxnSpPr>
        <p:spPr>
          <a:xfrm flipH="1">
            <a:off x="4069080" y="3730270"/>
            <a:ext cx="594360" cy="69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 flipH="1">
            <a:off x="8752114" y="3975418"/>
            <a:ext cx="35921" cy="2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 flipH="1">
            <a:off x="8745582" y="5440680"/>
            <a:ext cx="6532" cy="2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8582297" y="5995851"/>
            <a:ext cx="13063" cy="3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  <a:endCxn id="13" idx="3"/>
          </p:cNvCxnSpPr>
          <p:nvPr/>
        </p:nvCxnSpPr>
        <p:spPr>
          <a:xfrm flipH="1">
            <a:off x="6920047" y="6513471"/>
            <a:ext cx="4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3" idx="1"/>
          </p:cNvCxnSpPr>
          <p:nvPr/>
        </p:nvCxnSpPr>
        <p:spPr>
          <a:xfrm>
            <a:off x="4069080" y="4846320"/>
            <a:ext cx="829491" cy="16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20047" y="32177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709851" y="3948324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162594" y="1161423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Flowchart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656756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437</TotalTime>
  <Words>740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Gallery</vt:lpstr>
      <vt:lpstr>Algorithm assignment</vt:lpstr>
      <vt:lpstr>content</vt:lpstr>
      <vt:lpstr>An algorithm and pseudocode to find the root of a quadratic equation</vt:lpstr>
      <vt:lpstr>An flowchart and pseudocode to find the roots of a quartic equation</vt:lpstr>
      <vt:lpstr>Algorithm to Find the largest of three numbers. </vt:lpstr>
      <vt:lpstr>Algorithm to Find the largest of three numbers. </vt:lpstr>
      <vt:lpstr>Algorithm to find the lcm of two numbers.</vt:lpstr>
      <vt:lpstr>Algorithm to find the lcm of two numbers.</vt:lpstr>
      <vt:lpstr>Algorithm to find the HCF of two numbers.</vt:lpstr>
      <vt:lpstr>Algorithm to find the HCF of two numbers.</vt:lpstr>
      <vt:lpstr>Algorithm to Find the Factorial of number n (n! = 1 x 2 x 3 x …. 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kody Agorua</dc:creator>
  <cp:lastModifiedBy>kody Agorua</cp:lastModifiedBy>
  <cp:revision>29</cp:revision>
  <dcterms:created xsi:type="dcterms:W3CDTF">2021-04-24T10:59:41Z</dcterms:created>
  <dcterms:modified xsi:type="dcterms:W3CDTF">2021-04-24T18:32:27Z</dcterms:modified>
</cp:coreProperties>
</file>