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1E45CE-A2ED-4380-B20C-620348CCC821}" type="datetimeFigureOut">
              <a:rPr lang="en-US" smtClean="0"/>
              <a:t>2/14/2023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324386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223746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97690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FCBE6F-09F3-4DD3-B083-98F065D4EB2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107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208622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2253954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4181526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240209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177595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181578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69655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143715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369905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289832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371212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13999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E45CE-A2ED-4380-B20C-620348CCC821}"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FCBE6F-09F3-4DD3-B083-98F065D4EB2D}" type="slidenum">
              <a:rPr lang="en-US" smtClean="0"/>
              <a:t>‹#›</a:t>
            </a:fld>
            <a:endParaRPr lang="en-US" dirty="0"/>
          </a:p>
        </p:txBody>
      </p:sp>
    </p:spTree>
    <p:extLst>
      <p:ext uri="{BB962C8B-B14F-4D97-AF65-F5344CB8AC3E}">
        <p14:creationId xmlns:p14="http://schemas.microsoft.com/office/powerpoint/2010/main" val="35876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1E45CE-A2ED-4380-B20C-620348CCC821}" type="datetimeFigureOut">
              <a:rPr lang="en-US" smtClean="0"/>
              <a:t>2/14/2023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FCBE6F-09F3-4DD3-B083-98F065D4EB2D}" type="slidenum">
              <a:rPr lang="en-US" smtClean="0"/>
              <a:t>‹#›</a:t>
            </a:fld>
            <a:endParaRPr lang="en-US" dirty="0"/>
          </a:p>
        </p:txBody>
      </p:sp>
    </p:spTree>
    <p:extLst>
      <p:ext uri="{BB962C8B-B14F-4D97-AF65-F5344CB8AC3E}">
        <p14:creationId xmlns:p14="http://schemas.microsoft.com/office/powerpoint/2010/main" val="36727550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6" descr="Graphical user interface&#10;&#10;Description automatically generated with medium confidence">
            <a:extLst>
              <a:ext uri="{FF2B5EF4-FFF2-40B4-BE49-F238E27FC236}">
                <a16:creationId xmlns:a16="http://schemas.microsoft.com/office/drawing/2014/main" id="{0C781917-361D-EF30-51A5-C1C846A31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6" y="2128925"/>
            <a:ext cx="3525628" cy="26001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9063394A-5336-1FF0-4129-1CBB2AF679B5}"/>
              </a:ext>
            </a:extLst>
          </p:cNvPr>
          <p:cNvSpPr>
            <a:spLocks noGrp="1"/>
          </p:cNvSpPr>
          <p:nvPr>
            <p:ph type="ctrTitle"/>
          </p:nvPr>
        </p:nvSpPr>
        <p:spPr>
          <a:xfrm>
            <a:off x="5291668" y="1215496"/>
            <a:ext cx="5367866" cy="2387600"/>
          </a:xfrm>
        </p:spPr>
        <p:txBody>
          <a:bodyPr>
            <a:normAutofit/>
          </a:bodyPr>
          <a:lstStyle/>
          <a:p>
            <a:r>
              <a:rPr lang="en-US" sz="4400" dirty="0"/>
              <a:t>Agile Presentation</a:t>
            </a:r>
          </a:p>
        </p:txBody>
      </p:sp>
      <p:sp>
        <p:nvSpPr>
          <p:cNvPr id="3" name="Subtitle 2">
            <a:extLst>
              <a:ext uri="{FF2B5EF4-FFF2-40B4-BE49-F238E27FC236}">
                <a16:creationId xmlns:a16="http://schemas.microsoft.com/office/drawing/2014/main" id="{58831F4B-BBF5-69B7-E242-EACFB59DACED}"/>
              </a:ext>
            </a:extLst>
          </p:cNvPr>
          <p:cNvSpPr>
            <a:spLocks noGrp="1"/>
          </p:cNvSpPr>
          <p:nvPr>
            <p:ph type="subTitle" idx="1"/>
          </p:nvPr>
        </p:nvSpPr>
        <p:spPr>
          <a:xfrm>
            <a:off x="2171724" y="4177242"/>
            <a:ext cx="2257402" cy="551833"/>
          </a:xfrm>
        </p:spPr>
        <p:txBody>
          <a:bodyPr>
            <a:normAutofit/>
          </a:bodyPr>
          <a:lstStyle/>
          <a:p>
            <a:r>
              <a:rPr lang="en-US" sz="1800" dirty="0">
                <a:solidFill>
                  <a:schemeClr val="tx1"/>
                </a:solidFill>
              </a:rPr>
              <a:t>Agile at </a:t>
            </a:r>
            <a:r>
              <a:rPr lang="en-US" sz="1800" dirty="0"/>
              <a:t>Chada</a:t>
            </a:r>
            <a:r>
              <a:rPr lang="en-US" sz="1800" dirty="0">
                <a:solidFill>
                  <a:schemeClr val="bg1"/>
                </a:solidFill>
              </a:rPr>
              <a:t>Tech</a:t>
            </a:r>
          </a:p>
        </p:txBody>
      </p:sp>
    </p:spTree>
    <p:extLst>
      <p:ext uri="{BB962C8B-B14F-4D97-AF65-F5344CB8AC3E}">
        <p14:creationId xmlns:p14="http://schemas.microsoft.com/office/powerpoint/2010/main" val="359871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3398-0B4D-FEDB-5A17-EAD654B53D67}"/>
              </a:ext>
            </a:extLst>
          </p:cNvPr>
          <p:cNvSpPr>
            <a:spLocks noGrp="1"/>
          </p:cNvSpPr>
          <p:nvPr>
            <p:ph type="title"/>
          </p:nvPr>
        </p:nvSpPr>
        <p:spPr>
          <a:xfrm>
            <a:off x="1141413" y="609600"/>
            <a:ext cx="9905998" cy="870857"/>
          </a:xfrm>
        </p:spPr>
        <p:txBody>
          <a:bodyPr/>
          <a:lstStyle/>
          <a:p>
            <a:pPr algn="ctr"/>
            <a:r>
              <a:rPr lang="en-US" dirty="0"/>
              <a:t>Various roles within Scrum-Agile</a:t>
            </a:r>
          </a:p>
        </p:txBody>
      </p:sp>
      <p:sp>
        <p:nvSpPr>
          <p:cNvPr id="3" name="Text Placeholder 2">
            <a:extLst>
              <a:ext uri="{FF2B5EF4-FFF2-40B4-BE49-F238E27FC236}">
                <a16:creationId xmlns:a16="http://schemas.microsoft.com/office/drawing/2014/main" id="{762FD1A9-AEB6-EC19-7633-51D382317870}"/>
              </a:ext>
            </a:extLst>
          </p:cNvPr>
          <p:cNvSpPr>
            <a:spLocks noGrp="1"/>
          </p:cNvSpPr>
          <p:nvPr>
            <p:ph type="body" idx="1"/>
          </p:nvPr>
        </p:nvSpPr>
        <p:spPr>
          <a:xfrm>
            <a:off x="712094" y="1022320"/>
            <a:ext cx="3196899" cy="685800"/>
          </a:xfrm>
        </p:spPr>
        <p:txBody>
          <a:bodyPr/>
          <a:lstStyle/>
          <a:p>
            <a:r>
              <a:rPr lang="en-US" dirty="0"/>
              <a:t>Product Owner (PO)</a:t>
            </a:r>
          </a:p>
        </p:txBody>
      </p:sp>
      <p:sp>
        <p:nvSpPr>
          <p:cNvPr id="4" name="Text Placeholder 3">
            <a:extLst>
              <a:ext uri="{FF2B5EF4-FFF2-40B4-BE49-F238E27FC236}">
                <a16:creationId xmlns:a16="http://schemas.microsoft.com/office/drawing/2014/main" id="{E5942B75-3535-2C9D-1D54-8FC288D2C3C5}"/>
              </a:ext>
            </a:extLst>
          </p:cNvPr>
          <p:cNvSpPr>
            <a:spLocks noGrp="1"/>
          </p:cNvSpPr>
          <p:nvPr>
            <p:ph type="body" sz="half" idx="15"/>
          </p:nvPr>
        </p:nvSpPr>
        <p:spPr>
          <a:xfrm>
            <a:off x="694536" y="1665189"/>
            <a:ext cx="3208735" cy="4996867"/>
          </a:xfrm>
        </p:spPr>
        <p:txBody>
          <a:bodyPr>
            <a:normAutofit lnSpcReduction="10000"/>
          </a:bodyPr>
          <a:lstStyle/>
          <a:p>
            <a:r>
              <a:rPr lang="en-US" dirty="0"/>
              <a:t>This is the Project Manager of Agile, it is not a traditional approach to management though. More freedom is given to the team. They are responsible for:</a:t>
            </a:r>
          </a:p>
          <a:p>
            <a:pPr marL="285750" indent="-285750">
              <a:buFont typeface="Arial" panose="020B0604020202020204" pitchFamily="34" charset="0"/>
              <a:buChar char="•"/>
            </a:pPr>
            <a:r>
              <a:rPr lang="en-US" dirty="0"/>
              <a:t>Expressing the Product Backlog (work to be done) clearly;</a:t>
            </a:r>
          </a:p>
          <a:p>
            <a:pPr marL="285750" indent="-285750">
              <a:buFont typeface="Arial" panose="020B0604020202020204" pitchFamily="34" charset="0"/>
              <a:buChar char="•"/>
            </a:pPr>
            <a:r>
              <a:rPr lang="en-US" dirty="0"/>
              <a:t>Ordering the items in the Backlog to achieve goals and missions;</a:t>
            </a:r>
          </a:p>
          <a:p>
            <a:pPr marL="285750" indent="-285750">
              <a:buFont typeface="Arial" panose="020B0604020202020204" pitchFamily="34" charset="0"/>
              <a:buChar char="•"/>
            </a:pPr>
            <a:r>
              <a:rPr lang="en-US" dirty="0"/>
              <a:t>Optimizing the value of work the DT performs;</a:t>
            </a:r>
          </a:p>
          <a:p>
            <a:pPr marL="285750" indent="-285750">
              <a:buFont typeface="Arial" panose="020B0604020202020204" pitchFamily="34" charset="0"/>
              <a:buChar char="•"/>
            </a:pPr>
            <a:r>
              <a:rPr lang="en-US" dirty="0"/>
              <a:t>Ensuring transparency of the Backlog to everyone and next work to be done;</a:t>
            </a:r>
          </a:p>
          <a:p>
            <a:pPr marL="285750" indent="-285750">
              <a:buFont typeface="Arial" panose="020B0604020202020204" pitchFamily="34" charset="0"/>
              <a:buChar char="•"/>
            </a:pPr>
            <a:r>
              <a:rPr lang="en-US" dirty="0"/>
              <a:t>Ensuring the DT understands the items in the Backlog.</a:t>
            </a:r>
          </a:p>
          <a:p>
            <a:r>
              <a:rPr lang="en-US" dirty="0"/>
              <a:t>(Cobb, 2015, Chapter 3)</a:t>
            </a:r>
          </a:p>
        </p:txBody>
      </p:sp>
      <p:sp>
        <p:nvSpPr>
          <p:cNvPr id="5" name="Text Placeholder 4">
            <a:extLst>
              <a:ext uri="{FF2B5EF4-FFF2-40B4-BE49-F238E27FC236}">
                <a16:creationId xmlns:a16="http://schemas.microsoft.com/office/drawing/2014/main" id="{F2A51E87-E404-05B6-B29B-B04CDDE7E3D2}"/>
              </a:ext>
            </a:extLst>
          </p:cNvPr>
          <p:cNvSpPr>
            <a:spLocks noGrp="1"/>
          </p:cNvSpPr>
          <p:nvPr>
            <p:ph type="body" sz="quarter" idx="3"/>
          </p:nvPr>
        </p:nvSpPr>
        <p:spPr>
          <a:xfrm>
            <a:off x="4502219" y="1053106"/>
            <a:ext cx="3184385" cy="685800"/>
          </a:xfrm>
        </p:spPr>
        <p:txBody>
          <a:bodyPr/>
          <a:lstStyle/>
          <a:p>
            <a:r>
              <a:rPr lang="en-US" dirty="0"/>
              <a:t>Scrum Master (SM)</a:t>
            </a:r>
          </a:p>
        </p:txBody>
      </p:sp>
      <p:sp>
        <p:nvSpPr>
          <p:cNvPr id="6" name="Text Placeholder 5">
            <a:extLst>
              <a:ext uri="{FF2B5EF4-FFF2-40B4-BE49-F238E27FC236}">
                <a16:creationId xmlns:a16="http://schemas.microsoft.com/office/drawing/2014/main" id="{2F385023-5D05-70DD-7594-0FCD4C4FE8A3}"/>
              </a:ext>
            </a:extLst>
          </p:cNvPr>
          <p:cNvSpPr>
            <a:spLocks noGrp="1"/>
          </p:cNvSpPr>
          <p:nvPr>
            <p:ph type="body" sz="half" idx="16"/>
          </p:nvPr>
        </p:nvSpPr>
        <p:spPr>
          <a:xfrm>
            <a:off x="4044684" y="1665190"/>
            <a:ext cx="3984619" cy="5192809"/>
          </a:xfrm>
        </p:spPr>
        <p:txBody>
          <a:bodyPr>
            <a:normAutofit fontScale="77500" lnSpcReduction="20000"/>
          </a:bodyPr>
          <a:lstStyle/>
          <a:p>
            <a:pPr>
              <a:lnSpc>
                <a:spcPct val="170000"/>
              </a:lnSpc>
              <a:spcBef>
                <a:spcPts val="0"/>
              </a:spcBef>
            </a:pPr>
            <a:r>
              <a:rPr lang="en-US" dirty="0"/>
              <a:t>This is a servant leader role with many responsibilities, but they are on the DT. These responsibilities help the PO:</a:t>
            </a:r>
          </a:p>
          <a:p>
            <a:pPr marL="285750" indent="-285750">
              <a:lnSpc>
                <a:spcPct val="170000"/>
              </a:lnSpc>
              <a:spcBef>
                <a:spcPts val="0"/>
              </a:spcBef>
              <a:buFont typeface="Arial" panose="020B0604020202020204" pitchFamily="34" charset="0"/>
              <a:buChar char="•"/>
            </a:pPr>
            <a:r>
              <a:rPr lang="en-US" dirty="0"/>
              <a:t>Effectively manage the Backlog;</a:t>
            </a:r>
          </a:p>
          <a:p>
            <a:pPr marL="285750" indent="-285750">
              <a:lnSpc>
                <a:spcPct val="170000"/>
              </a:lnSpc>
              <a:spcBef>
                <a:spcPts val="0"/>
              </a:spcBef>
              <a:buFont typeface="Arial" panose="020B0604020202020204" pitchFamily="34" charset="0"/>
              <a:buChar char="•"/>
            </a:pPr>
            <a:r>
              <a:rPr lang="en-US" dirty="0"/>
              <a:t>Help the Scrum Team understand the need for a clear and concise Backlog;</a:t>
            </a:r>
          </a:p>
          <a:p>
            <a:pPr marL="285750" indent="-285750">
              <a:lnSpc>
                <a:spcPct val="170000"/>
              </a:lnSpc>
              <a:spcBef>
                <a:spcPts val="0"/>
              </a:spcBef>
              <a:buFont typeface="Arial" panose="020B0604020202020204" pitchFamily="34" charset="0"/>
              <a:buChar char="•"/>
            </a:pPr>
            <a:r>
              <a:rPr lang="en-US" dirty="0"/>
              <a:t>Understanding product planning in an empirical environment;</a:t>
            </a:r>
          </a:p>
          <a:p>
            <a:pPr>
              <a:lnSpc>
                <a:spcPct val="170000"/>
              </a:lnSpc>
              <a:spcBef>
                <a:spcPts val="0"/>
              </a:spcBef>
            </a:pPr>
            <a:r>
              <a:rPr lang="en-US" dirty="0"/>
              <a:t>And more. They help the DT by: </a:t>
            </a:r>
          </a:p>
          <a:p>
            <a:pPr marL="285750" indent="-285750">
              <a:lnSpc>
                <a:spcPct val="170000"/>
              </a:lnSpc>
              <a:spcBef>
                <a:spcPts val="0"/>
              </a:spcBef>
              <a:buFont typeface="Arial" panose="020B0604020202020204" pitchFamily="34" charset="0"/>
              <a:buChar char="•"/>
            </a:pPr>
            <a:r>
              <a:rPr lang="en-US" dirty="0"/>
              <a:t>Coaching the DT in self-organization and cross-functionality;</a:t>
            </a:r>
          </a:p>
          <a:p>
            <a:pPr marL="285750" indent="-285750">
              <a:lnSpc>
                <a:spcPct val="170000"/>
              </a:lnSpc>
              <a:spcBef>
                <a:spcPts val="0"/>
              </a:spcBef>
              <a:buFont typeface="Arial" panose="020B0604020202020204" pitchFamily="34" charset="0"/>
              <a:buChar char="•"/>
            </a:pPr>
            <a:r>
              <a:rPr lang="en-US" dirty="0"/>
              <a:t>Helping the DT create high-value products;</a:t>
            </a:r>
          </a:p>
          <a:p>
            <a:pPr marL="285750" indent="-285750">
              <a:lnSpc>
                <a:spcPct val="170000"/>
              </a:lnSpc>
              <a:spcBef>
                <a:spcPts val="0"/>
              </a:spcBef>
              <a:buFont typeface="Arial" panose="020B0604020202020204" pitchFamily="34" charset="0"/>
              <a:buChar char="•"/>
            </a:pPr>
            <a:r>
              <a:rPr lang="en-US" dirty="0"/>
              <a:t>Remove impediments to the DT’s progress;</a:t>
            </a:r>
          </a:p>
          <a:p>
            <a:pPr marL="285750" indent="-285750">
              <a:lnSpc>
                <a:spcPct val="170000"/>
              </a:lnSpc>
              <a:spcBef>
                <a:spcPts val="0"/>
              </a:spcBef>
              <a:buFont typeface="Arial" panose="020B0604020202020204" pitchFamily="34" charset="0"/>
              <a:buChar char="•"/>
            </a:pPr>
            <a:r>
              <a:rPr lang="en-US" dirty="0"/>
              <a:t>Facilitate Scrum events</a:t>
            </a:r>
          </a:p>
          <a:p>
            <a:pPr marL="285750" indent="-285750">
              <a:lnSpc>
                <a:spcPct val="170000"/>
              </a:lnSpc>
              <a:spcBef>
                <a:spcPts val="0"/>
              </a:spcBef>
              <a:buFont typeface="Arial" panose="020B0604020202020204" pitchFamily="34" charset="0"/>
              <a:buChar char="•"/>
            </a:pPr>
            <a:r>
              <a:rPr lang="en-US" dirty="0"/>
              <a:t>Coaching the DT in environments which scrum is not fully adopted or understood.</a:t>
            </a:r>
          </a:p>
          <a:p>
            <a:pPr>
              <a:lnSpc>
                <a:spcPct val="170000"/>
              </a:lnSpc>
              <a:spcBef>
                <a:spcPts val="0"/>
              </a:spcBef>
            </a:pPr>
            <a:r>
              <a:rPr lang="en-US" dirty="0"/>
              <a:t>They serve the organization by:</a:t>
            </a:r>
          </a:p>
          <a:p>
            <a:pPr marL="285750" indent="-285750">
              <a:lnSpc>
                <a:spcPct val="170000"/>
              </a:lnSpc>
              <a:spcBef>
                <a:spcPts val="0"/>
              </a:spcBef>
              <a:buFont typeface="Arial" panose="020B0604020202020204" pitchFamily="34" charset="0"/>
              <a:buChar char="•"/>
            </a:pPr>
            <a:r>
              <a:rPr lang="en-US" dirty="0"/>
              <a:t>Leading and coaching the organization in Scrum adoption;</a:t>
            </a:r>
          </a:p>
          <a:p>
            <a:pPr marL="285750" indent="-285750">
              <a:lnSpc>
                <a:spcPct val="170000"/>
              </a:lnSpc>
              <a:spcBef>
                <a:spcPts val="0"/>
              </a:spcBef>
              <a:buFont typeface="Arial" panose="020B0604020202020204" pitchFamily="34" charset="0"/>
              <a:buChar char="•"/>
            </a:pPr>
            <a:r>
              <a:rPr lang="en-US" dirty="0"/>
              <a:t>Plan Scrum implementation;</a:t>
            </a:r>
          </a:p>
          <a:p>
            <a:pPr marL="285750" indent="-285750">
              <a:lnSpc>
                <a:spcPct val="170000"/>
              </a:lnSpc>
              <a:spcBef>
                <a:spcPts val="0"/>
              </a:spcBef>
              <a:buFont typeface="Arial" panose="020B0604020202020204" pitchFamily="34" charset="0"/>
              <a:buChar char="•"/>
            </a:pPr>
            <a:r>
              <a:rPr lang="en-US" dirty="0"/>
              <a:t>Help all understand and enact Scrum and empirical Product development;</a:t>
            </a:r>
          </a:p>
          <a:p>
            <a:pPr>
              <a:lnSpc>
                <a:spcPct val="170000"/>
              </a:lnSpc>
              <a:spcBef>
                <a:spcPts val="0"/>
              </a:spcBef>
            </a:pPr>
            <a:r>
              <a:rPr lang="en-US" dirty="0"/>
              <a:t>and more.</a:t>
            </a:r>
          </a:p>
          <a:p>
            <a:r>
              <a:rPr lang="en-US" dirty="0"/>
              <a:t>(Cobb, 2015, Chapter 3)</a:t>
            </a:r>
          </a:p>
          <a:p>
            <a:endParaRPr lang="en-US" dirty="0"/>
          </a:p>
        </p:txBody>
      </p:sp>
      <p:sp>
        <p:nvSpPr>
          <p:cNvPr id="7" name="Text Placeholder 6">
            <a:extLst>
              <a:ext uri="{FF2B5EF4-FFF2-40B4-BE49-F238E27FC236}">
                <a16:creationId xmlns:a16="http://schemas.microsoft.com/office/drawing/2014/main" id="{9FE4C109-E043-B6A3-3451-2ECA205DE47A}"/>
              </a:ext>
            </a:extLst>
          </p:cNvPr>
          <p:cNvSpPr>
            <a:spLocks noGrp="1"/>
          </p:cNvSpPr>
          <p:nvPr>
            <p:ph type="body" sz="quarter" idx="13"/>
          </p:nvPr>
        </p:nvSpPr>
        <p:spPr>
          <a:xfrm>
            <a:off x="8252029" y="1045028"/>
            <a:ext cx="3388607" cy="685800"/>
          </a:xfrm>
        </p:spPr>
        <p:txBody>
          <a:bodyPr/>
          <a:lstStyle/>
          <a:p>
            <a:r>
              <a:rPr lang="en-US" dirty="0"/>
              <a:t>Development Team (DT)</a:t>
            </a:r>
          </a:p>
        </p:txBody>
      </p:sp>
      <p:sp>
        <p:nvSpPr>
          <p:cNvPr id="8" name="Text Placeholder 7">
            <a:extLst>
              <a:ext uri="{FF2B5EF4-FFF2-40B4-BE49-F238E27FC236}">
                <a16:creationId xmlns:a16="http://schemas.microsoft.com/office/drawing/2014/main" id="{2EDEA0E1-CFA2-5525-FCDD-D09D4675DCF5}"/>
              </a:ext>
            </a:extLst>
          </p:cNvPr>
          <p:cNvSpPr>
            <a:spLocks noGrp="1"/>
          </p:cNvSpPr>
          <p:nvPr>
            <p:ph type="body" sz="half" idx="17"/>
          </p:nvPr>
        </p:nvSpPr>
        <p:spPr>
          <a:xfrm>
            <a:off x="8393443" y="1708119"/>
            <a:ext cx="3194968" cy="4953937"/>
          </a:xfrm>
        </p:spPr>
        <p:txBody>
          <a:bodyPr>
            <a:normAutofit fontScale="92500"/>
          </a:bodyPr>
          <a:lstStyle/>
          <a:p>
            <a:r>
              <a:rPr lang="en-US" dirty="0"/>
              <a:t>This consists of Testers and Developers that help ensure the product is “done” according to the specifications. They manage their own work.</a:t>
            </a:r>
          </a:p>
          <a:p>
            <a:pPr marL="285750" indent="-285750">
              <a:buFont typeface="Arial" panose="020B0604020202020204" pitchFamily="34" charset="0"/>
              <a:buChar char="•"/>
            </a:pPr>
            <a:r>
              <a:rPr lang="en-US" dirty="0"/>
              <a:t>They are self-organizing. No one tells them how to turn the Backlog items into increments of potentially releasable functions;</a:t>
            </a:r>
          </a:p>
          <a:p>
            <a:pPr marL="285750" indent="-285750">
              <a:buFont typeface="Arial" panose="020B0604020202020204" pitchFamily="34" charset="0"/>
              <a:buChar char="•"/>
            </a:pPr>
            <a:r>
              <a:rPr lang="en-US" dirty="0"/>
              <a:t>They are cross-functional with all skills necessary to create a product increment;</a:t>
            </a:r>
          </a:p>
          <a:p>
            <a:pPr marL="285750" indent="-285750">
              <a:buFont typeface="Arial" panose="020B0604020202020204" pitchFamily="34" charset="0"/>
              <a:buChar char="•"/>
            </a:pPr>
            <a:r>
              <a:rPr lang="en-US" dirty="0"/>
              <a:t>Scrum recognizes no title other than Developer with no exceptions;</a:t>
            </a:r>
          </a:p>
          <a:p>
            <a:pPr marL="285750" indent="-285750">
              <a:buFont typeface="Arial" panose="020B0604020202020204" pitchFamily="34" charset="0"/>
              <a:buChar char="•"/>
            </a:pPr>
            <a:r>
              <a:rPr lang="en-US" dirty="0"/>
              <a:t>Scrum recognizes no sub-team within the DT again no exceptions;</a:t>
            </a:r>
          </a:p>
          <a:p>
            <a:pPr marL="285750" indent="-285750">
              <a:buFont typeface="Arial" panose="020B0604020202020204" pitchFamily="34" charset="0"/>
              <a:buChar char="•"/>
            </a:pPr>
            <a:r>
              <a:rPr lang="en-US" dirty="0"/>
              <a:t>Accountability is across the entire DT, even if some have specialized skills.</a:t>
            </a:r>
          </a:p>
          <a:p>
            <a:r>
              <a:rPr lang="en-US" dirty="0"/>
              <a:t>(Cobb, 2015, Chapter 3)</a:t>
            </a:r>
          </a:p>
          <a:p>
            <a:endParaRPr lang="en-US" dirty="0"/>
          </a:p>
        </p:txBody>
      </p:sp>
    </p:spTree>
    <p:extLst>
      <p:ext uri="{BB962C8B-B14F-4D97-AF65-F5344CB8AC3E}">
        <p14:creationId xmlns:p14="http://schemas.microsoft.com/office/powerpoint/2010/main" val="295384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DEA6243-08A9-502F-D394-E66C463A3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350" y="1152525"/>
            <a:ext cx="7184891" cy="4748212"/>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36366F5B-5BF0-40AC-8F7B-0DB56F83011E}"/>
              </a:ext>
            </a:extLst>
          </p:cNvPr>
          <p:cNvSpPr txBox="1"/>
          <p:nvPr/>
        </p:nvSpPr>
        <p:spPr>
          <a:xfrm>
            <a:off x="1940379" y="513806"/>
            <a:ext cx="7861126" cy="523220"/>
          </a:xfrm>
          <a:prstGeom prst="rect">
            <a:avLst/>
          </a:prstGeom>
          <a:noFill/>
        </p:spPr>
        <p:txBody>
          <a:bodyPr wrap="none" rtlCol="0">
            <a:spAutoFit/>
          </a:bodyPr>
          <a:lstStyle/>
          <a:p>
            <a:r>
              <a:rPr lang="en-US" sz="2800" b="1" dirty="0"/>
              <a:t>The Software Development Lifecycle In Scrum-Agile</a:t>
            </a:r>
          </a:p>
        </p:txBody>
      </p:sp>
      <p:sp>
        <p:nvSpPr>
          <p:cNvPr id="5" name="TextBox 4">
            <a:extLst>
              <a:ext uri="{FF2B5EF4-FFF2-40B4-BE49-F238E27FC236}">
                <a16:creationId xmlns:a16="http://schemas.microsoft.com/office/drawing/2014/main" id="{518A2E8C-66AF-5106-6C27-B74E744D9396}"/>
              </a:ext>
            </a:extLst>
          </p:cNvPr>
          <p:cNvSpPr txBox="1"/>
          <p:nvPr/>
        </p:nvSpPr>
        <p:spPr>
          <a:xfrm>
            <a:off x="4853804" y="6270172"/>
            <a:ext cx="2034275" cy="276999"/>
          </a:xfrm>
          <a:prstGeom prst="rect">
            <a:avLst/>
          </a:prstGeom>
          <a:noFill/>
        </p:spPr>
        <p:txBody>
          <a:bodyPr wrap="none" rtlCol="0">
            <a:spAutoFit/>
          </a:bodyPr>
          <a:lstStyle/>
          <a:p>
            <a:r>
              <a:rPr lang="en-US" sz="1200" i="1" dirty="0"/>
              <a:t>Image courtesy of pngfind.com</a:t>
            </a:r>
          </a:p>
        </p:txBody>
      </p:sp>
    </p:spTree>
    <p:extLst>
      <p:ext uri="{BB962C8B-B14F-4D97-AF65-F5344CB8AC3E}">
        <p14:creationId xmlns:p14="http://schemas.microsoft.com/office/powerpoint/2010/main" val="170766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BE2F-2471-5C2A-CA4F-33E0B1D56C0D}"/>
              </a:ext>
            </a:extLst>
          </p:cNvPr>
          <p:cNvSpPr>
            <a:spLocks noGrp="1"/>
          </p:cNvSpPr>
          <p:nvPr>
            <p:ph type="title"/>
          </p:nvPr>
        </p:nvSpPr>
        <p:spPr>
          <a:xfrm>
            <a:off x="1146705" y="609601"/>
            <a:ext cx="3856037" cy="574765"/>
          </a:xfrm>
        </p:spPr>
        <p:txBody>
          <a:bodyPr>
            <a:normAutofit/>
          </a:bodyPr>
          <a:lstStyle/>
          <a:p>
            <a:r>
              <a:rPr lang="en-US" sz="2400" dirty="0"/>
              <a:t>The SDLC in scrum-agile</a:t>
            </a:r>
          </a:p>
        </p:txBody>
      </p:sp>
      <p:pic>
        <p:nvPicPr>
          <p:cNvPr id="6" name="Content Placeholder 5" descr="Diagram&#10;&#10;Description automatically generated">
            <a:extLst>
              <a:ext uri="{FF2B5EF4-FFF2-40B4-BE49-F238E27FC236}">
                <a16:creationId xmlns:a16="http://schemas.microsoft.com/office/drawing/2014/main" id="{5F447CD0-F81D-CAB6-BF3C-62BD77315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245034"/>
            <a:ext cx="5891213" cy="3893270"/>
          </a:xfrm>
          <a:effectLst>
            <a:outerShdw blurRad="63500" sx="102000" sy="102000" algn="ctr" rotWithShape="0">
              <a:prstClr val="black">
                <a:alpha val="40000"/>
              </a:prstClr>
            </a:outerShdw>
          </a:effectLst>
        </p:spPr>
      </p:pic>
      <p:sp>
        <p:nvSpPr>
          <p:cNvPr id="4" name="Text Placeholder 3">
            <a:extLst>
              <a:ext uri="{FF2B5EF4-FFF2-40B4-BE49-F238E27FC236}">
                <a16:creationId xmlns:a16="http://schemas.microsoft.com/office/drawing/2014/main" id="{CF3129B3-4BAA-10FF-8FB3-8F5DCF8023CD}"/>
              </a:ext>
            </a:extLst>
          </p:cNvPr>
          <p:cNvSpPr>
            <a:spLocks noGrp="1"/>
          </p:cNvSpPr>
          <p:nvPr>
            <p:ph type="body" sz="half" idx="2"/>
          </p:nvPr>
        </p:nvSpPr>
        <p:spPr>
          <a:xfrm>
            <a:off x="1146705" y="1184364"/>
            <a:ext cx="3856037" cy="5573487"/>
          </a:xfrm>
        </p:spPr>
        <p:txBody>
          <a:bodyPr>
            <a:normAutofit fontScale="77500" lnSpcReduction="20000"/>
          </a:bodyPr>
          <a:lstStyle/>
          <a:p>
            <a:r>
              <a:rPr lang="en-US" dirty="0"/>
              <a:t>Using our image, we will break down the SDLC. It starts with a project. What requirements are known will be discussed, but many times the requirements will be figured out as the project is developed. Once the PO meets with all the parties involved, they will build a product backlog and then meet with the SM and DT. The PO will have created “user stories” that are short stories of what a user would expect. The topmost stories are selected due to being the most important for the Sprint. A sprint is typically 1-4 weeks with 2 weeks being the most popular currently. The development team will work on those specific stories until they meet what was decided as “done” is. Testing and integration are done concurrent to development so when a product is in the release or feedback stage, testing will have already been completed and the product will work. Daily Scrums are where the team meets for 15 minutes a day and talks about issues they face and problems they overcame. These are done daily during every sprint. If the PO approved the work, it is released. If not, then the required changes are recorded and adjustments to the priority list are made. The sprint team will have a review with the Stakeholders and executives present. Then the SM will have a retrospective with just the DT and PO if available. These last items are so the team can make any adjustments for the next sprint and gather any issues they faced. Did the team not have clear instructions? Was there sickness that caused a delay? Was there an issue with management? Whatever the case it is discussed so the impediment will be removed. </a:t>
            </a:r>
          </a:p>
          <a:p>
            <a:r>
              <a:rPr lang="en-US" dirty="0"/>
              <a:t>(Cobb, 2015, Chapter 4-5)</a:t>
            </a:r>
          </a:p>
        </p:txBody>
      </p:sp>
      <p:sp>
        <p:nvSpPr>
          <p:cNvPr id="8" name="TextBox 7">
            <a:extLst>
              <a:ext uri="{FF2B5EF4-FFF2-40B4-BE49-F238E27FC236}">
                <a16:creationId xmlns:a16="http://schemas.microsoft.com/office/drawing/2014/main" id="{7891CF97-9E70-7A73-9547-88B5138D697F}"/>
              </a:ext>
            </a:extLst>
          </p:cNvPr>
          <p:cNvSpPr txBox="1"/>
          <p:nvPr/>
        </p:nvSpPr>
        <p:spPr>
          <a:xfrm>
            <a:off x="6927914" y="5930537"/>
            <a:ext cx="2034275" cy="276999"/>
          </a:xfrm>
          <a:prstGeom prst="rect">
            <a:avLst/>
          </a:prstGeom>
          <a:noFill/>
        </p:spPr>
        <p:txBody>
          <a:bodyPr wrap="none" rtlCol="0">
            <a:spAutoFit/>
          </a:bodyPr>
          <a:lstStyle/>
          <a:p>
            <a:r>
              <a:rPr lang="en-US" sz="1200" i="1" dirty="0"/>
              <a:t>Image courtesy of pngfind.com</a:t>
            </a:r>
          </a:p>
        </p:txBody>
      </p:sp>
    </p:spTree>
    <p:extLst>
      <p:ext uri="{BB962C8B-B14F-4D97-AF65-F5344CB8AC3E}">
        <p14:creationId xmlns:p14="http://schemas.microsoft.com/office/powerpoint/2010/main" val="15295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E0E8-FB46-D262-1E39-ADCB63C856FF}"/>
              </a:ext>
            </a:extLst>
          </p:cNvPr>
          <p:cNvSpPr>
            <a:spLocks noGrp="1"/>
          </p:cNvSpPr>
          <p:nvPr>
            <p:ph type="title"/>
          </p:nvPr>
        </p:nvSpPr>
        <p:spPr>
          <a:xfrm>
            <a:off x="1141456" y="609600"/>
            <a:ext cx="9905955" cy="627017"/>
          </a:xfrm>
        </p:spPr>
        <p:txBody>
          <a:bodyPr/>
          <a:lstStyle/>
          <a:p>
            <a:pPr algn="ctr"/>
            <a:r>
              <a:rPr lang="en-US" dirty="0"/>
              <a:t>If waterfall was used in SNHU travel</a:t>
            </a:r>
          </a:p>
        </p:txBody>
      </p:sp>
      <p:sp>
        <p:nvSpPr>
          <p:cNvPr id="3" name="Text Placeholder 2">
            <a:extLst>
              <a:ext uri="{FF2B5EF4-FFF2-40B4-BE49-F238E27FC236}">
                <a16:creationId xmlns:a16="http://schemas.microsoft.com/office/drawing/2014/main" id="{376127B3-E4AE-7A7C-19AB-BF9FD53EA40C}"/>
              </a:ext>
            </a:extLst>
          </p:cNvPr>
          <p:cNvSpPr>
            <a:spLocks noGrp="1"/>
          </p:cNvSpPr>
          <p:nvPr>
            <p:ph type="body" sz="half" idx="2"/>
          </p:nvPr>
        </p:nvSpPr>
        <p:spPr>
          <a:xfrm>
            <a:off x="1141410" y="1236617"/>
            <a:ext cx="9904459" cy="4554581"/>
          </a:xfrm>
        </p:spPr>
        <p:txBody>
          <a:bodyPr anchor="t"/>
          <a:lstStyle/>
          <a:p>
            <a:r>
              <a:rPr lang="en-US" dirty="0"/>
              <a:t>The common methodology we use is called Waterfall as it cascades down from the top. If we tried to use this methodology and not Agile in the SNHU travel project, we would have ended up failing to meet client requirements and satisfaction. Midway through the project the client decided to shift from just having top rated destinations in a carrousel at the top, to now focusing it on the next big vacation item according to a new study. This next big item was health and wellness travels. If we used the Waterfall method, we would not have had the freedom to shift our resources and still complete the website. We would not have been able to shift so quickly. Also, clear communication from the end-users would have been difficult if not entirely skipped. This allows us to make sure we are adding value for the user in every line of code we right, thus preventing waste. With waterfall we would not have had open communication and the freedom or ability to shift as we did. Likely we would have had to do another “death march” just to complete the project in the timeframe the client requested, causing loss of morale in the team. </a:t>
            </a:r>
          </a:p>
          <a:p>
            <a:r>
              <a:rPr lang="en-US" dirty="0"/>
              <a:t>(Cobb, 2015, Chapter 1, 18)</a:t>
            </a:r>
          </a:p>
          <a:p>
            <a:endParaRPr lang="en-US" dirty="0"/>
          </a:p>
        </p:txBody>
      </p:sp>
    </p:spTree>
    <p:extLst>
      <p:ext uri="{BB962C8B-B14F-4D97-AF65-F5344CB8AC3E}">
        <p14:creationId xmlns:p14="http://schemas.microsoft.com/office/powerpoint/2010/main" val="423017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7F60-FE69-6AD5-E97C-A61358560D3C}"/>
              </a:ext>
            </a:extLst>
          </p:cNvPr>
          <p:cNvSpPr>
            <a:spLocks noGrp="1"/>
          </p:cNvSpPr>
          <p:nvPr>
            <p:ph type="title"/>
          </p:nvPr>
        </p:nvSpPr>
        <p:spPr>
          <a:xfrm>
            <a:off x="1141456" y="609600"/>
            <a:ext cx="9905955" cy="687977"/>
          </a:xfrm>
        </p:spPr>
        <p:txBody>
          <a:bodyPr>
            <a:noAutofit/>
          </a:bodyPr>
          <a:lstStyle/>
          <a:p>
            <a:pPr algn="ctr"/>
            <a:r>
              <a:rPr lang="en-US" sz="2800" dirty="0"/>
              <a:t>Factors to consider in choosing Waterfall or Agile</a:t>
            </a:r>
          </a:p>
        </p:txBody>
      </p:sp>
      <p:sp>
        <p:nvSpPr>
          <p:cNvPr id="3" name="Text Placeholder 2">
            <a:extLst>
              <a:ext uri="{FF2B5EF4-FFF2-40B4-BE49-F238E27FC236}">
                <a16:creationId xmlns:a16="http://schemas.microsoft.com/office/drawing/2014/main" id="{2BD6ECF5-FB61-4FD4-9F67-95DFA9C55A41}"/>
              </a:ext>
            </a:extLst>
          </p:cNvPr>
          <p:cNvSpPr>
            <a:spLocks noGrp="1"/>
          </p:cNvSpPr>
          <p:nvPr>
            <p:ph type="body" sz="half" idx="2"/>
          </p:nvPr>
        </p:nvSpPr>
        <p:spPr>
          <a:xfrm>
            <a:off x="1141410" y="1297577"/>
            <a:ext cx="9904459" cy="5146766"/>
          </a:xfrm>
        </p:spPr>
        <p:txBody>
          <a:bodyPr>
            <a:normAutofit/>
          </a:bodyPr>
          <a:lstStyle/>
          <a:p>
            <a:r>
              <a:rPr lang="en-US" dirty="0"/>
              <a:t>There are many things to consider in picking Waterfall or Agile methodologies. Not every project should be Agile. If all the constraints and information is clearly understood and little possibility to change is present, then a Waterfall approach can be very successful. However, in many software engineering cases, the design constraints are not known and will not be known until much further into the project. Waterfall is not adaptable in these cases. It takes too much design work to be done before a change is passed down and then a possible overhaul will be needed. Waterfall does not allow the testing to be concurrent thus causing a bottle neck that creates divisions among the teams. Waterfall is still very popular due to the control it gives management. However, lately Agile is taking more of a front running role and companies are seeing great results. It boils down to how much is known and how much will be known as the project progresses. In most cases, Agile will be the best way to go for all parties involved. A hybrid style is possible but only with a very deep understanding of both Agile and Waterfall methodologies. Integration of the two is possible, but fully implementing Agile will bring the largest rewards in the long run on most projects. </a:t>
            </a:r>
          </a:p>
          <a:p>
            <a:r>
              <a:rPr lang="en-US" dirty="0"/>
              <a:t>(Cobb, 2015, Chapter 1, 18-21)</a:t>
            </a:r>
          </a:p>
          <a:p>
            <a:endParaRPr lang="en-US" dirty="0"/>
          </a:p>
        </p:txBody>
      </p:sp>
    </p:spTree>
    <p:extLst>
      <p:ext uri="{BB962C8B-B14F-4D97-AF65-F5344CB8AC3E}">
        <p14:creationId xmlns:p14="http://schemas.microsoft.com/office/powerpoint/2010/main" val="337919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1AE6-B1A7-30C5-6673-7B41379984B0}"/>
              </a:ext>
            </a:extLst>
          </p:cNvPr>
          <p:cNvSpPr>
            <a:spLocks noGrp="1"/>
          </p:cNvSpPr>
          <p:nvPr>
            <p:ph type="title"/>
          </p:nvPr>
        </p:nvSpPr>
        <p:spPr>
          <a:xfrm>
            <a:off x="1141456" y="609600"/>
            <a:ext cx="9905955" cy="557349"/>
          </a:xfrm>
        </p:spPr>
        <p:txBody>
          <a:bodyPr>
            <a:normAutofit fontScale="90000"/>
          </a:bodyPr>
          <a:lstStyle/>
          <a:p>
            <a:pPr algn="ctr"/>
            <a:r>
              <a:rPr lang="en-US" dirty="0"/>
              <a:t>References:</a:t>
            </a:r>
          </a:p>
        </p:txBody>
      </p:sp>
      <p:sp>
        <p:nvSpPr>
          <p:cNvPr id="3" name="Text Placeholder 2">
            <a:extLst>
              <a:ext uri="{FF2B5EF4-FFF2-40B4-BE49-F238E27FC236}">
                <a16:creationId xmlns:a16="http://schemas.microsoft.com/office/drawing/2014/main" id="{1AA0CF65-0CEF-62D2-2850-4CB7106D367A}"/>
              </a:ext>
            </a:extLst>
          </p:cNvPr>
          <p:cNvSpPr>
            <a:spLocks noGrp="1"/>
          </p:cNvSpPr>
          <p:nvPr>
            <p:ph type="body" sz="half" idx="2"/>
          </p:nvPr>
        </p:nvSpPr>
        <p:spPr>
          <a:xfrm>
            <a:off x="1141410" y="1280161"/>
            <a:ext cx="9904459" cy="4511038"/>
          </a:xfrm>
        </p:spPr>
        <p:txBody>
          <a:bodyPr anchor="t"/>
          <a:lstStyle/>
          <a:p>
            <a:pPr indent="-457200">
              <a:lnSpc>
                <a:spcPct val="200000"/>
              </a:lnSpc>
              <a:spcBef>
                <a:spcPts val="0"/>
              </a:spcBef>
            </a:pPr>
            <a:r>
              <a:rPr lang="en-US" sz="1200" dirty="0">
                <a:effectLst/>
                <a:latin typeface="Times New Roman" panose="02020603050405020304" pitchFamily="18" charset="0"/>
                <a:cs typeface="Times New Roman" panose="02020603050405020304" pitchFamily="18" charset="0"/>
              </a:rPr>
              <a:t>Cobb, C. G. (2015). </a:t>
            </a:r>
            <a:r>
              <a:rPr lang="en-US" sz="1200" i="1" dirty="0">
                <a:effectLst/>
                <a:latin typeface="Times New Roman" panose="02020603050405020304" pitchFamily="18" charset="0"/>
                <a:cs typeface="Times New Roman" panose="02020603050405020304" pitchFamily="18" charset="0"/>
              </a:rPr>
              <a:t>The project manager's guide to mastering agile: Principles and practices for an adaptive approach</a:t>
            </a:r>
            <a:r>
              <a:rPr lang="en-US" sz="1200" dirty="0">
                <a:effectLst/>
                <a:latin typeface="Times New Roman" panose="02020603050405020304" pitchFamily="18" charset="0"/>
                <a:cs typeface="Times New Roman" panose="02020603050405020304" pitchFamily="18" charset="0"/>
              </a:rPr>
              <a:t>. John Wiley &amp; Sons, Inc. Accessed 2/15/2023 </a:t>
            </a:r>
            <a:endParaRPr lang="en-US" dirty="0"/>
          </a:p>
        </p:txBody>
      </p:sp>
    </p:spTree>
    <p:extLst>
      <p:ext uri="{BB962C8B-B14F-4D97-AF65-F5344CB8AC3E}">
        <p14:creationId xmlns:p14="http://schemas.microsoft.com/office/powerpoint/2010/main" val="483491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1544</TotalTime>
  <Words>1237</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Tw Cen MT</vt:lpstr>
      <vt:lpstr>Circuit</vt:lpstr>
      <vt:lpstr>Agile Presentation</vt:lpstr>
      <vt:lpstr>Various roles within Scrum-Agile</vt:lpstr>
      <vt:lpstr>PowerPoint Presentation</vt:lpstr>
      <vt:lpstr>The SDLC in scrum-agile</vt:lpstr>
      <vt:lpstr>If waterfall was used in SNHU travel</vt:lpstr>
      <vt:lpstr>Factors to consider in choosing Waterfall or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Kody Greenberg</dc:creator>
  <cp:lastModifiedBy>Kody Greenberg</cp:lastModifiedBy>
  <cp:revision>2</cp:revision>
  <dcterms:created xsi:type="dcterms:W3CDTF">2023-02-14T15:24:21Z</dcterms:created>
  <dcterms:modified xsi:type="dcterms:W3CDTF">2023-02-15T17:08:46Z</dcterms:modified>
</cp:coreProperties>
</file>