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9e5072e4e_0_1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9e5072e4e_0_1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79e5072e4e_0_1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79e5072e4e_0_1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9e5072e4e_0_1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9e5072e4e_0_1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79e5072e4e_0_1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79e5072e4e_0_1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79e5072e4e_0_1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79e5072e4e_0_1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9e5072e4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9e5072e4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9e5072e4e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9e5072e4e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9e5072e4e_0_1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79e5072e4e_0_18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9e5072e4e_0_1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9e5072e4e_0_1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9e5072e4e_0_19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79e5072e4e_0_19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79e5072e4e_0_19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79e5072e4e_0_19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79e5072e4e_0_1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79e5072e4e_0_1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79e5072e4e_0_1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79e5072e4e_0_1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Food Security Monitoring for Karamoja Region(2017)</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Group 12’s Presentation for Project 2 under Data Visualisation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Visualisation 4 - Crop </a:t>
            </a:r>
            <a:r>
              <a:rPr lang="en"/>
              <a:t>Dependency</a:t>
            </a:r>
            <a:endParaRPr/>
          </a:p>
        </p:txBody>
      </p:sp>
      <p:sp>
        <p:nvSpPr>
          <p:cNvPr id="194" name="Google Shape;194;p22"/>
          <p:cNvSpPr txBox="1"/>
          <p:nvPr>
            <p:ph idx="1" type="body"/>
          </p:nvPr>
        </p:nvSpPr>
        <p:spPr>
          <a:xfrm>
            <a:off x="5838250" y="1307850"/>
            <a:ext cx="3305700" cy="383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We can see from the chart that no district heavily depends on maize other than Napak and Amudat rather it is almost equal or sorghum is heavily depended.</a:t>
            </a:r>
            <a:endParaRPr sz="1700"/>
          </a:p>
        </p:txBody>
      </p:sp>
      <p:pic>
        <p:nvPicPr>
          <p:cNvPr id="195" name="Google Shape;195;p22"/>
          <p:cNvPicPr preferRelativeResize="0"/>
          <p:nvPr/>
        </p:nvPicPr>
        <p:blipFill>
          <a:blip r:embed="rId3">
            <a:alphaModFix/>
          </a:blip>
          <a:stretch>
            <a:fillRect/>
          </a:stretch>
        </p:blipFill>
        <p:spPr>
          <a:xfrm>
            <a:off x="60950" y="1403022"/>
            <a:ext cx="5777301" cy="36151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Food Security Recommendations</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  </a:t>
            </a:r>
            <a:r>
              <a:rPr lang="en"/>
              <a:t>NGOs should scale maize as a more predictable food source since it is more stable.</a:t>
            </a:r>
            <a:endParaRPr/>
          </a:p>
          <a:p>
            <a:pPr indent="0" lvl="0" marL="0" rtl="0" algn="l">
              <a:spcBef>
                <a:spcPts val="1200"/>
              </a:spcBef>
              <a:spcAft>
                <a:spcPts val="0"/>
              </a:spcAft>
              <a:buNone/>
            </a:pPr>
            <a:r>
              <a:rPr lang="en"/>
              <a:t>2. They should invest in drought and pest-resistant varieties of sorghum as it has no outliers and has a tight spread range of productivity.</a:t>
            </a:r>
            <a:endParaRPr/>
          </a:p>
          <a:p>
            <a:pPr indent="0" lvl="0" marL="0" rtl="0" algn="l">
              <a:spcBef>
                <a:spcPts val="1200"/>
              </a:spcBef>
              <a:spcAft>
                <a:spcPts val="0"/>
              </a:spcAft>
              <a:buNone/>
            </a:pPr>
            <a:r>
              <a:rPr lang="en"/>
              <a:t>3. Districts with high yield per capita ( Nakapiripirit and Kotido ) could serve as redistribution hubs / surplus zones due to their high yield.</a:t>
            </a:r>
            <a:endParaRPr/>
          </a:p>
          <a:p>
            <a:pPr indent="0" lvl="0" marL="0" rtl="0" algn="l">
              <a:spcBef>
                <a:spcPts val="1200"/>
              </a:spcBef>
              <a:spcAft>
                <a:spcPts val="0"/>
              </a:spcAft>
              <a:buNone/>
            </a:pPr>
            <a:r>
              <a:rPr lang="en"/>
              <a:t>4. Districts / </a:t>
            </a:r>
            <a:r>
              <a:rPr lang="en"/>
              <a:t>Sub Counties </a:t>
            </a:r>
            <a:r>
              <a:rPr lang="en"/>
              <a:t> should increase crop area for sorghum as it directly corresponds to the production of the crop.</a:t>
            </a:r>
            <a:endParaRPr/>
          </a:p>
          <a:p>
            <a:pPr indent="0" lvl="0" marL="0" rtl="0" algn="l">
              <a:spcBef>
                <a:spcPts val="1200"/>
              </a:spcBef>
              <a:spcAft>
                <a:spcPts val="0"/>
              </a:spcAft>
              <a:buNone/>
            </a:pPr>
            <a:r>
              <a:rPr lang="en"/>
              <a:t>5. If the NGOs are aiming for high crop production, then they should prioritize sorghum, as districts with high production do so or aim for an even 50/ 50 together with maize.</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Addition of rainfall and climate inputs in the datasets for predictive modelling and analysis.</a:t>
            </a:r>
            <a:endParaRPr/>
          </a:p>
          <a:p>
            <a:pPr indent="-311150" lvl="0" marL="457200" rtl="0" algn="l">
              <a:spcBef>
                <a:spcPts val="0"/>
              </a:spcBef>
              <a:spcAft>
                <a:spcPts val="0"/>
              </a:spcAft>
              <a:buSzPts val="1300"/>
              <a:buAutoNum type="arabicPeriod"/>
            </a:pPr>
            <a:r>
              <a:rPr lang="en"/>
              <a:t>An extended  analysis to multiple years would be great for </a:t>
            </a:r>
            <a:r>
              <a:rPr lang="en"/>
              <a:t>identifying</a:t>
            </a:r>
            <a:r>
              <a:rPr lang="en"/>
              <a:t> and monitoring trends.</a:t>
            </a:r>
            <a:endParaRPr/>
          </a:p>
          <a:p>
            <a:pPr indent="-311150" lvl="0" marL="457200" rtl="0" algn="l">
              <a:spcBef>
                <a:spcPts val="0"/>
              </a:spcBef>
              <a:spcAft>
                <a:spcPts val="0"/>
              </a:spcAft>
              <a:buSzPts val="1300"/>
              <a:buAutoNum type="arabicPeriod"/>
            </a:pPr>
            <a:r>
              <a:rPr lang="en"/>
              <a:t>Data i</a:t>
            </a:r>
            <a:r>
              <a:rPr lang="en"/>
              <a:t>ntegration</a:t>
            </a:r>
            <a:r>
              <a:rPr lang="en"/>
              <a:t> of pest and disease outbreaks would suffice to help in interpretation of dependency and efficiency of crops.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700"/>
              <a:t>Thank You</a:t>
            </a:r>
            <a:endParaRPr sz="3700"/>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Thank you for your attention and articulation of  this presentation.</a:t>
            </a:r>
            <a:endParaRPr sz="1700"/>
          </a:p>
          <a:p>
            <a:pPr indent="0" lvl="0" marL="0" rtl="0" algn="l">
              <a:spcBef>
                <a:spcPts val="1200"/>
              </a:spcBef>
              <a:spcAft>
                <a:spcPts val="1200"/>
              </a:spcAft>
              <a:buNone/>
            </a:pPr>
            <a:r>
              <a:rPr lang="en"/>
              <a:t>For any questions, reach out to : koech.kipchumba@moringaschool.com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Appendix</a:t>
            </a:r>
            <a:endParaRPr/>
          </a:p>
        </p:txBody>
      </p:sp>
      <p:pic>
        <p:nvPicPr>
          <p:cNvPr id="219" name="Google Shape;219;p26"/>
          <p:cNvPicPr preferRelativeResize="0"/>
          <p:nvPr/>
        </p:nvPicPr>
        <p:blipFill>
          <a:blip r:embed="rId3">
            <a:alphaModFix/>
          </a:blip>
          <a:stretch>
            <a:fillRect/>
          </a:stretch>
        </p:blipFill>
        <p:spPr>
          <a:xfrm>
            <a:off x="0" y="1307850"/>
            <a:ext cx="5644182" cy="3707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Karamoja is the most food-insecure region of Uganda which is mainly due to low crop productivity level caused by intense droughts as well as pest and disease outbreak.</a:t>
            </a:r>
            <a:endParaRPr/>
          </a:p>
          <a:p>
            <a:pPr indent="0" lvl="0" marL="0" rtl="0" algn="l">
              <a:spcBef>
                <a:spcPts val="1200"/>
              </a:spcBef>
              <a:spcAft>
                <a:spcPts val="1200"/>
              </a:spcAft>
              <a:buNone/>
            </a:pPr>
            <a:r>
              <a:rPr lang="en"/>
              <a:t>Several NGO's provide technical and farm inputs to farmers experiencing extremely low yield which they often need to rely on some very local sources of information to prioritize their activities.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343D"/>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Dalberg Data Insights (DDI) has been requested to develop a new food security monitoring tool to support the decision making of one of those NGOs active in Karamoja.</a:t>
            </a:r>
            <a:endParaRPr/>
          </a:p>
          <a:p>
            <a:pPr indent="0" lvl="0" marL="0" rtl="0" algn="l">
              <a:spcBef>
                <a:spcPts val="1200"/>
              </a:spcBef>
              <a:spcAft>
                <a:spcPts val="1200"/>
              </a:spcAft>
              <a:buNone/>
            </a:pPr>
            <a:r>
              <a:rPr lang="en"/>
              <a:t>This will be possible by developing an interactive visualization tool of the results for this first crop season which will be used as the first mockup of the Food Security Monitoring tool that DDI will develop for the NGO.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latin typeface="Arial"/>
                <a:ea typeface="Arial"/>
                <a:cs typeface="Arial"/>
                <a:sym typeface="Arial"/>
              </a:rPr>
              <a:t>Geography:</a:t>
            </a:r>
            <a:r>
              <a:rPr lang="en">
                <a:latin typeface="Arial"/>
                <a:ea typeface="Arial"/>
                <a:cs typeface="Arial"/>
                <a:sym typeface="Arial"/>
              </a:rPr>
              <a:t> District &amp; </a:t>
            </a:r>
            <a:r>
              <a:rPr lang="en">
                <a:latin typeface="Arial"/>
                <a:ea typeface="Arial"/>
                <a:cs typeface="Arial"/>
                <a:sym typeface="Arial"/>
              </a:rPr>
              <a:t>Sub County</a:t>
            </a:r>
            <a:r>
              <a:rPr lang="en">
                <a:latin typeface="Arial"/>
                <a:ea typeface="Arial"/>
                <a:cs typeface="Arial"/>
                <a:sym typeface="Arial"/>
              </a:rPr>
              <a:t> level(Uganda)</a:t>
            </a:r>
            <a:br>
              <a:rPr lang="en">
                <a:latin typeface="Arial"/>
                <a:ea typeface="Arial"/>
                <a:cs typeface="Arial"/>
                <a:sym typeface="Arial"/>
              </a:rPr>
            </a:br>
            <a:endParaRPr>
              <a:latin typeface="Arial"/>
              <a:ea typeface="Arial"/>
              <a:cs typeface="Arial"/>
              <a:sym typeface="Arial"/>
            </a:endParaRPr>
          </a:p>
          <a:p>
            <a:pPr indent="0" lvl="0" marL="0" rtl="0" algn="l">
              <a:spcBef>
                <a:spcPts val="1200"/>
              </a:spcBef>
              <a:spcAft>
                <a:spcPts val="0"/>
              </a:spcAft>
              <a:buNone/>
            </a:pPr>
            <a:r>
              <a:rPr b="1" lang="en">
                <a:latin typeface="Arial"/>
                <a:ea typeface="Arial"/>
                <a:cs typeface="Arial"/>
                <a:sym typeface="Arial"/>
              </a:rPr>
              <a:t>Crops:</a:t>
            </a:r>
            <a:r>
              <a:rPr lang="en">
                <a:latin typeface="Arial"/>
                <a:ea typeface="Arial"/>
                <a:cs typeface="Arial"/>
                <a:sym typeface="Arial"/>
              </a:rPr>
              <a:t> Sorghum + Maize</a:t>
            </a:r>
            <a:br>
              <a:rPr lang="en">
                <a:latin typeface="Arial"/>
                <a:ea typeface="Arial"/>
                <a:cs typeface="Arial"/>
                <a:sym typeface="Arial"/>
              </a:rPr>
            </a:br>
            <a:endParaRPr>
              <a:latin typeface="Arial"/>
              <a:ea typeface="Arial"/>
              <a:cs typeface="Arial"/>
              <a:sym typeface="Arial"/>
            </a:endParaRPr>
          </a:p>
          <a:p>
            <a:pPr indent="0" lvl="0" marL="0" rtl="0" algn="l">
              <a:spcBef>
                <a:spcPts val="1200"/>
              </a:spcBef>
              <a:spcAft>
                <a:spcPts val="0"/>
              </a:spcAft>
              <a:buNone/>
            </a:pPr>
            <a:r>
              <a:rPr b="1" lang="en">
                <a:latin typeface="Arial"/>
                <a:ea typeface="Arial"/>
                <a:cs typeface="Arial"/>
                <a:sym typeface="Arial"/>
              </a:rPr>
              <a:t>Metrics:</a:t>
            </a:r>
            <a:r>
              <a:rPr lang="en">
                <a:latin typeface="Arial"/>
                <a:ea typeface="Arial"/>
                <a:cs typeface="Arial"/>
                <a:sym typeface="Arial"/>
              </a:rPr>
              <a:t> Yield per Hectare, Production, Crop Area, Population</a:t>
            </a:r>
            <a:br>
              <a:rPr lang="en">
                <a:latin typeface="Arial"/>
                <a:ea typeface="Arial"/>
                <a:cs typeface="Arial"/>
                <a:sym typeface="Arial"/>
              </a:rPr>
            </a:br>
            <a:endParaRPr>
              <a:latin typeface="Arial"/>
              <a:ea typeface="Arial"/>
              <a:cs typeface="Arial"/>
              <a:sym typeface="Arial"/>
            </a:endParaRPr>
          </a:p>
          <a:p>
            <a:pPr indent="0" lvl="0" marL="0" rtl="0" algn="l">
              <a:spcBef>
                <a:spcPts val="1200"/>
              </a:spcBef>
              <a:spcAft>
                <a:spcPts val="0"/>
              </a:spcAft>
              <a:buNone/>
            </a:pPr>
            <a:r>
              <a:rPr b="1" lang="en">
                <a:latin typeface="Arial"/>
                <a:ea typeface="Arial"/>
                <a:cs typeface="Arial"/>
                <a:sym typeface="Arial"/>
              </a:rPr>
              <a:t>Derived Metric:</a:t>
            </a:r>
            <a:r>
              <a:rPr lang="en">
                <a:latin typeface="Arial"/>
                <a:ea typeface="Arial"/>
                <a:cs typeface="Arial"/>
                <a:sym typeface="Arial"/>
              </a:rPr>
              <a:t> Yield per Capita (Kg/person)</a:t>
            </a:r>
            <a:br>
              <a:rPr lang="en">
                <a:latin typeface="Arial"/>
                <a:ea typeface="Arial"/>
                <a:cs typeface="Arial"/>
                <a:sym typeface="Arial"/>
              </a:rPr>
            </a:br>
            <a:endParaRPr>
              <a:latin typeface="Arial"/>
              <a:ea typeface="Arial"/>
              <a:cs typeface="Arial"/>
              <a:sym typeface="Arial"/>
            </a:endParaRPr>
          </a:p>
          <a:p>
            <a:pPr indent="0" lvl="0" marL="0" rtl="0" algn="l">
              <a:spcBef>
                <a:spcPts val="1200"/>
              </a:spcBef>
              <a:spcAft>
                <a:spcPts val="0"/>
              </a:spcAft>
              <a:buNone/>
            </a:pPr>
            <a:r>
              <a:rPr b="1" lang="en">
                <a:latin typeface="Arial"/>
                <a:ea typeface="Arial"/>
                <a:cs typeface="Arial"/>
                <a:sym typeface="Arial"/>
              </a:rPr>
              <a:t>Geospatial Data:</a:t>
            </a:r>
            <a:r>
              <a:rPr lang="en">
                <a:latin typeface="Arial"/>
                <a:ea typeface="Arial"/>
                <a:cs typeface="Arial"/>
                <a:sym typeface="Arial"/>
              </a:rPr>
              <a:t> District &amp; </a:t>
            </a:r>
            <a:r>
              <a:rPr lang="en">
                <a:latin typeface="Arial"/>
                <a:ea typeface="Arial"/>
                <a:cs typeface="Arial"/>
                <a:sym typeface="Arial"/>
              </a:rPr>
              <a:t>Sub County</a:t>
            </a:r>
            <a:r>
              <a:rPr lang="en">
                <a:latin typeface="Arial"/>
                <a:ea typeface="Arial"/>
                <a:cs typeface="Arial"/>
                <a:sym typeface="Arial"/>
              </a:rPr>
              <a:t> shapefiles</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157" name="Shape 157"/>
        <p:cNvGrpSpPr/>
        <p:nvPr/>
      </p:nvGrpSpPr>
      <p:grpSpPr>
        <a:xfrm>
          <a:off x="0" y="0"/>
          <a:ext cx="0" cy="0"/>
          <a:chOff x="0" y="0"/>
          <a:chExt cx="0" cy="0"/>
        </a:xfrm>
      </p:grpSpPr>
      <p:sp>
        <p:nvSpPr>
          <p:cNvPr id="158" name="Google Shape;158;p17"/>
          <p:cNvSpPr txBox="1"/>
          <p:nvPr>
            <p:ph type="title"/>
          </p:nvPr>
        </p:nvSpPr>
        <p:spPr>
          <a:xfrm>
            <a:off x="1449300" y="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a:t>
            </a:r>
            <a:r>
              <a:rPr lang="en"/>
              <a:t> preview( </a:t>
            </a:r>
            <a:r>
              <a:rPr lang="en"/>
              <a:t>Karamoja</a:t>
            </a:r>
            <a:r>
              <a:rPr lang="en"/>
              <a:t> Districts)</a:t>
            </a:r>
            <a:endParaRPr/>
          </a:p>
        </p:txBody>
      </p:sp>
      <p:sp>
        <p:nvSpPr>
          <p:cNvPr id="159" name="Google Shape;159;p17"/>
          <p:cNvSpPr txBox="1"/>
          <p:nvPr>
            <p:ph idx="1" type="body"/>
          </p:nvPr>
        </p:nvSpPr>
        <p:spPr>
          <a:xfrm>
            <a:off x="1297500" y="3998550"/>
            <a:ext cx="7190700" cy="114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dashboard hold the statistical visualisations for districts mainly being crop comparisons and subcounty rankings.</a:t>
            </a:r>
            <a:endParaRPr/>
          </a:p>
          <a:p>
            <a:pPr indent="0" lvl="0" marL="0" rtl="0" algn="l">
              <a:spcBef>
                <a:spcPts val="1200"/>
              </a:spcBef>
              <a:spcAft>
                <a:spcPts val="1200"/>
              </a:spcAft>
              <a:buNone/>
            </a:pPr>
            <a:r>
              <a:rPr lang="en"/>
              <a:t>To make it interactive, filters for crop type and administrative level are present.</a:t>
            </a:r>
            <a:endParaRPr/>
          </a:p>
        </p:txBody>
      </p:sp>
      <p:pic>
        <p:nvPicPr>
          <p:cNvPr id="160" name="Google Shape;160;p17" title="Screenshot 2025-08-30 152134.png"/>
          <p:cNvPicPr preferRelativeResize="0"/>
          <p:nvPr/>
        </p:nvPicPr>
        <p:blipFill>
          <a:blip r:embed="rId3">
            <a:alphaModFix/>
          </a:blip>
          <a:stretch>
            <a:fillRect/>
          </a:stretch>
        </p:blipFill>
        <p:spPr>
          <a:xfrm>
            <a:off x="1283900" y="724325"/>
            <a:ext cx="6576199" cy="3274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0"/>
            <a:ext cx="7038900" cy="6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preview(</a:t>
            </a:r>
            <a:r>
              <a:rPr lang="en"/>
              <a:t>Karamoja</a:t>
            </a:r>
            <a:r>
              <a:rPr lang="en"/>
              <a:t> Subcounties)</a:t>
            </a:r>
            <a:endParaRPr/>
          </a:p>
        </p:txBody>
      </p:sp>
      <p:sp>
        <p:nvSpPr>
          <p:cNvPr id="166" name="Google Shape;166;p18"/>
          <p:cNvSpPr txBox="1"/>
          <p:nvPr>
            <p:ph idx="1" type="body"/>
          </p:nvPr>
        </p:nvSpPr>
        <p:spPr>
          <a:xfrm>
            <a:off x="1297500" y="3936850"/>
            <a:ext cx="7038900" cy="1206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dashboard hold the statistical visualisations for sub counties  mainly being yield per hectare comparisons against population and subcounty rankings.</a:t>
            </a:r>
            <a:endParaRPr/>
          </a:p>
          <a:p>
            <a:pPr indent="0" lvl="0" marL="0" rtl="0" algn="l">
              <a:spcBef>
                <a:spcPts val="1200"/>
              </a:spcBef>
              <a:spcAft>
                <a:spcPts val="0"/>
              </a:spcAft>
              <a:buNone/>
            </a:pPr>
            <a:r>
              <a:rPr lang="en"/>
              <a:t>Crop type filters are implemented for interactivity and hands on preview.</a:t>
            </a:r>
            <a:endParaRPr/>
          </a:p>
          <a:p>
            <a:pPr indent="0" lvl="0" marL="0" rtl="0" algn="l">
              <a:spcBef>
                <a:spcPts val="1200"/>
              </a:spcBef>
              <a:spcAft>
                <a:spcPts val="1200"/>
              </a:spcAft>
              <a:buNone/>
            </a:pPr>
            <a:r>
              <a:t/>
            </a:r>
            <a:endParaRPr/>
          </a:p>
        </p:txBody>
      </p:sp>
      <p:pic>
        <p:nvPicPr>
          <p:cNvPr id="167" name="Google Shape;167;p18" title="Screenshot 2025-08-30 153911.png"/>
          <p:cNvPicPr preferRelativeResize="0"/>
          <p:nvPr/>
        </p:nvPicPr>
        <p:blipFill>
          <a:blip r:embed="rId3">
            <a:alphaModFix/>
          </a:blip>
          <a:stretch>
            <a:fillRect/>
          </a:stretch>
        </p:blipFill>
        <p:spPr>
          <a:xfrm>
            <a:off x="1297500" y="443996"/>
            <a:ext cx="7038899" cy="34928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Visualisation 1 - Yields Distribution</a:t>
            </a:r>
            <a:endParaRPr/>
          </a:p>
        </p:txBody>
      </p:sp>
      <p:sp>
        <p:nvSpPr>
          <p:cNvPr id="173" name="Google Shape;173;p19"/>
          <p:cNvSpPr txBox="1"/>
          <p:nvPr>
            <p:ph idx="1" type="body"/>
          </p:nvPr>
        </p:nvSpPr>
        <p:spPr>
          <a:xfrm>
            <a:off x="5618850" y="1084625"/>
            <a:ext cx="3525300" cy="23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Sorghum yields are more stable in comparison to maize.</a:t>
            </a:r>
            <a:endParaRPr/>
          </a:p>
          <a:p>
            <a:pPr indent="0" lvl="0" marL="0" rtl="0" algn="l">
              <a:spcBef>
                <a:spcPts val="1200"/>
              </a:spcBef>
              <a:spcAft>
                <a:spcPts val="1200"/>
              </a:spcAft>
              <a:buNone/>
            </a:pPr>
            <a:r>
              <a:rPr lang="en"/>
              <a:t>Sorghum has a tight spread and short </a:t>
            </a:r>
            <a:r>
              <a:rPr lang="en"/>
              <a:t>whisks</a:t>
            </a:r>
            <a:r>
              <a:rPr lang="en"/>
              <a:t> while maize has a large spread paired with long whisks.</a:t>
            </a:r>
            <a:endParaRPr/>
          </a:p>
        </p:txBody>
      </p:sp>
      <p:pic>
        <p:nvPicPr>
          <p:cNvPr id="174" name="Google Shape;174;p19"/>
          <p:cNvPicPr preferRelativeResize="0"/>
          <p:nvPr/>
        </p:nvPicPr>
        <p:blipFill>
          <a:blip r:embed="rId3">
            <a:alphaModFix/>
          </a:blip>
          <a:stretch>
            <a:fillRect/>
          </a:stretch>
        </p:blipFill>
        <p:spPr>
          <a:xfrm>
            <a:off x="1297500" y="950700"/>
            <a:ext cx="4162900" cy="3802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Visualisation 2 - Yield per Capita(Districts)</a:t>
            </a:r>
            <a:endParaRPr/>
          </a:p>
        </p:txBody>
      </p:sp>
      <p:sp>
        <p:nvSpPr>
          <p:cNvPr id="180" name="Google Shape;180;p20"/>
          <p:cNvSpPr txBox="1"/>
          <p:nvPr>
            <p:ph idx="1" type="body"/>
          </p:nvPr>
        </p:nvSpPr>
        <p:spPr>
          <a:xfrm>
            <a:off x="6289225" y="1167900"/>
            <a:ext cx="2757300" cy="397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Despite Kaabong having the most population, it doesn’t produce the highest yields while </a:t>
            </a:r>
            <a:r>
              <a:rPr lang="en"/>
              <a:t>Nakapiripirit</a:t>
            </a:r>
            <a:r>
              <a:rPr lang="en"/>
              <a:t> holds almost the same population numbers as Moroto but has the highest yield per capita.</a:t>
            </a:r>
            <a:endParaRPr/>
          </a:p>
        </p:txBody>
      </p:sp>
      <p:pic>
        <p:nvPicPr>
          <p:cNvPr id="181" name="Google Shape;181;p20" title="Screenshot 2025-08-30 160841.png"/>
          <p:cNvPicPr preferRelativeResize="0"/>
          <p:nvPr/>
        </p:nvPicPr>
        <p:blipFill>
          <a:blip r:embed="rId3">
            <a:alphaModFix/>
          </a:blip>
          <a:stretch>
            <a:fillRect/>
          </a:stretch>
        </p:blipFill>
        <p:spPr>
          <a:xfrm>
            <a:off x="0" y="1023825"/>
            <a:ext cx="6289225" cy="31723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Visualisation 3 -  Land Use Efficiency</a:t>
            </a:r>
            <a:endParaRPr/>
          </a:p>
        </p:txBody>
      </p:sp>
      <p:sp>
        <p:nvSpPr>
          <p:cNvPr id="187" name="Google Shape;187;p21"/>
          <p:cNvSpPr txBox="1"/>
          <p:nvPr>
            <p:ph idx="1" type="body"/>
          </p:nvPr>
        </p:nvSpPr>
        <p:spPr>
          <a:xfrm>
            <a:off x="6216075" y="1084775"/>
            <a:ext cx="2928000" cy="405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From the plot, we can see that for maize, crop area does not correspond to the total production but for sorghum; the more the crop area the higher the total production.</a:t>
            </a:r>
            <a:endParaRPr sz="1400"/>
          </a:p>
        </p:txBody>
      </p:sp>
      <p:pic>
        <p:nvPicPr>
          <p:cNvPr id="188" name="Google Shape;188;p21"/>
          <p:cNvPicPr preferRelativeResize="0"/>
          <p:nvPr/>
        </p:nvPicPr>
        <p:blipFill>
          <a:blip r:embed="rId3">
            <a:alphaModFix/>
          </a:blip>
          <a:stretch>
            <a:fillRect/>
          </a:stretch>
        </p:blipFill>
        <p:spPr>
          <a:xfrm>
            <a:off x="939565" y="1023825"/>
            <a:ext cx="5105886" cy="411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