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87" r:id="rId6"/>
    <p:sldId id="281" r:id="rId7"/>
    <p:sldId id="279" r:id="rId8"/>
    <p:sldId id="262" r:id="rId9"/>
    <p:sldId id="264" r:id="rId10"/>
    <p:sldId id="271" r:id="rId11"/>
    <p:sldId id="272" r:id="rId12"/>
    <p:sldId id="283" r:id="rId13"/>
    <p:sldId id="284" r:id="rId14"/>
    <p:sldId id="274" r:id="rId15"/>
    <p:sldId id="285" r:id="rId16"/>
    <p:sldId id="28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CDE4E-E972-420B-A39D-477D9960AF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018997-F19D-4835-A927-D94D974A4F66}">
      <dgm:prSet/>
      <dgm:spPr/>
      <dgm:t>
        <a:bodyPr/>
        <a:lstStyle/>
        <a:p>
          <a:pPr>
            <a:defRPr cap="all"/>
          </a:pPr>
          <a:r>
            <a:rPr lang="en-GB"/>
            <a:t>The Equations of Motion</a:t>
          </a:r>
          <a:endParaRPr lang="en-US"/>
        </a:p>
      </dgm:t>
    </dgm:pt>
    <dgm:pt modelId="{1AEB33CF-5F3B-41C1-9298-00A3F99ADF56}" type="parTrans" cxnId="{FA63450D-E9C9-4663-8C0C-06C3F8742C11}">
      <dgm:prSet/>
      <dgm:spPr/>
      <dgm:t>
        <a:bodyPr/>
        <a:lstStyle/>
        <a:p>
          <a:endParaRPr lang="en-US"/>
        </a:p>
      </dgm:t>
    </dgm:pt>
    <dgm:pt modelId="{3E5FFD3C-A939-4688-85EA-44824850ECC5}" type="sibTrans" cxnId="{FA63450D-E9C9-4663-8C0C-06C3F8742C11}">
      <dgm:prSet/>
      <dgm:spPr/>
      <dgm:t>
        <a:bodyPr/>
        <a:lstStyle/>
        <a:p>
          <a:endParaRPr lang="en-US"/>
        </a:p>
      </dgm:t>
    </dgm:pt>
    <dgm:pt modelId="{7FC3D75C-4196-4382-808A-95E89DA42D74}">
      <dgm:prSet/>
      <dgm:spPr/>
      <dgm:t>
        <a:bodyPr/>
        <a:lstStyle/>
        <a:p>
          <a:pPr>
            <a:defRPr cap="all"/>
          </a:pPr>
          <a:r>
            <a:rPr lang="en-GB"/>
            <a:t>Numerical Simulation</a:t>
          </a:r>
          <a:endParaRPr lang="en-US"/>
        </a:p>
      </dgm:t>
    </dgm:pt>
    <dgm:pt modelId="{9251D53F-1B8E-42B3-A421-43DB0D35732A}" type="parTrans" cxnId="{C5669CBC-4020-4D83-B18A-547EA395619A}">
      <dgm:prSet/>
      <dgm:spPr/>
      <dgm:t>
        <a:bodyPr/>
        <a:lstStyle/>
        <a:p>
          <a:endParaRPr lang="en-US"/>
        </a:p>
      </dgm:t>
    </dgm:pt>
    <dgm:pt modelId="{FE99CC0E-2D7C-4955-8C19-65A6D3DE9E2D}" type="sibTrans" cxnId="{C5669CBC-4020-4D83-B18A-547EA395619A}">
      <dgm:prSet/>
      <dgm:spPr/>
      <dgm:t>
        <a:bodyPr/>
        <a:lstStyle/>
        <a:p>
          <a:endParaRPr lang="en-US"/>
        </a:p>
      </dgm:t>
    </dgm:pt>
    <dgm:pt modelId="{B07759B1-8AAE-4B50-9663-A54DCDA12CE2}">
      <dgm:prSet/>
      <dgm:spPr/>
      <dgm:t>
        <a:bodyPr/>
        <a:lstStyle/>
        <a:p>
          <a:pPr>
            <a:defRPr cap="all"/>
          </a:pPr>
          <a:r>
            <a:rPr lang="en-GB"/>
            <a:t>Results</a:t>
          </a:r>
          <a:endParaRPr lang="en-US"/>
        </a:p>
      </dgm:t>
    </dgm:pt>
    <dgm:pt modelId="{975282DD-F9A2-4D09-A0B1-BC7085C3EC0E}" type="parTrans" cxnId="{E730D92F-631D-4869-832C-96FE7BB1D983}">
      <dgm:prSet/>
      <dgm:spPr/>
      <dgm:t>
        <a:bodyPr/>
        <a:lstStyle/>
        <a:p>
          <a:endParaRPr lang="en-US"/>
        </a:p>
      </dgm:t>
    </dgm:pt>
    <dgm:pt modelId="{BF32DA76-F501-4E64-86DF-5E369C8527A6}" type="sibTrans" cxnId="{E730D92F-631D-4869-832C-96FE7BB1D983}">
      <dgm:prSet/>
      <dgm:spPr/>
      <dgm:t>
        <a:bodyPr/>
        <a:lstStyle/>
        <a:p>
          <a:endParaRPr lang="en-US"/>
        </a:p>
      </dgm:t>
    </dgm:pt>
    <dgm:pt modelId="{F8002C83-083D-4270-B08E-890D202A5BFF}" type="pres">
      <dgm:prSet presAssocID="{DABCDE4E-E972-420B-A39D-477D9960AF23}" presName="root" presStyleCnt="0">
        <dgm:presLayoutVars>
          <dgm:dir/>
          <dgm:resizeHandles val="exact"/>
        </dgm:presLayoutVars>
      </dgm:prSet>
      <dgm:spPr/>
    </dgm:pt>
    <dgm:pt modelId="{915E62F0-D0FB-4518-A2E6-6F03407E47F0}" type="pres">
      <dgm:prSet presAssocID="{20018997-F19D-4835-A927-D94D974A4F66}" presName="compNode" presStyleCnt="0"/>
      <dgm:spPr/>
    </dgm:pt>
    <dgm:pt modelId="{4C631034-67B5-4F18-A568-29535488773E}" type="pres">
      <dgm:prSet presAssocID="{20018997-F19D-4835-A927-D94D974A4F66}" presName="iconBgRect" presStyleLbl="bgShp" presStyleIdx="0" presStyleCnt="3"/>
      <dgm:spPr/>
    </dgm:pt>
    <dgm:pt modelId="{FD37092D-4406-4959-AC67-A4867C046147}" type="pres">
      <dgm:prSet presAssocID="{20018997-F19D-4835-A927-D94D974A4F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C4BB75-543B-4946-81E9-68FEAEA648B9}" type="pres">
      <dgm:prSet presAssocID="{20018997-F19D-4835-A927-D94D974A4F66}" presName="spaceRect" presStyleCnt="0"/>
      <dgm:spPr/>
    </dgm:pt>
    <dgm:pt modelId="{4CD69279-DBE8-4704-9962-17824B155A16}" type="pres">
      <dgm:prSet presAssocID="{20018997-F19D-4835-A927-D94D974A4F66}" presName="textRect" presStyleLbl="revTx" presStyleIdx="0" presStyleCnt="3">
        <dgm:presLayoutVars>
          <dgm:chMax val="1"/>
          <dgm:chPref val="1"/>
        </dgm:presLayoutVars>
      </dgm:prSet>
      <dgm:spPr/>
    </dgm:pt>
    <dgm:pt modelId="{F857224F-AEE8-4498-8C1F-1CE8C22CB98A}" type="pres">
      <dgm:prSet presAssocID="{3E5FFD3C-A939-4688-85EA-44824850ECC5}" presName="sibTrans" presStyleCnt="0"/>
      <dgm:spPr/>
    </dgm:pt>
    <dgm:pt modelId="{1FDA8C52-599D-45C3-AD67-EB59FC6D331A}" type="pres">
      <dgm:prSet presAssocID="{7FC3D75C-4196-4382-808A-95E89DA42D74}" presName="compNode" presStyleCnt="0"/>
      <dgm:spPr/>
    </dgm:pt>
    <dgm:pt modelId="{78736BD6-EF06-4F06-AB08-E63C6440ED8D}" type="pres">
      <dgm:prSet presAssocID="{7FC3D75C-4196-4382-808A-95E89DA42D74}" presName="iconBgRect" presStyleLbl="bgShp" presStyleIdx="1" presStyleCnt="3"/>
      <dgm:spPr/>
    </dgm:pt>
    <dgm:pt modelId="{48105EE6-CE83-4D86-AC0C-77CDDDA0B186}" type="pres">
      <dgm:prSet presAssocID="{7FC3D75C-4196-4382-808A-95E89DA42D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A2F54B-C56E-4D0A-8AA4-70A6E3C6A990}" type="pres">
      <dgm:prSet presAssocID="{7FC3D75C-4196-4382-808A-95E89DA42D74}" presName="spaceRect" presStyleCnt="0"/>
      <dgm:spPr/>
    </dgm:pt>
    <dgm:pt modelId="{C30F9727-0813-4472-A79E-E44625B77BEB}" type="pres">
      <dgm:prSet presAssocID="{7FC3D75C-4196-4382-808A-95E89DA42D74}" presName="textRect" presStyleLbl="revTx" presStyleIdx="1" presStyleCnt="3">
        <dgm:presLayoutVars>
          <dgm:chMax val="1"/>
          <dgm:chPref val="1"/>
        </dgm:presLayoutVars>
      </dgm:prSet>
      <dgm:spPr/>
    </dgm:pt>
    <dgm:pt modelId="{8EDD35D9-7927-4C02-8C53-6531C79D4419}" type="pres">
      <dgm:prSet presAssocID="{FE99CC0E-2D7C-4955-8C19-65A6D3DE9E2D}" presName="sibTrans" presStyleCnt="0"/>
      <dgm:spPr/>
    </dgm:pt>
    <dgm:pt modelId="{4B7EE0D5-0CDC-4ED1-BDD3-91126B228A1C}" type="pres">
      <dgm:prSet presAssocID="{B07759B1-8AAE-4B50-9663-A54DCDA12CE2}" presName="compNode" presStyleCnt="0"/>
      <dgm:spPr/>
    </dgm:pt>
    <dgm:pt modelId="{9933DDE0-1C80-4F95-B019-18EE6A0F83B6}" type="pres">
      <dgm:prSet presAssocID="{B07759B1-8AAE-4B50-9663-A54DCDA12CE2}" presName="iconBgRect" presStyleLbl="bgShp" presStyleIdx="2" presStyleCnt="3"/>
      <dgm:spPr/>
    </dgm:pt>
    <dgm:pt modelId="{B393E9BA-2CB0-4B0F-B190-6A8056063F51}" type="pres">
      <dgm:prSet presAssocID="{B07759B1-8AAE-4B50-9663-A54DCDA12C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44F6D8-543D-4A26-930F-4249A5C9B693}" type="pres">
      <dgm:prSet presAssocID="{B07759B1-8AAE-4B50-9663-A54DCDA12CE2}" presName="spaceRect" presStyleCnt="0"/>
      <dgm:spPr/>
    </dgm:pt>
    <dgm:pt modelId="{9C3B7F2F-51D9-4275-9B25-109C5A869247}" type="pres">
      <dgm:prSet presAssocID="{B07759B1-8AAE-4B50-9663-A54DCDA12C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63450D-E9C9-4663-8C0C-06C3F8742C11}" srcId="{DABCDE4E-E972-420B-A39D-477D9960AF23}" destId="{20018997-F19D-4835-A927-D94D974A4F66}" srcOrd="0" destOrd="0" parTransId="{1AEB33CF-5F3B-41C1-9298-00A3F99ADF56}" sibTransId="{3E5FFD3C-A939-4688-85EA-44824850ECC5}"/>
    <dgm:cxn modelId="{E730D92F-631D-4869-832C-96FE7BB1D983}" srcId="{DABCDE4E-E972-420B-A39D-477D9960AF23}" destId="{B07759B1-8AAE-4B50-9663-A54DCDA12CE2}" srcOrd="2" destOrd="0" parTransId="{975282DD-F9A2-4D09-A0B1-BC7085C3EC0E}" sibTransId="{BF32DA76-F501-4E64-86DF-5E369C8527A6}"/>
    <dgm:cxn modelId="{4B7CE23D-83B8-4B7E-902F-5737DCFF891E}" type="presOf" srcId="{7FC3D75C-4196-4382-808A-95E89DA42D74}" destId="{C30F9727-0813-4472-A79E-E44625B77BEB}" srcOrd="0" destOrd="0" presId="urn:microsoft.com/office/officeart/2018/5/layout/IconCircleLabelList"/>
    <dgm:cxn modelId="{D403AA5C-ECC2-4BA3-81EE-78ADD5BA258E}" type="presOf" srcId="{DABCDE4E-E972-420B-A39D-477D9960AF23}" destId="{F8002C83-083D-4270-B08E-890D202A5BFF}" srcOrd="0" destOrd="0" presId="urn:microsoft.com/office/officeart/2018/5/layout/IconCircleLabelList"/>
    <dgm:cxn modelId="{C5669CBC-4020-4D83-B18A-547EA395619A}" srcId="{DABCDE4E-E972-420B-A39D-477D9960AF23}" destId="{7FC3D75C-4196-4382-808A-95E89DA42D74}" srcOrd="1" destOrd="0" parTransId="{9251D53F-1B8E-42B3-A421-43DB0D35732A}" sibTransId="{FE99CC0E-2D7C-4955-8C19-65A6D3DE9E2D}"/>
    <dgm:cxn modelId="{07916AE2-B88D-45B3-B71F-9B78FFAFB043}" type="presOf" srcId="{20018997-F19D-4835-A927-D94D974A4F66}" destId="{4CD69279-DBE8-4704-9962-17824B155A16}" srcOrd="0" destOrd="0" presId="urn:microsoft.com/office/officeart/2018/5/layout/IconCircleLabelList"/>
    <dgm:cxn modelId="{D8A0BFEF-313E-4057-A11E-3F3DB7A073CF}" type="presOf" srcId="{B07759B1-8AAE-4B50-9663-A54DCDA12CE2}" destId="{9C3B7F2F-51D9-4275-9B25-109C5A869247}" srcOrd="0" destOrd="0" presId="urn:microsoft.com/office/officeart/2018/5/layout/IconCircleLabelList"/>
    <dgm:cxn modelId="{0AF7C44F-298D-4009-B97E-8B581838E3DE}" type="presParOf" srcId="{F8002C83-083D-4270-B08E-890D202A5BFF}" destId="{915E62F0-D0FB-4518-A2E6-6F03407E47F0}" srcOrd="0" destOrd="0" presId="urn:microsoft.com/office/officeart/2018/5/layout/IconCircleLabelList"/>
    <dgm:cxn modelId="{0BAD6CF3-A8CA-4241-A831-10038F3A9A3C}" type="presParOf" srcId="{915E62F0-D0FB-4518-A2E6-6F03407E47F0}" destId="{4C631034-67B5-4F18-A568-29535488773E}" srcOrd="0" destOrd="0" presId="urn:microsoft.com/office/officeart/2018/5/layout/IconCircleLabelList"/>
    <dgm:cxn modelId="{AF97994C-CB8A-4D0F-B1F6-97401688F550}" type="presParOf" srcId="{915E62F0-D0FB-4518-A2E6-6F03407E47F0}" destId="{FD37092D-4406-4959-AC67-A4867C046147}" srcOrd="1" destOrd="0" presId="urn:microsoft.com/office/officeart/2018/5/layout/IconCircleLabelList"/>
    <dgm:cxn modelId="{28ACC5DA-DCA3-4F1A-A1B8-9F27D20E1F75}" type="presParOf" srcId="{915E62F0-D0FB-4518-A2E6-6F03407E47F0}" destId="{1DC4BB75-543B-4946-81E9-68FEAEA648B9}" srcOrd="2" destOrd="0" presId="urn:microsoft.com/office/officeart/2018/5/layout/IconCircleLabelList"/>
    <dgm:cxn modelId="{E9D496F7-825F-478F-9280-EF967B0F5686}" type="presParOf" srcId="{915E62F0-D0FB-4518-A2E6-6F03407E47F0}" destId="{4CD69279-DBE8-4704-9962-17824B155A16}" srcOrd="3" destOrd="0" presId="urn:microsoft.com/office/officeart/2018/5/layout/IconCircleLabelList"/>
    <dgm:cxn modelId="{E0D933FB-CA23-4017-8A64-9EBE60788D5A}" type="presParOf" srcId="{F8002C83-083D-4270-B08E-890D202A5BFF}" destId="{F857224F-AEE8-4498-8C1F-1CE8C22CB98A}" srcOrd="1" destOrd="0" presId="urn:microsoft.com/office/officeart/2018/5/layout/IconCircleLabelList"/>
    <dgm:cxn modelId="{7CB78454-38CC-43F0-AC3E-003AD225E9EC}" type="presParOf" srcId="{F8002C83-083D-4270-B08E-890D202A5BFF}" destId="{1FDA8C52-599D-45C3-AD67-EB59FC6D331A}" srcOrd="2" destOrd="0" presId="urn:microsoft.com/office/officeart/2018/5/layout/IconCircleLabelList"/>
    <dgm:cxn modelId="{A0701DEE-9463-4B70-9EC5-DF8F98FB9BFE}" type="presParOf" srcId="{1FDA8C52-599D-45C3-AD67-EB59FC6D331A}" destId="{78736BD6-EF06-4F06-AB08-E63C6440ED8D}" srcOrd="0" destOrd="0" presId="urn:microsoft.com/office/officeart/2018/5/layout/IconCircleLabelList"/>
    <dgm:cxn modelId="{2D370590-89B9-4ECB-B41F-478D8EAB2C92}" type="presParOf" srcId="{1FDA8C52-599D-45C3-AD67-EB59FC6D331A}" destId="{48105EE6-CE83-4D86-AC0C-77CDDDA0B186}" srcOrd="1" destOrd="0" presId="urn:microsoft.com/office/officeart/2018/5/layout/IconCircleLabelList"/>
    <dgm:cxn modelId="{84D1B18D-B832-49E8-A1DA-BFEF9140485F}" type="presParOf" srcId="{1FDA8C52-599D-45C3-AD67-EB59FC6D331A}" destId="{5BA2F54B-C56E-4D0A-8AA4-70A6E3C6A990}" srcOrd="2" destOrd="0" presId="urn:microsoft.com/office/officeart/2018/5/layout/IconCircleLabelList"/>
    <dgm:cxn modelId="{42274041-6316-4528-8185-7D1DBC4853BA}" type="presParOf" srcId="{1FDA8C52-599D-45C3-AD67-EB59FC6D331A}" destId="{C30F9727-0813-4472-A79E-E44625B77BEB}" srcOrd="3" destOrd="0" presId="urn:microsoft.com/office/officeart/2018/5/layout/IconCircleLabelList"/>
    <dgm:cxn modelId="{D553B42B-D3E1-4934-AAED-0C878E700E5A}" type="presParOf" srcId="{F8002C83-083D-4270-B08E-890D202A5BFF}" destId="{8EDD35D9-7927-4C02-8C53-6531C79D4419}" srcOrd="3" destOrd="0" presId="urn:microsoft.com/office/officeart/2018/5/layout/IconCircleLabelList"/>
    <dgm:cxn modelId="{088CEB60-17B9-44E0-88C3-61FD081A7112}" type="presParOf" srcId="{F8002C83-083D-4270-B08E-890D202A5BFF}" destId="{4B7EE0D5-0CDC-4ED1-BDD3-91126B228A1C}" srcOrd="4" destOrd="0" presId="urn:microsoft.com/office/officeart/2018/5/layout/IconCircleLabelList"/>
    <dgm:cxn modelId="{3CE7E0B1-64A6-40A2-AD01-501F5734B51F}" type="presParOf" srcId="{4B7EE0D5-0CDC-4ED1-BDD3-91126B228A1C}" destId="{9933DDE0-1C80-4F95-B019-18EE6A0F83B6}" srcOrd="0" destOrd="0" presId="urn:microsoft.com/office/officeart/2018/5/layout/IconCircleLabelList"/>
    <dgm:cxn modelId="{0729041F-E6AC-4E25-8A48-5E236FFBD666}" type="presParOf" srcId="{4B7EE0D5-0CDC-4ED1-BDD3-91126B228A1C}" destId="{B393E9BA-2CB0-4B0F-B190-6A8056063F51}" srcOrd="1" destOrd="0" presId="urn:microsoft.com/office/officeart/2018/5/layout/IconCircleLabelList"/>
    <dgm:cxn modelId="{26BE8481-995C-4A79-998C-A4B2BEA95F3B}" type="presParOf" srcId="{4B7EE0D5-0CDC-4ED1-BDD3-91126B228A1C}" destId="{8144F6D8-543D-4A26-930F-4249A5C9B693}" srcOrd="2" destOrd="0" presId="urn:microsoft.com/office/officeart/2018/5/layout/IconCircleLabelList"/>
    <dgm:cxn modelId="{5562299B-6C1C-4EFB-939D-967E50498CCE}" type="presParOf" srcId="{4B7EE0D5-0CDC-4ED1-BDD3-91126B228A1C}" destId="{9C3B7F2F-51D9-4275-9B25-109C5A8692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31034-67B5-4F18-A568-29535488773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7092D-4406-4959-AC67-A4867C04614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69279-DBE8-4704-9962-17824B155A1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Equations of Motion</a:t>
          </a:r>
          <a:endParaRPr lang="en-US" sz="2500" kern="1200"/>
        </a:p>
      </dsp:txBody>
      <dsp:txXfrm>
        <a:off x="93445" y="3018902"/>
        <a:ext cx="3206250" cy="720000"/>
      </dsp:txXfrm>
    </dsp:sp>
    <dsp:sp modelId="{78736BD6-EF06-4F06-AB08-E63C6440ED8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5EE6-CE83-4D86-AC0C-77CDDDA0B18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F9727-0813-4472-A79E-E44625B77BE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Numerical Simulation</a:t>
          </a:r>
          <a:endParaRPr lang="en-US" sz="2500" kern="1200"/>
        </a:p>
      </dsp:txBody>
      <dsp:txXfrm>
        <a:off x="3860789" y="3018902"/>
        <a:ext cx="3206250" cy="720000"/>
      </dsp:txXfrm>
    </dsp:sp>
    <dsp:sp modelId="{9933DDE0-1C80-4F95-B019-18EE6A0F83B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3E9BA-2CB0-4B0F-B190-6A8056063F51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7F2F-51D9-4275-9B25-109C5A86924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Results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89CD80-7CCD-A0A7-C745-8AE80AB720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BED37-F93B-EB7E-BEA7-4EBD34F95DE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B4BCBBFB-BD08-4A5B-9D86-08589DF56532}" type="datetime1">
              <a:rPr lang="en-GB"/>
              <a:pPr lvl="0"/>
              <a:t>28/02/2025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4ABA0B-6415-3334-E3B4-694FC3C9F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43C8A9-7F5B-C8FA-1A7E-3AB011053F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F184D-8855-D8C4-9F80-6ADD72423A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A6CD-C8AF-D0FC-A559-A06A52FD9F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8364B4F4-2134-484C-8E79-1470983968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3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364B4F4-2134-484C-8E79-1470983968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9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364B4F4-2134-484C-8E79-1470983968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8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364B4F4-2134-484C-8E79-1470983968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5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364B4F4-2134-484C-8E79-1470983968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4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038AB-09F6-039C-B4A3-2D4A3C79A69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CCA9D3-94DE-303B-E424-E9D04933F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FFEF3-5EC5-CD1B-1122-B2FFC4070E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9D39EA-6EE3-405C-A7FC-F5DFB9DE31F3}" type="datetime1">
              <a:rPr lang="en-GB" smtClean="0"/>
              <a:t>28/02/2025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4F566F-2A62-EA74-A860-EDCE37D065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A3024-E867-EA61-F18B-6CA61F7BED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528D5A-B86C-40F8-AFA3-CD1BECF1F3D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21E1-A1E5-029E-6384-50310101AB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BA804-0B47-6396-8395-CE2290807F2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E1EB9-2917-F45F-05D7-CB2F40C231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07FA2D-8E0B-44CC-8D87-324F8843F7F9}" type="datetime1">
              <a:rPr lang="en-GB" smtClean="0"/>
              <a:t>28/02/2025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1AC51-AE90-5F18-AEFF-E86A6E29DC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15EF7-D4B8-E9E2-369C-D5DE82634D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FF865-F62D-49B4-B5F4-83846BFE99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1B741E-C1F0-5AFA-8F64-0C001A62DF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650EDA-E27E-B196-FD65-A48B50EFDC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5139E-208C-B73B-E90D-DA7CCDB7C6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739B4-BC3B-4E4E-A5D5-BF45765E9ECC}" type="datetime1">
              <a:rPr lang="en-GB" smtClean="0"/>
              <a:t>28/02/2025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AF715-8406-9ABC-E74F-B73B9A09B6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BCCA5-5831-6A5C-E1A6-8B98927D23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C1B272-36C3-4FB0-B943-4952A53C9A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3E6A-B12F-A891-2247-3A7B25757F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D12B4-295E-BDA3-48EF-C5A930CE1F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94C1E-7412-965A-AE18-A056B1D13B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3CC133-E340-40EF-83DF-98BA7EE2A145}" type="datetime1">
              <a:rPr lang="en-GB" smtClean="0"/>
              <a:t>28/02/2025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AF1D1-A257-8B85-F548-85EB62B6FF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6C228-D7F4-F6C5-9B7F-B78FA5E27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DCD5AD-8CC3-47C5-89AD-A50FF1B9348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94232-0C4F-055F-AF94-72112AFDE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47765-3319-B9B6-DB8E-9B5F6FD57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FBAFF-A20A-D830-8518-C5C097482D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8FB87-9A43-4F7A-A15F-AB719C035519}" type="datetime1">
              <a:rPr lang="en-GB" smtClean="0"/>
              <a:t>28/02/2025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309D3-F3C4-9A62-AF8F-E1485DEC29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5F8DC-421A-9715-1E66-D9F26538E2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0A703-E0BB-479B-974F-4E369CB708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505F7-8012-1DB6-9BBE-B1C8EEFA31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0869-091C-50D2-A1AE-9268FCEA1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72D3CE-89A4-A093-D7C5-2F2B9263C28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1DBD9-6DD6-A50B-7252-D0F1D0CD40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1C1975-5579-41F1-BB79-E0411A89989E}" type="datetime1">
              <a:rPr lang="en-GB" smtClean="0"/>
              <a:t>28/02/2025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546AC-0DC9-E54E-E1FA-9CCDB007BB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DCC672-7DE6-F7BC-3E5E-8A73CF09E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1E6AB-8196-48A2-84C9-5CBA628F84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273F6-4A2C-098A-582A-C4C4BD68F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6BA84-EB28-BA80-3003-16C0CE2C1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587B27-42DE-7AF8-0190-077A2B0E91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56B48E-6D16-358A-CDBC-8902F9C23B6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82B283-EB42-2C1C-10E7-EB5B2F0F9C7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49E82A-192C-6765-855A-D824168CB5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D2A9-9802-4759-8419-A45A80EE4B47}" type="datetime1">
              <a:rPr lang="en-GB" smtClean="0"/>
              <a:t>28/02/2025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40D66D-A6AA-EE4B-FC7E-850762C9D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D8C13-2090-18FF-ED8B-32BB2C756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FDD1F9-D574-4C07-91EE-EB16FA4BCE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F80E5-EEED-FBCA-FC10-477E407ED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CD3E7-C27E-D154-0092-331BB8098C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EF7856-C4D9-4413-8ED1-AF0386CB7571}" type="datetime1">
              <a:rPr lang="en-GB" smtClean="0"/>
              <a:t>28/02/2025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B6351C-0AA9-AE5F-5D94-72B31BD53B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B09E8-D42D-546F-7D65-77ACC768D8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4CB4C-64B4-49F9-AF15-428101A442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7E36E1-45EB-846E-B596-C7A3D63081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23EE90-14B3-48A8-B0B3-55485228271D}" type="datetime1">
              <a:rPr lang="en-GB" smtClean="0"/>
              <a:t>28/02/2025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61283E-3AB8-BCA5-CBB3-9F6E63BD8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DC5794-229C-AAC7-6077-0D4863B455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925ADB-FD8D-44ED-BD72-2022138AB57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4BBE0-EC4A-62F0-C373-88D1A448E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8238D-1C7C-7BE3-037D-066C0DCC0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59BD1-AD35-041C-F82B-813182459A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BA182-061E-ABF3-AFA3-213E741C22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82D69-01D4-4AD0-B907-7EC503FF2B13}" type="datetime1">
              <a:rPr lang="en-GB" smtClean="0"/>
              <a:t>28/02/2025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9A70C5-FAD4-056D-1B21-590167C681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F8824-9409-D903-9C44-8A1338D4CD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6799F-4434-41DB-A62D-95AC1C6402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139A7-3477-E7A3-2BCD-4E9EE2FB1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E4207A-5E61-7456-9A2B-5A18CB944F9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E69A77-1506-1060-9FF0-C2A9F1F527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49CFC-8C82-6C5F-E9EB-B3D7414976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75EE4-3B8E-497A-A992-7D895149F2A8}" type="datetime1">
              <a:rPr lang="en-GB" smtClean="0"/>
              <a:t>28/02/2025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59707-AE73-C69E-1A27-B618993BD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F56B3-D647-0920-9E31-0AC305251F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02379-53B5-417B-A40D-E96C7C0A1BD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3EDB58-2102-5A44-5621-4221401C4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B9AF32-2F40-000A-5D78-7E178A209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EFF98-BEB2-C034-8570-755FC035EB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92CC219-6A97-4EBE-8360-A3C6D5B59289}" type="datetime1">
              <a:rPr lang="en-GB" smtClean="0"/>
              <a:t>28/02/2025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3151F-F7AF-C7C0-C2B4-8595938EB4B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8168D-2A42-C34B-DE2E-CC75E94D09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7A31209A-79F9-45B3-9DF0-2FA67E0F0AC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The-simple-triple-pendulum_fig4_341399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AE0C-F649-67EE-1C62-BDB05573E6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1394569"/>
            <a:ext cx="5637477" cy="3220379"/>
          </a:xfrm>
        </p:spPr>
        <p:txBody>
          <a:bodyPr anchor="t"/>
          <a:lstStyle/>
          <a:p>
            <a:pPr lvl="0"/>
            <a:r>
              <a:rPr lang="en-GB" sz="4800" b="1" dirty="0">
                <a:solidFill>
                  <a:srgbClr val="FFFFFF"/>
                </a:solidFill>
              </a:rPr>
              <a:t>Animating </a:t>
            </a:r>
            <a:br>
              <a:rPr lang="en-GB" sz="4800" b="1" dirty="0">
                <a:solidFill>
                  <a:srgbClr val="FFFFFF"/>
                </a:solidFill>
              </a:rPr>
            </a:br>
            <a:r>
              <a:rPr lang="en-GB" sz="4800" b="1" dirty="0">
                <a:solidFill>
                  <a:srgbClr val="FFFFFF"/>
                </a:solidFill>
              </a:rPr>
              <a:t>The Triple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92EC6-1314-2E01-E80C-D739EF6160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5696" y="2872898"/>
            <a:ext cx="4138656" cy="556102"/>
          </a:xfrm>
        </p:spPr>
        <p:txBody>
          <a:bodyPr anchor="b"/>
          <a:lstStyle/>
          <a:p>
            <a:pPr lvl="0" algn="r"/>
            <a:r>
              <a:rPr lang="en-GB" dirty="0">
                <a:solidFill>
                  <a:srgbClr val="FFFFFF"/>
                </a:solidFill>
              </a:rPr>
              <a:t>By Noah Jaspal Reinhardt</a:t>
            </a:r>
          </a:p>
        </p:txBody>
      </p:sp>
      <p:pic>
        <p:nvPicPr>
          <p:cNvPr id="4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E24BE429-DC75-B6E6-CE47-DA792604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" r="1" b="1085"/>
          <a:stretch>
            <a:fillRect/>
          </a:stretch>
        </p:blipFill>
        <p:spPr>
          <a:xfrm>
            <a:off x="6553203" y="457200"/>
            <a:ext cx="5181603" cy="59436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1F1-36F8-427E-3C8F-2558500A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477C5-F3C7-7835-7F37-A8490F544BAB}"/>
                  </a:ext>
                </a:extLst>
              </p:cNvPr>
              <p:cNvSpPr txBox="1"/>
              <p:nvPr/>
            </p:nvSpPr>
            <p:spPr>
              <a:xfrm>
                <a:off x="838203" y="3289212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477C5-F3C7-7835-7F37-A8490F54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3289212"/>
                <a:ext cx="4554071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 graph showing a triple pendulum&#10;&#10;AI-generated content may be incorrect.">
            <a:extLst>
              <a:ext uri="{FF2B5EF4-FFF2-40B4-BE49-F238E27FC236}">
                <a16:creationId xmlns:a16="http://schemas.microsoft.com/office/drawing/2014/main" id="{D72FF005-CBD7-379D-BB42-5E805B81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35" y="1550023"/>
            <a:ext cx="7518028" cy="47216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F66A-6AEA-660B-E888-5CABF6131BF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A3BB48-9962-7A1A-6EA5-6182D952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		</a:t>
            </a:r>
            <a:r>
              <a:rPr lang="en-GB" dirty="0">
                <a:solidFill>
                  <a:srgbClr val="FFFFFF"/>
                </a:solidFill>
              </a:rPr>
              <a:t>The Double Pendulum Approx.</a:t>
            </a:r>
          </a:p>
        </p:txBody>
      </p:sp>
    </p:spTree>
    <p:extLst>
      <p:ext uri="{BB962C8B-B14F-4D97-AF65-F5344CB8AC3E}">
        <p14:creationId xmlns:p14="http://schemas.microsoft.com/office/powerpoint/2010/main" val="313244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585-5DAB-49B7-0A43-07B3BD6AD3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		</a:t>
            </a:r>
            <a:r>
              <a:rPr lang="en-GB" dirty="0">
                <a:solidFill>
                  <a:srgbClr val="FFFFFF"/>
                </a:solidFill>
              </a:rPr>
              <a:t>Simulation Breakpoints	</a:t>
            </a:r>
          </a:p>
        </p:txBody>
      </p:sp>
      <p:pic>
        <p:nvPicPr>
          <p:cNvPr id="3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7555455A-39E0-0743-16D9-08E3B392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39" t="8444" b="7853"/>
          <a:stretch>
            <a:fillRect/>
          </a:stretch>
        </p:blipFill>
        <p:spPr>
          <a:xfrm>
            <a:off x="4704124" y="1509766"/>
            <a:ext cx="6105404" cy="4799379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684FBD-1EB3-B35D-908E-2A27AADEAA3C}"/>
                  </a:ext>
                </a:extLst>
              </p:cNvPr>
              <p:cNvSpPr txBox="1"/>
              <p:nvPr/>
            </p:nvSpPr>
            <p:spPr>
              <a:xfrm>
                <a:off x="838202" y="3289212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684FBD-1EB3-B35D-908E-2A27AADEA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3289212"/>
                <a:ext cx="4554071" cy="621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AD1C-F3FD-913E-B4A9-66B310B97BB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FB5C2-13FC-6D73-9B8A-552A422B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271C07-01EA-96FA-3435-3FC9EBAE4A9A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3" y="311341"/>
                <a:ext cx="10995211" cy="1325559"/>
              </a:xfrm>
            </p:spPr>
            <p:txBody>
              <a:bodyPr>
                <a:noAutofit/>
              </a:bodyPr>
              <a:lstStyle/>
              <a:p>
                <a:r>
                  <a:rPr lang="en-GB" b="1" dirty="0">
                    <a:solidFill>
                      <a:srgbClr val="FFFFFF"/>
                    </a:solidFill>
                  </a:rPr>
                  <a:t>Results: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rgbClr val="FFFFFF"/>
                        </a:solidFill>
                      </a:rPr>
                      <m:t>	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Sensitivity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to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initial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solidFill>
                          <a:srgbClr val="FFFFFF"/>
                        </a:solidFill>
                      </a:rPr>
                      <m:t>conditons</m:t>
                    </m:r>
                  </m:oMath>
                </a14:m>
                <a:endParaRPr lang="en-GB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271C07-01EA-96FA-3435-3FC9EBAE4A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3" y="311341"/>
                <a:ext cx="10995211" cy="1325559"/>
              </a:xfrm>
              <a:blipFill>
                <a:blip r:embed="rId2"/>
                <a:stretch>
                  <a:fillRect l="-2274" b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constellation">
            <a:extLst>
              <a:ext uri="{FF2B5EF4-FFF2-40B4-BE49-F238E27FC236}">
                <a16:creationId xmlns:a16="http://schemas.microsoft.com/office/drawing/2014/main" id="{2E437AF4-1724-6F08-B6B8-842395887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t="9282" b="7973"/>
          <a:stretch/>
        </p:blipFill>
        <p:spPr>
          <a:xfrm>
            <a:off x="4779699" y="1509766"/>
            <a:ext cx="6152757" cy="4799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25493-766F-4345-672C-09E593576BD5}"/>
                  </a:ext>
                </a:extLst>
              </p:cNvPr>
              <p:cNvSpPr txBox="1"/>
              <p:nvPr/>
            </p:nvSpPr>
            <p:spPr>
              <a:xfrm>
                <a:off x="838203" y="3532813"/>
                <a:ext cx="232262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de-DE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de-DE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GB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25493-766F-4345-672C-09E5935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3532813"/>
                <a:ext cx="2322624" cy="376642"/>
              </a:xfrm>
              <a:prstGeom prst="rect">
                <a:avLst/>
              </a:prstGeom>
              <a:blipFill>
                <a:blip r:embed="rId4"/>
                <a:stretch>
                  <a:fillRect l="-2887" t="-3279" r="-1312"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D864A-C621-75FF-3262-3D92D7315D4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D9B50-E0E9-0D9C-FA5F-3CF50331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1F33DE-EB80-B719-5301-450F6F44D7AB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3" y="365129"/>
                <a:ext cx="10995211" cy="1325559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>
                    <a:solidFill>
                      <a:srgbClr val="FFFFFF"/>
                    </a:solidFill>
                  </a:rPr>
                  <a:t>Results: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4400" dirty="0" smtClean="0">
                        <a:solidFill>
                          <a:srgbClr val="FFFFFF"/>
                        </a:solidFill>
                      </a:rPr>
                      <m:t>	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Sensitivity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to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Numerical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e-DE" sz="4400" i="0" dirty="0" smtClean="0">
                        <a:solidFill>
                          <a:srgbClr val="FFFFFF"/>
                        </a:solidFill>
                      </a:rPr>
                      <m:t>Solver</m:t>
                    </m:r>
                  </m:oMath>
                </a14:m>
                <a:endParaRPr lang="en-GB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1F33DE-EB80-B719-5301-450F6F44D7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3" y="365129"/>
                <a:ext cx="10995211" cy="1325559"/>
              </a:xfrm>
              <a:blipFill>
                <a:blip r:embed="rId2"/>
                <a:stretch>
                  <a:fillRect l="-2274" b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3F3B7-0560-F737-AA00-E80445C1E1D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13</a:t>
            </a:fld>
            <a:endParaRPr lang="en-GB"/>
          </a:p>
        </p:txBody>
      </p:sp>
      <p:pic>
        <p:nvPicPr>
          <p:cNvPr id="13" name="Picture 12" descr="A diagram of a constellation&#10;&#10;AI-generated content may be incorrect.">
            <a:extLst>
              <a:ext uri="{FF2B5EF4-FFF2-40B4-BE49-F238E27FC236}">
                <a16:creationId xmlns:a16="http://schemas.microsoft.com/office/drawing/2014/main" id="{5AEF6D2D-D5BE-6A47-84B0-770A52F8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9" t="9435" b="7973"/>
          <a:stretch/>
        </p:blipFill>
        <p:spPr>
          <a:xfrm>
            <a:off x="4779699" y="1509765"/>
            <a:ext cx="6148034" cy="4799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96EB9-7141-2A73-61CE-496259BC39AB}"/>
              </a:ext>
            </a:extLst>
          </p:cNvPr>
          <p:cNvSpPr txBox="1"/>
          <p:nvPr/>
        </p:nvSpPr>
        <p:spPr>
          <a:xfrm>
            <a:off x="838203" y="3001513"/>
            <a:ext cx="3590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Solver</a:t>
            </a:r>
          </a:p>
          <a:p>
            <a:r>
              <a:rPr lang="en-GB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Runge-</a:t>
            </a:r>
            <a:r>
              <a:rPr lang="en-GB" sz="2800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Kutta</a:t>
            </a:r>
            <a:r>
              <a:rPr lang="en-GB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2. order</a:t>
            </a:r>
          </a:p>
          <a:p>
            <a:r>
              <a:rPr lang="en-GB" sz="28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Runge-</a:t>
            </a:r>
            <a:r>
              <a:rPr lang="en-GB" sz="2800" dirty="0" err="1">
                <a:solidFill>
                  <a:srgbClr val="00B050"/>
                </a:solidFill>
                <a:latin typeface="Bahnschrift SemiBold" panose="020B0502040204020203" pitchFamily="34" charset="0"/>
              </a:rPr>
              <a:t>Kutta</a:t>
            </a:r>
            <a:r>
              <a:rPr lang="en-GB" sz="28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4. order</a:t>
            </a:r>
          </a:p>
          <a:p>
            <a:r>
              <a:rPr lang="en-GB" sz="2800" b="1" dirty="0">
                <a:solidFill>
                  <a:srgbClr val="FFC000"/>
                </a:solidFill>
                <a:latin typeface="Bahnschrift SemiBold" panose="020B0502040204020203" pitchFamily="34" charset="0"/>
              </a:rPr>
              <a:t>Runge-</a:t>
            </a:r>
            <a:r>
              <a:rPr lang="en-GB" sz="2800" b="1" dirty="0" err="1">
                <a:solidFill>
                  <a:srgbClr val="FFC000"/>
                </a:solidFill>
                <a:latin typeface="Bahnschrift SemiBold" panose="020B0502040204020203" pitchFamily="34" charset="0"/>
              </a:rPr>
              <a:t>Kutta</a:t>
            </a:r>
            <a:r>
              <a:rPr lang="en-GB" sz="2800" b="1" dirty="0">
                <a:solidFill>
                  <a:srgbClr val="FFC000"/>
                </a:solidFill>
                <a:latin typeface="Bahnschrift SemiBold" panose="020B0502040204020203" pitchFamily="34" charset="0"/>
              </a:rPr>
              <a:t> 6. order</a:t>
            </a:r>
          </a:p>
        </p:txBody>
      </p:sp>
    </p:spTree>
    <p:extLst>
      <p:ext uri="{BB962C8B-B14F-4D97-AF65-F5344CB8AC3E}">
        <p14:creationId xmlns:p14="http://schemas.microsoft.com/office/powerpoint/2010/main" val="414985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4D0-C232-CEBB-DD66-872AE70C1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29831"/>
            <a:ext cx="10515600" cy="1325559"/>
          </a:xfrm>
        </p:spPr>
        <p:txBody>
          <a:bodyPr anchorCtr="1"/>
          <a:lstStyle/>
          <a:p>
            <a:pPr lvl="0" algn="ctr"/>
            <a:r>
              <a:rPr lang="en-GB" b="1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A798E7-4C95-AEC6-A2AD-0F65A775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5" y="4730333"/>
            <a:ext cx="10515600" cy="14911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[1]	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https://www.researchgate.net/figure/The-simple-triple-pendulum_fig4_341399839</a:t>
            </a:r>
            <a:r>
              <a:rPr lang="en-GB" dirty="0">
                <a:solidFill>
                  <a:schemeClr val="bg1"/>
                </a:solidFill>
              </a:rPr>
              <a:t> [accessed 4 Feb 2025]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831B42-E014-859C-7282-384805AB8CF6}"/>
              </a:ext>
            </a:extLst>
          </p:cNvPr>
          <p:cNvSpPr txBox="1">
            <a:spLocks/>
          </p:cNvSpPr>
          <p:nvPr/>
        </p:nvSpPr>
        <p:spPr>
          <a:xfrm>
            <a:off x="598394" y="4055557"/>
            <a:ext cx="6355975" cy="6747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 lnSpcReduction="100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defRPr>
            </a:lvl1pPr>
          </a:lstStyle>
          <a:p>
            <a:r>
              <a:rPr lang="en-GB" sz="3600" b="1" dirty="0">
                <a:solidFill>
                  <a:srgbClr val="FFFFFF"/>
                </a:solidFill>
              </a:rPr>
              <a:t>Reference: </a:t>
            </a:r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9EB76-6FAE-1E93-9F5E-862A1F9C333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32B0EC-7566-5B77-861A-0307C8B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13FB913-3407-9DB0-8E44-1D76639A88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EB9F500-E06D-1319-1C30-6D800295F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9" y="-34"/>
            <a:ext cx="12192002" cy="157644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7CB5238-0085-1C33-340F-994F68DBE19D}"/>
              </a:ext>
            </a:extLst>
          </p:cNvPr>
          <p:cNvSpPr txBox="1">
            <a:spLocks/>
          </p:cNvSpPr>
          <p:nvPr/>
        </p:nvSpPr>
        <p:spPr>
          <a:xfrm>
            <a:off x="1378854" y="349112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defRPr>
            </a:lvl1pPr>
          </a:lstStyle>
          <a:p>
            <a:r>
              <a:rPr lang="en-GB" b="1">
                <a:solidFill>
                  <a:srgbClr val="FFFFFF"/>
                </a:solidFill>
              </a:rPr>
              <a:t>Structure</a:t>
            </a:r>
            <a:endParaRPr lang="en-GB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3740C-9FA1-40FB-D529-D985F9A25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273-E292-3A7B-E853-5DE7A12842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894" y="373136"/>
            <a:ext cx="10515600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The 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1A9EE-848A-CE20-54D4-068397FC4DE8}"/>
                  </a:ext>
                </a:extLst>
              </p:cNvPr>
              <p:cNvSpPr txBox="1"/>
              <p:nvPr/>
            </p:nvSpPr>
            <p:spPr>
              <a:xfrm>
                <a:off x="909918" y="210443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1A9EE-848A-CE20-54D4-068397FC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2104431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CEBA5F-B575-171A-DA47-7C16F83E0A50}"/>
                  </a:ext>
                </a:extLst>
              </p:cNvPr>
              <p:cNvSpPr txBox="1"/>
              <p:nvPr/>
            </p:nvSpPr>
            <p:spPr>
              <a:xfrm>
                <a:off x="909918" y="261566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a:rPr lang="en-GB" sz="20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CEBA5F-B575-171A-DA47-7C16F83E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2615666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B0F719-C38E-4333-6F6F-D0D5CDD33ADF}"/>
                  </a:ext>
                </a:extLst>
              </p:cNvPr>
              <p:cNvSpPr txBox="1"/>
              <p:nvPr/>
            </p:nvSpPr>
            <p:spPr>
              <a:xfrm>
                <a:off x="909918" y="312690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a:rPr lang="en-GB" sz="20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B0F719-C38E-4333-6F6F-D0D5CDD3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3126901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A9CF1C0A-6B21-E7AE-EFA5-B8C5142C34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6" r="1" b="1085"/>
          <a:stretch>
            <a:fillRect/>
          </a:stretch>
        </p:blipFill>
        <p:spPr>
          <a:xfrm>
            <a:off x="6602503" y="373136"/>
            <a:ext cx="5181603" cy="5943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9A35D-460C-5B1D-4D91-457D3336918C}"/>
              </a:ext>
            </a:extLst>
          </p:cNvPr>
          <p:cNvSpPr txBox="1"/>
          <p:nvPr/>
        </p:nvSpPr>
        <p:spPr>
          <a:xfrm>
            <a:off x="407894" y="1467861"/>
            <a:ext cx="488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Choice of Coordinates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24FCE-61C5-8F17-3E9D-8D9281940CEC}"/>
              </a:ext>
            </a:extLst>
          </p:cNvPr>
          <p:cNvSpPr txBox="1"/>
          <p:nvPr/>
        </p:nvSpPr>
        <p:spPr>
          <a:xfrm>
            <a:off x="11474823" y="631673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86E48-BE7D-7358-99C9-2C485926416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B196A-AF85-1FC6-A453-5F4762DB34C1}"/>
              </a:ext>
            </a:extLst>
          </p:cNvPr>
          <p:cNvSpPr txBox="1"/>
          <p:nvPr/>
        </p:nvSpPr>
        <p:spPr>
          <a:xfrm>
            <a:off x="407894" y="3776883"/>
            <a:ext cx="488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The Euler-Lagrange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47847B-AC19-6A44-7124-1FD178DC6898}"/>
                  </a:ext>
                </a:extLst>
              </p:cNvPr>
              <p:cNvSpPr txBox="1"/>
              <p:nvPr/>
            </p:nvSpPr>
            <p:spPr>
              <a:xfrm>
                <a:off x="909918" y="4993726"/>
                <a:ext cx="4586755" cy="749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𝑘𝑖𝑛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  <a:effectLst/>
                  <a:latin typeface="Aptos" panose="02110004020202020204"/>
                  <a:ea typeface="Aptos" panose="02110004020202020204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47847B-AC19-6A44-7124-1FD178DC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4993726"/>
                <a:ext cx="4586755" cy="749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ACBA6F-3025-5BE5-3467-5E0322650A43}"/>
                  </a:ext>
                </a:extLst>
              </p:cNvPr>
              <p:cNvSpPr txBox="1"/>
              <p:nvPr/>
            </p:nvSpPr>
            <p:spPr>
              <a:xfrm>
                <a:off x="909918" y="5743547"/>
                <a:ext cx="4882437" cy="40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𝑝𝑜𝑡</m:t>
                        </m:r>
                      </m:sub>
                    </m:sSub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de-DE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de-DE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de-DE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800" i="1" dirty="0">
                    <a:effectLst/>
                    <a:latin typeface="Cambria Math" panose="02040503050406030204" pitchFamily="18" charset="0"/>
                    <a:ea typeface="Aptos" panose="02110004020202020204"/>
                    <a:cs typeface="Arial" panose="020B0604020202020204" pitchFamily="34" charset="0"/>
                  </a:rPr>
                  <a:t> </a:t>
                </a:r>
                <a:endParaRPr lang="en-GB" sz="1800" dirty="0">
                  <a:effectLst/>
                  <a:latin typeface="Aptos" panose="02110004020202020204"/>
                  <a:ea typeface="Aptos" panose="02110004020202020204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ACBA6F-3025-5BE5-3467-5E032265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5743547"/>
                <a:ext cx="4882437" cy="406458"/>
              </a:xfrm>
              <a:prstGeom prst="rect">
                <a:avLst/>
              </a:prstGeom>
              <a:blipFill>
                <a:blip r:embed="rId8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E9213-40D6-21E3-4A3C-B2902B51115E}"/>
                  </a:ext>
                </a:extLst>
              </p:cNvPr>
              <p:cNvSpPr txBox="1"/>
              <p:nvPr/>
            </p:nvSpPr>
            <p:spPr>
              <a:xfrm>
                <a:off x="909918" y="4309547"/>
                <a:ext cx="6096000" cy="860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ℒ</m:t>
                      </m:r>
                      <m: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kin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pot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 ;</m:t>
                      </m:r>
                      <m: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  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ℒ</m:t>
                          </m:r>
                        </m:num>
                        <m:den>
                          <m: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ptos" panose="02110004020202020204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ptos" panose="02110004020202020204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ptos" panose="02110004020202020204"/>
                                          <a:cs typeface="Arial" panose="020B0604020202020204" pitchFamily="34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=0 </m:t>
                      </m:r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  <a:effectLst/>
                  <a:latin typeface="Aptos" panose="02110004020202020204"/>
                  <a:ea typeface="Aptos" panose="02110004020202020204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E9213-40D6-21E3-4A3C-B2902B51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4309547"/>
                <a:ext cx="6096000" cy="8608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9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A4521-F860-4C94-AF53-52E081CA0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2D8EAD-28F4-AB75-4478-856B1E46FB14}"/>
                  </a:ext>
                </a:extLst>
              </p:cNvPr>
              <p:cNvSpPr txBox="1"/>
              <p:nvPr/>
            </p:nvSpPr>
            <p:spPr>
              <a:xfrm>
                <a:off x="968188" y="1907172"/>
                <a:ext cx="9574306" cy="133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 +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2D8EAD-28F4-AB75-4478-856B1E46F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1907172"/>
                <a:ext cx="9574306" cy="1338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E1245-3CC9-5179-533C-932FCA95D795}"/>
                  </a:ext>
                </a:extLst>
              </p:cNvPr>
              <p:cNvSpPr txBox="1"/>
              <p:nvPr/>
            </p:nvSpPr>
            <p:spPr>
              <a:xfrm>
                <a:off x="874058" y="3350831"/>
                <a:ext cx="10443883" cy="133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 +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E1245-3CC9-5179-533C-932FCA95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8" y="3350831"/>
                <a:ext cx="10443883" cy="1338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5FFE6E-2A02-4B49-E8B7-FB02FC25302A}"/>
                  </a:ext>
                </a:extLst>
              </p:cNvPr>
              <p:cNvSpPr txBox="1"/>
              <p:nvPr/>
            </p:nvSpPr>
            <p:spPr>
              <a:xfrm>
                <a:off x="1712258" y="4794490"/>
                <a:ext cx="8767482" cy="1336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de-D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endChr m:val="}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̈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endChr m:val="}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̈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5FFE6E-2A02-4B49-E8B7-FB02FC25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58" y="4794490"/>
                <a:ext cx="8767482" cy="1336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470816-5BC2-A155-7E4F-3D68CE0774E5}"/>
              </a:ext>
            </a:extLst>
          </p:cNvPr>
          <p:cNvSpPr txBox="1"/>
          <p:nvPr/>
        </p:nvSpPr>
        <p:spPr>
          <a:xfrm>
            <a:off x="407894" y="1340228"/>
            <a:ext cx="488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The Euler-Lagrange Formalism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30EC-A113-5C4E-171B-F908376FA53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4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4B940A-552F-D1D8-B7EC-972EB772D8CE}"/>
              </a:ext>
            </a:extLst>
          </p:cNvPr>
          <p:cNvSpPr txBox="1">
            <a:spLocks/>
          </p:cNvSpPr>
          <p:nvPr/>
        </p:nvSpPr>
        <p:spPr>
          <a:xfrm>
            <a:off x="407894" y="373136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defRPr>
            </a:lvl1pPr>
          </a:lstStyle>
          <a:p>
            <a:r>
              <a:rPr lang="en-GB" b="1" dirty="0">
                <a:solidFill>
                  <a:srgbClr val="FFFFFF"/>
                </a:solidFill>
              </a:rPr>
              <a:t>The Equations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174835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E5A2-4A9E-02C2-7B8E-B6217A9F9D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Numerical Simulation:	</a:t>
            </a:r>
            <a:r>
              <a:rPr lang="en-GB" dirty="0">
                <a:solidFill>
                  <a:srgbClr val="FFFFFF"/>
                </a:solidFill>
              </a:rPr>
              <a:t>	Principles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8CAC72-4A6C-0D9A-A222-A95BAF5B5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53072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sz="3200" dirty="0">
                    <a:solidFill>
                      <a:schemeClr val="bg1"/>
                    </a:solidFill>
                  </a:rPr>
                  <a:t>Set initial condition: 			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baseline="-25000" dirty="0">
                    <a:solidFill>
                      <a:schemeClr val="bg1"/>
                    </a:solidFill>
                  </a:rPr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3200" dirty="0">
                    <a:solidFill>
                      <a:schemeClr val="bg1"/>
                    </a:solidFill>
                  </a:rPr>
                  <a:t>Calculate slopes using the ODE: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𝑂𝐷𝐸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dirty="0">
                  <a:solidFill>
                    <a:schemeClr val="bg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3200" dirty="0">
                    <a:solidFill>
                      <a:schemeClr val="bg1"/>
                    </a:solidFill>
                  </a:rPr>
                  <a:t>Estimate function at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3200" dirty="0">
                  <a:solidFill>
                    <a:schemeClr val="bg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GB" sz="3200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3200" b="1" dirty="0">
                    <a:solidFill>
                      <a:schemeClr val="bg1"/>
                    </a:solidFill>
                  </a:rPr>
                  <a:t>Numerical solver: 	</a:t>
                </a:r>
                <a:r>
                  <a:rPr lang="en-GB" sz="3200" dirty="0">
                    <a:solidFill>
                      <a:schemeClr val="bg1"/>
                    </a:solidFill>
                  </a:rPr>
                  <a:t>method to estimate the function using 				its slope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3200" b="1" dirty="0">
                    <a:solidFill>
                      <a:schemeClr val="bg1"/>
                    </a:solidFill>
                  </a:rPr>
                  <a:t>solver of n</a:t>
                </a:r>
                <a:r>
                  <a:rPr lang="en-GB" sz="3200" b="1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GB" sz="3200" b="1" dirty="0">
                    <a:solidFill>
                      <a:schemeClr val="bg1"/>
                    </a:solidFill>
                  </a:rPr>
                  <a:t> order:</a:t>
                </a:r>
                <a:r>
                  <a:rPr lang="en-GB" sz="3200" dirty="0">
                    <a:solidFill>
                      <a:schemeClr val="bg1"/>
                    </a:solidFill>
                  </a:rPr>
                  <a:t>  	method with </a:t>
                </a:r>
                <a:r>
                  <a:rPr lang="en-GB" sz="3200" b="1" dirty="0">
                    <a:solidFill>
                      <a:schemeClr val="bg1"/>
                    </a:solidFill>
                  </a:rPr>
                  <a:t>global error</a:t>
                </a:r>
                <a:r>
                  <a:rPr lang="en-GB" sz="32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8CAC72-4A6C-0D9A-A222-A95BAF5B5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530724"/>
              </a:xfrm>
              <a:blipFill>
                <a:blip r:embed="rId3"/>
                <a:stretch>
                  <a:fillRect l="-1565" t="-2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96A3-8244-207E-750B-5B61D85740E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B77-F56D-9093-1040-867B539E55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Numerical Simulation:</a:t>
            </a:r>
            <a:r>
              <a:rPr lang="en-GB" dirty="0">
                <a:solidFill>
                  <a:srgbClr val="FFFFFF"/>
                </a:solidFill>
              </a:rPr>
              <a:t>		RK6 method </a:t>
            </a:r>
          </a:p>
        </p:txBody>
      </p:sp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7518134-A797-A0EE-BF99-C70C0327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91" r="8443" b="23625"/>
          <a:stretch/>
        </p:blipFill>
        <p:spPr>
          <a:xfrm>
            <a:off x="1405213" y="2893160"/>
            <a:ext cx="9381570" cy="29159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97EC2-EEC8-F7E2-F0FF-722AE40E293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6DE21028-26FF-450C-4B35-D84C6F1A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8" r="9723" b="79583"/>
          <a:stretch/>
        </p:blipFill>
        <p:spPr>
          <a:xfrm>
            <a:off x="1405213" y="1413932"/>
            <a:ext cx="9381570" cy="14792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AA318EA0-DCDC-9AF6-8AB0-0F8E7622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" t="87453" r="7831" b="3128"/>
          <a:stretch/>
        </p:blipFill>
        <p:spPr>
          <a:xfrm>
            <a:off x="1467966" y="5809129"/>
            <a:ext cx="9381570" cy="8011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8571-7143-8652-1FD0-C03C7AB9D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		</a:t>
            </a:r>
            <a:r>
              <a:rPr lang="en-GB" dirty="0">
                <a:solidFill>
                  <a:srgbClr val="FFFFFF"/>
                </a:solidFill>
              </a:rPr>
              <a:t>Equal Masses</a:t>
            </a:r>
            <a:r>
              <a:rPr lang="en-GB" b="1" dirty="0">
                <a:solidFill>
                  <a:srgbClr val="FFFFFF"/>
                </a:solidFill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AB7C86-C538-C4FF-C3D0-F6429B006812}"/>
                  </a:ext>
                </a:extLst>
              </p:cNvPr>
              <p:cNvSpPr txBox="1"/>
              <p:nvPr/>
            </p:nvSpPr>
            <p:spPr>
              <a:xfrm>
                <a:off x="838203" y="3267402"/>
                <a:ext cx="3881719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AB7C86-C538-C4FF-C3D0-F6429B006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3267402"/>
                <a:ext cx="3881719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CA3B6-DCEA-97E5-E406-65BAE21E5A3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4" descr="A diagram of a line with numbers and points&#10;&#10;AI-generated content may be incorrect.">
            <a:extLst>
              <a:ext uri="{FF2B5EF4-FFF2-40B4-BE49-F238E27FC236}">
                <a16:creationId xmlns:a16="http://schemas.microsoft.com/office/drawing/2014/main" id="{8EDA78B1-D9D0-0C55-617E-02A613F7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183" t="8980" b="8163"/>
          <a:stretch>
            <a:fillRect/>
          </a:stretch>
        </p:blipFill>
        <p:spPr>
          <a:xfrm>
            <a:off x="4672859" y="1509766"/>
            <a:ext cx="6111910" cy="4758563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AC1-C1BF-D673-CFC2-92D5FC2A5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		</a:t>
            </a:r>
            <a:r>
              <a:rPr lang="en-GB" dirty="0">
                <a:solidFill>
                  <a:srgbClr val="FFFFFF"/>
                </a:solidFill>
              </a:rPr>
              <a:t>The Simple Pendulum Approx.</a:t>
            </a:r>
          </a:p>
        </p:txBody>
      </p:sp>
      <p:pic>
        <p:nvPicPr>
          <p:cNvPr id="3" name="Picture 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203BC0E3-9BA8-8CFD-8948-E6A853C0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16" t="9163" b="8324"/>
          <a:stretch>
            <a:fillRect/>
          </a:stretch>
        </p:blipFill>
        <p:spPr>
          <a:xfrm>
            <a:off x="4672859" y="1509766"/>
            <a:ext cx="6167935" cy="4802183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52C4F-2536-31D7-4ED9-35FFC072CCD2}"/>
                  </a:ext>
                </a:extLst>
              </p:cNvPr>
              <p:cNvSpPr txBox="1"/>
              <p:nvPr/>
            </p:nvSpPr>
            <p:spPr>
              <a:xfrm>
                <a:off x="838203" y="3289212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52C4F-2536-31D7-4ED9-35FFC072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3289212"/>
                <a:ext cx="4554071" cy="621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33DCE-62E0-761E-53B1-2F112D81D54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0F944-C7B7-F95D-69B4-A545BCF36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EA228-8345-5BE0-9B13-E39F7DE64DD4}"/>
                  </a:ext>
                </a:extLst>
              </p:cNvPr>
              <p:cNvSpPr txBox="1"/>
              <p:nvPr/>
            </p:nvSpPr>
            <p:spPr>
              <a:xfrm>
                <a:off x="838203" y="3289212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EA228-8345-5BE0-9B13-E39F7DE6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3289212"/>
                <a:ext cx="4554071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A graph showing a triple pendulum&#10;&#10;AI-generated content may be incorrect.">
            <a:extLst>
              <a:ext uri="{FF2B5EF4-FFF2-40B4-BE49-F238E27FC236}">
                <a16:creationId xmlns:a16="http://schemas.microsoft.com/office/drawing/2014/main" id="{AC879826-E7D5-570B-C059-B5BF67C0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34" y="1584894"/>
            <a:ext cx="7518029" cy="47623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FED6-B7A7-9D5B-BA87-8465DAFEDD8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9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85C0B8-F048-C7AD-88CD-236746F54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		</a:t>
            </a:r>
            <a:r>
              <a:rPr lang="en-GB" dirty="0">
                <a:solidFill>
                  <a:srgbClr val="FFFFFF"/>
                </a:solidFill>
              </a:rPr>
              <a:t>The Simple Pendulum Approx.</a:t>
            </a:r>
          </a:p>
        </p:txBody>
      </p:sp>
    </p:spTree>
    <p:extLst>
      <p:ext uri="{BB962C8B-B14F-4D97-AF65-F5344CB8AC3E}">
        <p14:creationId xmlns:p14="http://schemas.microsoft.com/office/powerpoint/2010/main" val="319948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DEAA4B3B07E41A4750539E5C0DED2" ma:contentTypeVersion="5" ma:contentTypeDescription="Create a new document." ma:contentTypeScope="" ma:versionID="a74134c7f1a471f6977ae34d5ab34df8">
  <xsd:schema xmlns:xsd="http://www.w3.org/2001/XMLSchema" xmlns:xs="http://www.w3.org/2001/XMLSchema" xmlns:p="http://schemas.microsoft.com/office/2006/metadata/properties" xmlns:ns3="cd248da0-8fe7-47d8-8104-ba1c9d719fd2" targetNamespace="http://schemas.microsoft.com/office/2006/metadata/properties" ma:root="true" ma:fieldsID="083758fe1a207d05c96c4867d6698689" ns3:_="">
    <xsd:import namespace="cd248da0-8fe7-47d8-8104-ba1c9d719fd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248da0-8fe7-47d8-8104-ba1c9d719fd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223B8-42D8-4891-97A8-93C8FC8927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248da0-8fe7-47d8-8104-ba1c9d719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8680C5-D8A7-4EAA-BCAB-9B8E0AA67065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cd248da0-8fe7-47d8-8104-ba1c9d719fd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839DAE-F8A1-4E86-9B43-E4A2FB37FD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Bahnschrift SemiBold</vt:lpstr>
      <vt:lpstr>Cambria Math</vt:lpstr>
      <vt:lpstr>Wingdings</vt:lpstr>
      <vt:lpstr>Office</vt:lpstr>
      <vt:lpstr>Animating  The Triple Pendulum</vt:lpstr>
      <vt:lpstr>Contents</vt:lpstr>
      <vt:lpstr>The Equations of Motion</vt:lpstr>
      <vt:lpstr>PowerPoint Presentation</vt:lpstr>
      <vt:lpstr>Numerical Simulation:  Principles </vt:lpstr>
      <vt:lpstr>Numerical Simulation:  RK6 method </vt:lpstr>
      <vt:lpstr>Results:   Equal Masses </vt:lpstr>
      <vt:lpstr>Results:   The Simple Pendulum Approx.</vt:lpstr>
      <vt:lpstr>Results:   The Simple Pendulum Approx.</vt:lpstr>
      <vt:lpstr>Results:   The Double Pendulum Approx.</vt:lpstr>
      <vt:lpstr>Results:   Simulation Breakpoints </vt:lpstr>
      <vt:lpstr>Results:   " Sensitivity to initial conditons"</vt:lpstr>
      <vt:lpstr>Results:   " Sensitivity to Numerical Solver"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Jaspal Reinhardt (student)</dc:creator>
  <cp:lastModifiedBy>Noah Jaspal Reinhardt (student)</cp:lastModifiedBy>
  <cp:revision>18</cp:revision>
  <dcterms:created xsi:type="dcterms:W3CDTF">2025-02-01T19:12:05Z</dcterms:created>
  <dcterms:modified xsi:type="dcterms:W3CDTF">2025-02-28T14:56:43Z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6595da-5dfc-4ca1-bba6-aba2288fb798_Enabled">
    <vt:lpwstr>true</vt:lpwstr>
  </property>
  <property fmtid="{D5CDD505-2E9C-101B-9397-08002B2CF9AE}" pid="3" name="MSIP_Label_146595da-5dfc-4ca1-bba6-aba2288fb798_SetDate">
    <vt:lpwstr>2025-02-02T13:41:56Z</vt:lpwstr>
  </property>
  <property fmtid="{D5CDD505-2E9C-101B-9397-08002B2CF9AE}" pid="4" name="MSIP_Label_146595da-5dfc-4ca1-bba6-aba2288fb798_Method">
    <vt:lpwstr>Privileged</vt:lpwstr>
  </property>
  <property fmtid="{D5CDD505-2E9C-101B-9397-08002B2CF9AE}" pid="5" name="MSIP_Label_146595da-5dfc-4ca1-bba6-aba2288fb798_Name">
    <vt:lpwstr>General</vt:lpwstr>
  </property>
  <property fmtid="{D5CDD505-2E9C-101B-9397-08002B2CF9AE}" pid="6" name="MSIP_Label_146595da-5dfc-4ca1-bba6-aba2288fb798_SiteId">
    <vt:lpwstr>6e725c29-763a-4f50-81f2-2e254f0133c8</vt:lpwstr>
  </property>
  <property fmtid="{D5CDD505-2E9C-101B-9397-08002B2CF9AE}" pid="7" name="MSIP_Label_146595da-5dfc-4ca1-bba6-aba2288fb798_ActionId">
    <vt:lpwstr>7ac7cd4b-b7b4-4d11-a6dc-8b459f516170</vt:lpwstr>
  </property>
  <property fmtid="{D5CDD505-2E9C-101B-9397-08002B2CF9AE}" pid="8" name="MSIP_Label_146595da-5dfc-4ca1-bba6-aba2288fb798_ContentBits">
    <vt:lpwstr>0</vt:lpwstr>
  </property>
  <property fmtid="{D5CDD505-2E9C-101B-9397-08002B2CF9AE}" pid="9" name="MSIP_Label_146595da-5dfc-4ca1-bba6-aba2288fb798_Tag">
    <vt:lpwstr>10, 0, 1, 1</vt:lpwstr>
  </property>
  <property fmtid="{D5CDD505-2E9C-101B-9397-08002B2CF9AE}" pid="10" name="ContentTypeId">
    <vt:lpwstr>0x010100475DEAA4B3B07E41A4750539E5C0DED2</vt:lpwstr>
  </property>
</Properties>
</file>