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7" r:id="rId6"/>
    <p:sldId id="261" r:id="rId7"/>
    <p:sldId id="259" r:id="rId8"/>
    <p:sldId id="263" r:id="rId9"/>
    <p:sldId id="262" r:id="rId10"/>
    <p:sldId id="273" r:id="rId11"/>
    <p:sldId id="268" r:id="rId12"/>
    <p:sldId id="272" r:id="rId13"/>
    <p:sldId id="270" r:id="rId14"/>
    <p:sldId id="269" r:id="rId15"/>
    <p:sldId id="264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Blad1!$A$2:$A$6</cx:f>
        <cx:lvl ptCount="5">
          <cx:pt idx="0">Visit</cx:pt>
          <cx:pt idx="1">Application</cx:pt>
          <cx:pt idx="2">Membership</cx:pt>
          <cx:pt idx="3"/>
          <cx:pt idx="4"/>
        </cx:lvl>
      </cx:strDim>
      <cx:numDim type="val">
        <cx:f>Blad1!$B$2:$B$6</cx:f>
        <cx:lvl ptCount="5" formatCode="Standaard">
          <cx:pt idx="0">5004</cx:pt>
          <cx:pt idx="1">575</cx:pt>
          <cx:pt idx="2">450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nl-NL" sz="2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Potential</a:t>
            </a:r>
            <a:r>
              <a:rPr lang="nl-NL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 </a:t>
            </a:r>
            <a:r>
              <a:rPr lang="nl-NL" sz="2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customers</a:t>
            </a:r>
            <a:r>
              <a:rPr lang="nl-NL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 (</a:t>
            </a:r>
            <a:r>
              <a:rPr lang="nl-NL" sz="28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groups</a:t>
            </a:r>
            <a:r>
              <a:rPr lang="nl-NL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Trebuchet MS" panose="020B0603020202020204"/>
              </a:rPr>
              <a:t> A + B)</a:t>
            </a:r>
          </a:p>
        </cx:rich>
      </cx:tx>
    </cx:title>
    <cx:plotArea>
      <cx:plotAreaRegion>
        <cx:series layoutId="funnel" uniqueId="{81481717-1F00-4EBE-B31C-C7F3BFC45581}">
          <cx:tx>
            <cx:txData>
              <cx:f>Blad1!$B$1</cx:f>
              <cx:v>Group A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/>
                </a:pPr>
                <a:endParaRPr lang="nl-NL" sz="24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rebuchet MS" panose="020B0603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800"/>
            </a:pPr>
            <a:endParaRPr lang="nl-NL" sz="28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Blad1!$A$2:$A$6</cx:f>
        <cx:lvl ptCount="5">
          <cx:pt idx="0">Visit</cx:pt>
          <cx:pt idx="1">Application</cx:pt>
          <cx:pt idx="2">Membership</cx:pt>
        </cx:lvl>
      </cx:strDim>
      <cx:numDim type="val">
        <cx:f>Blad1!$B$2:$B$6</cx:f>
        <cx:lvl ptCount="5" formatCode="Standaard">
          <cx:pt idx="0">2500</cx:pt>
          <cx:pt idx="1">325</cx:pt>
          <cx:pt idx="2">250</cx:pt>
        </cx:lvl>
      </cx:numDim>
    </cx:data>
  </cx:chartData>
  <cx:chart>
    <cx:title pos="t" align="ctr" overlay="0">
      <cx:tx>
        <cx:txData>
          <cx:v>Group B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Group B</a:t>
          </a:r>
        </a:p>
      </cx:txPr>
    </cx:title>
    <cx:plotArea>
      <cx:plotAreaRegion>
        <cx:series layoutId="funnel" uniqueId="{516993D0-8786-4624-87A6-E3AC039C0250}">
          <cx:tx>
            <cx:txData>
              <cx:f>Blad1!$B$1</cx:f>
              <cx:v>Group B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nl-NL" sz="1197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rebuchet MS" panose="020B0603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Blad1!$A$2:$A$6</cx:f>
        <cx:lvl ptCount="5">
          <cx:pt idx="0">Visit</cx:pt>
          <cx:pt idx="1">Application</cx:pt>
          <cx:pt idx="2">Membership</cx:pt>
          <cx:pt idx="3"/>
          <cx:pt idx="4"/>
        </cx:lvl>
      </cx:strDim>
      <cx:numDim type="val">
        <cx:f>Blad1!$B$2:$B$6</cx:f>
        <cx:lvl ptCount="5" formatCode="Standaard">
          <cx:pt idx="0">2504</cx:pt>
          <cx:pt idx="1">250</cx:pt>
          <cx:pt idx="2">200</cx:pt>
        </cx:lvl>
      </cx:numDim>
    </cx:data>
  </cx:chartData>
  <cx:chart>
    <cx:title pos="t" align="ctr" overlay="0">
      <cx:tx>
        <cx:txData>
          <cx:v>Group 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Group A</a:t>
          </a:r>
        </a:p>
      </cx:txPr>
    </cx:title>
    <cx:plotArea>
      <cx:plotAreaRegion>
        <cx:series layoutId="funnel" uniqueId="{516993D0-8786-4624-87A6-E3AC039C0250}">
          <cx:tx>
            <cx:txData>
              <cx:f>Blad1!$B$1</cx:f>
              <cx:v>Group A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nl-NL" sz="1197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rebuchet MS" panose="020B0603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nl-NL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Blad1!$A$2:$A$6</cx:f>
        <cx:lvl ptCount="5">
          <cx:pt idx="0">Visit</cx:pt>
          <cx:pt idx="1">Application</cx:pt>
          <cx:pt idx="2">Membership</cx:pt>
        </cx:lvl>
      </cx:strDim>
      <cx:numDim type="val">
        <cx:f>Blad1!$B$2:$B$6</cx:f>
        <cx:lvl ptCount="5" formatCode="Standaard">
          <cx:pt idx="0">2500</cx:pt>
          <cx:pt idx="1">325</cx:pt>
          <cx:pt idx="2">250</cx:pt>
        </cx:lvl>
      </cx:numDim>
    </cx:data>
  </cx:chartData>
  <cx:chart>
    <cx:title pos="t" align="ctr" overlay="0">
      <cx:tx>
        <cx:txData>
          <cx:v>Group B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Group B</a:t>
          </a:r>
        </a:p>
      </cx:txPr>
    </cx:title>
    <cx:plotArea>
      <cx:plotAreaRegion>
        <cx:series layoutId="funnel" uniqueId="{516993D0-8786-4624-87A6-E3AC039C0250}">
          <cx:tx>
            <cx:txData>
              <cx:f>Blad1!$B$1</cx:f>
              <cx:v>Group B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nl-NL" sz="1197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rebuchet MS" panose="020B0603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Blad1!$A$2:$A$6</cx:f>
        <cx:lvl ptCount="5">
          <cx:pt idx="0">Visit</cx:pt>
          <cx:pt idx="1">Application</cx:pt>
          <cx:pt idx="2">Membership</cx:pt>
          <cx:pt idx="3"/>
          <cx:pt idx="4"/>
        </cx:lvl>
      </cx:strDim>
      <cx:numDim type="val">
        <cx:f>Blad1!$B$2:$B$6</cx:f>
        <cx:lvl ptCount="5" formatCode="Standaard">
          <cx:pt idx="0">2504</cx:pt>
          <cx:pt idx="1">250</cx:pt>
          <cx:pt idx="2">200</cx:pt>
        </cx:lvl>
      </cx:numDim>
    </cx:data>
  </cx:chartData>
  <cx:chart>
    <cx:title pos="t" align="ctr" overlay="0">
      <cx:tx>
        <cx:txData>
          <cx:v>Group 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Group A</a:t>
          </a:r>
        </a:p>
      </cx:txPr>
    </cx:title>
    <cx:plotArea>
      <cx:plotAreaRegion>
        <cx:series layoutId="funnel" uniqueId="{516993D0-8786-4624-87A6-E3AC039C0250}">
          <cx:tx>
            <cx:txData>
              <cx:f>Blad1!$B$1</cx:f>
              <cx:v>Group A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nl-NL" sz="1197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Trebuchet MS" panose="020B0603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nl-NL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E3BCE-5C8C-4389-9A9E-BF66D167D74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7767656-955C-4F8A-BF53-7B88DE7D7765}">
      <dgm:prSet phldrT="[Tekst]"/>
      <dgm:spPr/>
      <dgm:t>
        <a:bodyPr/>
        <a:lstStyle/>
        <a:p>
          <a:r>
            <a:rPr lang="nl-NL" dirty="0" err="1"/>
            <a:t>Visit</a:t>
          </a:r>
          <a:endParaRPr lang="nl-NL" dirty="0"/>
        </a:p>
      </dgm:t>
    </dgm:pt>
    <dgm:pt modelId="{6226F3B1-62E5-4F21-AE7D-B2089BD02239}" type="parTrans" cxnId="{A1CC1458-5529-46F8-85BB-6AC4B1662BF1}">
      <dgm:prSet/>
      <dgm:spPr/>
      <dgm:t>
        <a:bodyPr/>
        <a:lstStyle/>
        <a:p>
          <a:endParaRPr lang="nl-NL"/>
        </a:p>
      </dgm:t>
    </dgm:pt>
    <dgm:pt modelId="{01961907-99C3-4DFD-A1E2-D5FF7ECF7CED}" type="sibTrans" cxnId="{A1CC1458-5529-46F8-85BB-6AC4B1662BF1}">
      <dgm:prSet/>
      <dgm:spPr/>
      <dgm:t>
        <a:bodyPr/>
        <a:lstStyle/>
        <a:p>
          <a:endParaRPr lang="nl-NL"/>
        </a:p>
      </dgm:t>
    </dgm:pt>
    <dgm:pt modelId="{484CA017-6A61-416D-8BE4-2BF5EBE3360B}">
      <dgm:prSet phldrT="[Tekst]"/>
      <dgm:spPr/>
      <dgm:t>
        <a:bodyPr/>
        <a:lstStyle/>
        <a:p>
          <a:r>
            <a:rPr lang="nl-NL" dirty="0"/>
            <a:t>Application</a:t>
          </a:r>
        </a:p>
      </dgm:t>
    </dgm:pt>
    <dgm:pt modelId="{0B95BFD2-3092-4E05-8F79-E88C7D592FFF}" type="parTrans" cxnId="{A1AED074-6B9F-496B-B353-A36D4E4D96B6}">
      <dgm:prSet/>
      <dgm:spPr/>
      <dgm:t>
        <a:bodyPr/>
        <a:lstStyle/>
        <a:p>
          <a:endParaRPr lang="nl-NL"/>
        </a:p>
      </dgm:t>
    </dgm:pt>
    <dgm:pt modelId="{AB9B7783-479A-4CD4-BABA-172B81113709}" type="sibTrans" cxnId="{A1AED074-6B9F-496B-B353-A36D4E4D96B6}">
      <dgm:prSet/>
      <dgm:spPr/>
      <dgm:t>
        <a:bodyPr/>
        <a:lstStyle/>
        <a:p>
          <a:endParaRPr lang="nl-NL"/>
        </a:p>
      </dgm:t>
    </dgm:pt>
    <dgm:pt modelId="{C0A4104C-48D6-4E04-950B-4300DE91A0F8}">
      <dgm:prSet phldrT="[Tekst]"/>
      <dgm:spPr/>
      <dgm:t>
        <a:bodyPr/>
        <a:lstStyle/>
        <a:p>
          <a:r>
            <a:rPr lang="nl-NL" dirty="0" err="1"/>
            <a:t>Membership</a:t>
          </a:r>
          <a:endParaRPr lang="nl-NL" dirty="0"/>
        </a:p>
      </dgm:t>
    </dgm:pt>
    <dgm:pt modelId="{E0F32066-B90D-4B92-9988-2A0B6C94CC6D}" type="parTrans" cxnId="{D175E295-33FA-4C0A-94F6-DEEF25A45822}">
      <dgm:prSet/>
      <dgm:spPr/>
      <dgm:t>
        <a:bodyPr/>
        <a:lstStyle/>
        <a:p>
          <a:endParaRPr lang="nl-NL"/>
        </a:p>
      </dgm:t>
    </dgm:pt>
    <dgm:pt modelId="{300984B4-E0E1-4655-8F7C-FE0E35E24974}" type="sibTrans" cxnId="{D175E295-33FA-4C0A-94F6-DEEF25A45822}">
      <dgm:prSet/>
      <dgm:spPr/>
      <dgm:t>
        <a:bodyPr/>
        <a:lstStyle/>
        <a:p>
          <a:endParaRPr lang="nl-NL"/>
        </a:p>
      </dgm:t>
    </dgm:pt>
    <dgm:pt modelId="{FCEB3D8E-1635-4861-BF00-CEA6F6C32785}" type="pres">
      <dgm:prSet presAssocID="{889E3BCE-5C8C-4389-9A9E-BF66D167D740}" presName="Name0" presStyleCnt="0">
        <dgm:presLayoutVars>
          <dgm:dir/>
          <dgm:animLvl val="lvl"/>
          <dgm:resizeHandles val="exact"/>
        </dgm:presLayoutVars>
      </dgm:prSet>
      <dgm:spPr/>
    </dgm:pt>
    <dgm:pt modelId="{10D9A124-EA74-41D5-A03C-58ED9223E942}" type="pres">
      <dgm:prSet presAssocID="{E7767656-955C-4F8A-BF53-7B88DE7D7765}" presName="Name8" presStyleCnt="0"/>
      <dgm:spPr/>
    </dgm:pt>
    <dgm:pt modelId="{2B39470B-8507-4BF4-B2DE-2A0D72858A26}" type="pres">
      <dgm:prSet presAssocID="{E7767656-955C-4F8A-BF53-7B88DE7D7765}" presName="level" presStyleLbl="node1" presStyleIdx="0" presStyleCnt="3">
        <dgm:presLayoutVars>
          <dgm:chMax val="1"/>
          <dgm:bulletEnabled val="1"/>
        </dgm:presLayoutVars>
      </dgm:prSet>
      <dgm:spPr/>
    </dgm:pt>
    <dgm:pt modelId="{631261E5-F0D5-49E6-A39B-A333A3D6E5DF}" type="pres">
      <dgm:prSet presAssocID="{E7767656-955C-4F8A-BF53-7B88DE7D776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4381729-AB48-4202-ACAD-3412A2806FB6}" type="pres">
      <dgm:prSet presAssocID="{484CA017-6A61-416D-8BE4-2BF5EBE3360B}" presName="Name8" presStyleCnt="0"/>
      <dgm:spPr/>
    </dgm:pt>
    <dgm:pt modelId="{1395C41E-DDEE-41C2-AF58-0A721673448C}" type="pres">
      <dgm:prSet presAssocID="{484CA017-6A61-416D-8BE4-2BF5EBE3360B}" presName="level" presStyleLbl="node1" presStyleIdx="1" presStyleCnt="3">
        <dgm:presLayoutVars>
          <dgm:chMax val="1"/>
          <dgm:bulletEnabled val="1"/>
        </dgm:presLayoutVars>
      </dgm:prSet>
      <dgm:spPr/>
    </dgm:pt>
    <dgm:pt modelId="{82F8E590-F176-4E48-80FD-71691790A5EB}" type="pres">
      <dgm:prSet presAssocID="{484CA017-6A61-416D-8BE4-2BF5EBE33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87DB19-03B3-4E36-B5CB-44DE65E4B530}" type="pres">
      <dgm:prSet presAssocID="{C0A4104C-48D6-4E04-950B-4300DE91A0F8}" presName="Name8" presStyleCnt="0"/>
      <dgm:spPr/>
    </dgm:pt>
    <dgm:pt modelId="{C55F799A-7181-448B-B484-1E0F917A19D5}" type="pres">
      <dgm:prSet presAssocID="{C0A4104C-48D6-4E04-950B-4300DE91A0F8}" presName="level" presStyleLbl="node1" presStyleIdx="2" presStyleCnt="3">
        <dgm:presLayoutVars>
          <dgm:chMax val="1"/>
          <dgm:bulletEnabled val="1"/>
        </dgm:presLayoutVars>
      </dgm:prSet>
      <dgm:spPr/>
    </dgm:pt>
    <dgm:pt modelId="{0F2243DD-D88B-4B29-B161-5AE59E8501A1}" type="pres">
      <dgm:prSet presAssocID="{C0A4104C-48D6-4E04-950B-4300DE91A0F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00AD18-8E44-4C2B-97F0-53A33677411C}" type="presOf" srcId="{484CA017-6A61-416D-8BE4-2BF5EBE3360B}" destId="{82F8E590-F176-4E48-80FD-71691790A5EB}" srcOrd="1" destOrd="0" presId="urn:microsoft.com/office/officeart/2005/8/layout/pyramid3"/>
    <dgm:cxn modelId="{3678FF35-3205-4810-8795-BA0C0F731181}" type="presOf" srcId="{C0A4104C-48D6-4E04-950B-4300DE91A0F8}" destId="{0F2243DD-D88B-4B29-B161-5AE59E8501A1}" srcOrd="1" destOrd="0" presId="urn:microsoft.com/office/officeart/2005/8/layout/pyramid3"/>
    <dgm:cxn modelId="{A1AED074-6B9F-496B-B353-A36D4E4D96B6}" srcId="{889E3BCE-5C8C-4389-9A9E-BF66D167D740}" destId="{484CA017-6A61-416D-8BE4-2BF5EBE3360B}" srcOrd="1" destOrd="0" parTransId="{0B95BFD2-3092-4E05-8F79-E88C7D592FFF}" sibTransId="{AB9B7783-479A-4CD4-BABA-172B81113709}"/>
    <dgm:cxn modelId="{ADDC1177-C64C-4188-BFAC-7B3DECD08385}" type="presOf" srcId="{889E3BCE-5C8C-4389-9A9E-BF66D167D740}" destId="{FCEB3D8E-1635-4861-BF00-CEA6F6C32785}" srcOrd="0" destOrd="0" presId="urn:microsoft.com/office/officeart/2005/8/layout/pyramid3"/>
    <dgm:cxn modelId="{A1CC1458-5529-46F8-85BB-6AC4B1662BF1}" srcId="{889E3BCE-5C8C-4389-9A9E-BF66D167D740}" destId="{E7767656-955C-4F8A-BF53-7B88DE7D7765}" srcOrd="0" destOrd="0" parTransId="{6226F3B1-62E5-4F21-AE7D-B2089BD02239}" sibTransId="{01961907-99C3-4DFD-A1E2-D5FF7ECF7CED}"/>
    <dgm:cxn modelId="{9AD52584-C9B6-4652-AFBD-2B7514D9AB15}" type="presOf" srcId="{E7767656-955C-4F8A-BF53-7B88DE7D7765}" destId="{631261E5-F0D5-49E6-A39B-A333A3D6E5DF}" srcOrd="1" destOrd="0" presId="urn:microsoft.com/office/officeart/2005/8/layout/pyramid3"/>
    <dgm:cxn modelId="{A1FBCE8D-FE56-466D-BC28-032951198A84}" type="presOf" srcId="{484CA017-6A61-416D-8BE4-2BF5EBE3360B}" destId="{1395C41E-DDEE-41C2-AF58-0A721673448C}" srcOrd="0" destOrd="0" presId="urn:microsoft.com/office/officeart/2005/8/layout/pyramid3"/>
    <dgm:cxn modelId="{D175E295-33FA-4C0A-94F6-DEEF25A45822}" srcId="{889E3BCE-5C8C-4389-9A9E-BF66D167D740}" destId="{C0A4104C-48D6-4E04-950B-4300DE91A0F8}" srcOrd="2" destOrd="0" parTransId="{E0F32066-B90D-4B92-9988-2A0B6C94CC6D}" sibTransId="{300984B4-E0E1-4655-8F7C-FE0E35E24974}"/>
    <dgm:cxn modelId="{7B0D4BD5-61AB-4ED2-8974-6E9FA6430406}" type="presOf" srcId="{C0A4104C-48D6-4E04-950B-4300DE91A0F8}" destId="{C55F799A-7181-448B-B484-1E0F917A19D5}" srcOrd="0" destOrd="0" presId="urn:microsoft.com/office/officeart/2005/8/layout/pyramid3"/>
    <dgm:cxn modelId="{62314AE3-0CB5-4995-8ED6-BFE908B519C4}" type="presOf" srcId="{E7767656-955C-4F8A-BF53-7B88DE7D7765}" destId="{2B39470B-8507-4BF4-B2DE-2A0D72858A26}" srcOrd="0" destOrd="0" presId="urn:microsoft.com/office/officeart/2005/8/layout/pyramid3"/>
    <dgm:cxn modelId="{EBAEED71-DD5F-4D33-AC5B-C5C9E5DE661D}" type="presParOf" srcId="{FCEB3D8E-1635-4861-BF00-CEA6F6C32785}" destId="{10D9A124-EA74-41D5-A03C-58ED9223E942}" srcOrd="0" destOrd="0" presId="urn:microsoft.com/office/officeart/2005/8/layout/pyramid3"/>
    <dgm:cxn modelId="{7121D8B5-0AE6-4BB8-BE7A-42DDBFB5BAF3}" type="presParOf" srcId="{10D9A124-EA74-41D5-A03C-58ED9223E942}" destId="{2B39470B-8507-4BF4-B2DE-2A0D72858A26}" srcOrd="0" destOrd="0" presId="urn:microsoft.com/office/officeart/2005/8/layout/pyramid3"/>
    <dgm:cxn modelId="{5F88C4A0-F9BB-4ED1-B6F8-7703B2EDAA35}" type="presParOf" srcId="{10D9A124-EA74-41D5-A03C-58ED9223E942}" destId="{631261E5-F0D5-49E6-A39B-A333A3D6E5DF}" srcOrd="1" destOrd="0" presId="urn:microsoft.com/office/officeart/2005/8/layout/pyramid3"/>
    <dgm:cxn modelId="{E9D1AF01-D328-479A-B4EF-5E9C8002CF0A}" type="presParOf" srcId="{FCEB3D8E-1635-4861-BF00-CEA6F6C32785}" destId="{A4381729-AB48-4202-ACAD-3412A2806FB6}" srcOrd="1" destOrd="0" presId="urn:microsoft.com/office/officeart/2005/8/layout/pyramid3"/>
    <dgm:cxn modelId="{0D1CAB86-43C5-417B-A512-450B8069653F}" type="presParOf" srcId="{A4381729-AB48-4202-ACAD-3412A2806FB6}" destId="{1395C41E-DDEE-41C2-AF58-0A721673448C}" srcOrd="0" destOrd="0" presId="urn:microsoft.com/office/officeart/2005/8/layout/pyramid3"/>
    <dgm:cxn modelId="{5334E274-FF6A-4544-A123-68F1AC386084}" type="presParOf" srcId="{A4381729-AB48-4202-ACAD-3412A2806FB6}" destId="{82F8E590-F176-4E48-80FD-71691790A5EB}" srcOrd="1" destOrd="0" presId="urn:microsoft.com/office/officeart/2005/8/layout/pyramid3"/>
    <dgm:cxn modelId="{878A9D70-C092-4B5D-B3BD-BF851655B202}" type="presParOf" srcId="{FCEB3D8E-1635-4861-BF00-CEA6F6C32785}" destId="{6E87DB19-03B3-4E36-B5CB-44DE65E4B530}" srcOrd="2" destOrd="0" presId="urn:microsoft.com/office/officeart/2005/8/layout/pyramid3"/>
    <dgm:cxn modelId="{E5728206-D419-4A36-B21C-1A4C2C8B553C}" type="presParOf" srcId="{6E87DB19-03B3-4E36-B5CB-44DE65E4B530}" destId="{C55F799A-7181-448B-B484-1E0F917A19D5}" srcOrd="0" destOrd="0" presId="urn:microsoft.com/office/officeart/2005/8/layout/pyramid3"/>
    <dgm:cxn modelId="{786F10EE-721B-4830-A413-BA6DEE3FDFC1}" type="presParOf" srcId="{6E87DB19-03B3-4E36-B5CB-44DE65E4B530}" destId="{0F2243DD-D88B-4B29-B161-5AE59E8501A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9470B-8507-4BF4-B2DE-2A0D72858A26}">
      <dsp:nvSpPr>
        <dsp:cNvPr id="0" name=""/>
        <dsp:cNvSpPr/>
      </dsp:nvSpPr>
      <dsp:spPr>
        <a:xfrm rot="10800000">
          <a:off x="0" y="0"/>
          <a:ext cx="8596312" cy="1293812"/>
        </a:xfrm>
        <a:prstGeom prst="trapezoid">
          <a:avLst>
            <a:gd name="adj" fmla="val 1107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Visit</a:t>
          </a:r>
          <a:endParaRPr lang="nl-NL" sz="4000" kern="1200" dirty="0"/>
        </a:p>
      </dsp:txBody>
      <dsp:txXfrm rot="-10800000">
        <a:off x="1504354" y="0"/>
        <a:ext cx="5587602" cy="1293812"/>
      </dsp:txXfrm>
    </dsp:sp>
    <dsp:sp modelId="{1395C41E-DDEE-41C2-AF58-0A721673448C}">
      <dsp:nvSpPr>
        <dsp:cNvPr id="0" name=""/>
        <dsp:cNvSpPr/>
      </dsp:nvSpPr>
      <dsp:spPr>
        <a:xfrm rot="10800000">
          <a:off x="1432718" y="1293812"/>
          <a:ext cx="5730874" cy="1293812"/>
        </a:xfrm>
        <a:prstGeom prst="trapezoid">
          <a:avLst>
            <a:gd name="adj" fmla="val 1107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Application</a:t>
          </a:r>
        </a:p>
      </dsp:txBody>
      <dsp:txXfrm rot="-10800000">
        <a:off x="2435621" y="1293812"/>
        <a:ext cx="3725068" cy="1293812"/>
      </dsp:txXfrm>
    </dsp:sp>
    <dsp:sp modelId="{C55F799A-7181-448B-B484-1E0F917A19D5}">
      <dsp:nvSpPr>
        <dsp:cNvPr id="0" name=""/>
        <dsp:cNvSpPr/>
      </dsp:nvSpPr>
      <dsp:spPr>
        <a:xfrm rot="10800000">
          <a:off x="2865437" y="2587624"/>
          <a:ext cx="2865437" cy="1293812"/>
        </a:xfrm>
        <a:prstGeom prst="trapezoid">
          <a:avLst>
            <a:gd name="adj" fmla="val 1107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Membership</a:t>
          </a:r>
          <a:endParaRPr lang="nl-NL" sz="4000" kern="1200" dirty="0"/>
        </a:p>
      </dsp:txBody>
      <dsp:txXfrm rot="-10800000">
        <a:off x="2865437" y="2587624"/>
        <a:ext cx="2865437" cy="129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76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0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88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37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50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025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3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78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1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38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2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8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6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D0B7-260A-46CD-A617-BA5C32FC373A}" type="datetimeFigureOut">
              <a:rPr lang="nl-NL" smtClean="0"/>
              <a:t>10-5-2021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1C32AD-9698-4B5F-B148-E9E3BE38E6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8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80720-F44E-4737-B741-40ED1156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Musclehub</a:t>
            </a:r>
            <a:r>
              <a:rPr lang="nl-NL" dirty="0"/>
              <a:t>: A/B Test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4DE145-47DF-4A29-A7AE-10A56466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Koen Lijffijt-de Vogel</a:t>
            </a:r>
          </a:p>
        </p:txBody>
      </p:sp>
    </p:spTree>
    <p:extLst>
      <p:ext uri="{BB962C8B-B14F-4D97-AF65-F5344CB8AC3E}">
        <p14:creationId xmlns:p14="http://schemas.microsoft.com/office/powerpoint/2010/main" val="4457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7878-ECFC-4673-AD04-31AA41C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35346" cy="1320800"/>
          </a:xfrm>
        </p:spPr>
        <p:txBody>
          <a:bodyPr>
            <a:no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Hypotheses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Grafiek 8">
                <a:extLst>
                  <a:ext uri="{FF2B5EF4-FFF2-40B4-BE49-F238E27FC236}">
                    <a16:creationId xmlns:a16="http://schemas.microsoft.com/office/drawing/2014/main" id="{5A381EB4-F424-4BD8-9274-463F276304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08904183"/>
                  </p:ext>
                </p:extLst>
              </p:nvPr>
            </p:nvGraphicFramePr>
            <p:xfrm>
              <a:off x="5405775" y="1806304"/>
              <a:ext cx="4118841" cy="40970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afiek 8">
                <a:extLst>
                  <a:ext uri="{FF2B5EF4-FFF2-40B4-BE49-F238E27FC236}">
                    <a16:creationId xmlns:a16="http://schemas.microsoft.com/office/drawing/2014/main" id="{5A381EB4-F424-4BD8-9274-463F27630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775" y="1806304"/>
                <a:ext cx="4118841" cy="4097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5" name="Grafiek 14">
                <a:extLst>
                  <a:ext uri="{FF2B5EF4-FFF2-40B4-BE49-F238E27FC236}">
                    <a16:creationId xmlns:a16="http://schemas.microsoft.com/office/drawing/2014/main" id="{CA286C87-0AB4-420A-AA49-310A287F9B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7733964"/>
                  </p:ext>
                </p:extLst>
              </p:nvPr>
            </p:nvGraphicFramePr>
            <p:xfrm>
              <a:off x="468630" y="1806303"/>
              <a:ext cx="4728441" cy="4097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5" name="Grafiek 14">
                <a:extLst>
                  <a:ext uri="{FF2B5EF4-FFF2-40B4-BE49-F238E27FC236}">
                    <a16:creationId xmlns:a16="http://schemas.microsoft.com/office/drawing/2014/main" id="{CA286C87-0AB4-420A-AA49-310A287F9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30" y="1806303"/>
                <a:ext cx="4728441" cy="409702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EB9D38E9-BE51-477C-A6ED-AE852E8237FA}"/>
              </a:ext>
            </a:extLst>
          </p:cNvPr>
          <p:cNvSpPr txBox="1"/>
          <p:nvPr/>
        </p:nvSpPr>
        <p:spPr>
          <a:xfrm>
            <a:off x="1450469" y="4582524"/>
            <a:ext cx="7789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800" dirty="0"/>
              <a:t>Application as part of </a:t>
            </a:r>
            <a:r>
              <a:rPr lang="nl-NL" sz="2800" dirty="0" err="1"/>
              <a:t>visit</a:t>
            </a:r>
            <a:r>
              <a:rPr lang="nl-NL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800" dirty="0" err="1"/>
              <a:t>Membership</a:t>
            </a:r>
            <a:r>
              <a:rPr lang="nl-NL" sz="2800" dirty="0"/>
              <a:t> as part of </a:t>
            </a:r>
            <a:r>
              <a:rPr lang="nl-NL" sz="2800" dirty="0" err="1"/>
              <a:t>application</a:t>
            </a:r>
            <a:r>
              <a:rPr lang="nl-NL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800" dirty="0" err="1"/>
              <a:t>Membership</a:t>
            </a:r>
            <a:r>
              <a:rPr lang="nl-NL" sz="2800" dirty="0"/>
              <a:t> as part of </a:t>
            </a:r>
            <a:r>
              <a:rPr lang="nl-NL" sz="2800" dirty="0" err="1"/>
              <a:t>visit</a:t>
            </a:r>
            <a:r>
              <a:rPr lang="nl-N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57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9BA87-C38C-4661-B6EF-D515A111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F3492F-B253-4623-A60D-06050DA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 err="1"/>
              <a:t>What</a:t>
            </a:r>
            <a:r>
              <a:rPr lang="nl-NL" sz="2400" dirty="0"/>
              <a:t> test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use</a:t>
            </a:r>
            <a:r>
              <a:rPr lang="nl-NL" sz="2400" dirty="0"/>
              <a:t>?</a:t>
            </a:r>
          </a:p>
          <a:p>
            <a:r>
              <a:rPr lang="nl-NL" sz="2400" dirty="0"/>
              <a:t>Are </a:t>
            </a:r>
            <a:r>
              <a:rPr lang="nl-NL" sz="2400" dirty="0" err="1"/>
              <a:t>membership</a:t>
            </a:r>
            <a:r>
              <a:rPr lang="nl-NL" sz="2400" dirty="0"/>
              <a:t> </a:t>
            </a:r>
            <a:r>
              <a:rPr lang="nl-NL" sz="2400" dirty="0" err="1"/>
              <a:t>purchase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participation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fitness test </a:t>
            </a:r>
            <a:r>
              <a:rPr lang="nl-NL" sz="2400" dirty="0" err="1"/>
              <a:t>related</a:t>
            </a:r>
            <a:r>
              <a:rPr lang="nl-NL" sz="2400" dirty="0"/>
              <a:t>?</a:t>
            </a:r>
          </a:p>
          <a:p>
            <a:r>
              <a:rPr lang="en-US" sz="2400" dirty="0"/>
              <a:t>Is there a difference between categorical variables in the same population?</a:t>
            </a:r>
            <a:endParaRPr lang="nl-NL" sz="2400" dirty="0"/>
          </a:p>
          <a:p>
            <a:r>
              <a:rPr lang="nl-NL" sz="2400" dirty="0" err="1"/>
              <a:t>Groups</a:t>
            </a:r>
            <a:r>
              <a:rPr lang="nl-NL" sz="2400" dirty="0"/>
              <a:t> A </a:t>
            </a:r>
            <a:r>
              <a:rPr lang="nl-NL" sz="2400" dirty="0" err="1"/>
              <a:t>and</a:t>
            </a:r>
            <a:r>
              <a:rPr lang="nl-NL" sz="2400" dirty="0"/>
              <a:t> B are independent.</a:t>
            </a:r>
          </a:p>
          <a:p>
            <a:r>
              <a:rPr lang="nl-NL" sz="2400" dirty="0"/>
              <a:t>Chi</a:t>
            </a:r>
            <a:r>
              <a:rPr lang="nl-NL" sz="2400" baseline="30000" dirty="0"/>
              <a:t>2 </a:t>
            </a:r>
            <a:r>
              <a:rPr lang="nl-NL" sz="2400" dirty="0"/>
              <a:t>Test</a:t>
            </a:r>
          </a:p>
          <a:p>
            <a:r>
              <a:rPr lang="nl-NL" sz="2400" dirty="0" err="1"/>
              <a:t>Confidence</a:t>
            </a:r>
            <a:r>
              <a:rPr lang="nl-NL" sz="2400" dirty="0"/>
              <a:t> level of 95% (0.05)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14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1341-0F0F-436F-BC77-42B9CC4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Hypothesis 1 </a:t>
            </a:r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F9D3E6DA-FD48-40F0-95F3-9AF883C3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80137"/>
            <a:ext cx="5485714" cy="3657143"/>
          </a:xfrm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34CD7C8-D928-4DCE-B29A-B2A9F6A523A0}"/>
              </a:ext>
            </a:extLst>
          </p:cNvPr>
          <p:cNvSpPr txBox="1">
            <a:spLocks/>
          </p:cNvSpPr>
          <p:nvPr/>
        </p:nvSpPr>
        <p:spPr>
          <a:xfrm>
            <a:off x="677334" y="2546558"/>
            <a:ext cx="42983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: 0.00096</a:t>
            </a:r>
          </a:p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 &lt; 0.05</a:t>
            </a:r>
          </a:p>
          <a:p>
            <a:r>
              <a:rPr lang="nl-NL" sz="2400" dirty="0" err="1"/>
              <a:t>Rejected</a:t>
            </a:r>
            <a:r>
              <a:rPr lang="nl-NL" sz="2400" dirty="0"/>
              <a:t> </a:t>
            </a:r>
          </a:p>
          <a:p>
            <a:r>
              <a:rPr lang="nl-NL" sz="2400" dirty="0" err="1"/>
              <a:t>There</a:t>
            </a:r>
            <a:r>
              <a:rPr lang="nl-NL" sz="2400" dirty="0"/>
              <a:t> is a </a:t>
            </a:r>
            <a:r>
              <a:rPr lang="nl-NL" sz="2400" dirty="0" err="1"/>
              <a:t>statistically</a:t>
            </a:r>
            <a:r>
              <a:rPr lang="nl-NL" sz="2400" dirty="0"/>
              <a:t> significant </a:t>
            </a:r>
            <a:r>
              <a:rPr lang="nl-NL" sz="2400" dirty="0" err="1"/>
              <a:t>association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variables.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54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70280-B86D-4B42-A1D4-2404F1C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Hypothesis 2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A11C2984-9E25-46FA-ABC6-DA428872E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52950"/>
            <a:ext cx="5485714" cy="3657143"/>
          </a:xfr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A62CEA-7E85-4722-A480-2AD0511EA3C3}"/>
              </a:ext>
            </a:extLst>
          </p:cNvPr>
          <p:cNvSpPr txBox="1">
            <a:spLocks/>
          </p:cNvSpPr>
          <p:nvPr/>
        </p:nvSpPr>
        <p:spPr>
          <a:xfrm>
            <a:off x="677334" y="2569645"/>
            <a:ext cx="42983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: 0.43259</a:t>
            </a:r>
          </a:p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 &gt; 0.05</a:t>
            </a:r>
          </a:p>
          <a:p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Rejected</a:t>
            </a:r>
            <a:r>
              <a:rPr lang="nl-NL" sz="2400" dirty="0"/>
              <a:t> </a:t>
            </a:r>
          </a:p>
          <a:p>
            <a:r>
              <a:rPr lang="nl-NL" sz="2400" dirty="0" err="1"/>
              <a:t>There</a:t>
            </a:r>
            <a:r>
              <a:rPr lang="nl-NL" sz="2400" dirty="0"/>
              <a:t> is no </a:t>
            </a:r>
            <a:r>
              <a:rPr lang="nl-NL" sz="2400" dirty="0" err="1"/>
              <a:t>statistically</a:t>
            </a:r>
            <a:r>
              <a:rPr lang="nl-NL" sz="2400" dirty="0"/>
              <a:t> significant </a:t>
            </a:r>
            <a:r>
              <a:rPr lang="nl-NL" sz="2400" dirty="0" err="1"/>
              <a:t>association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variables.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80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4B992-CE34-4901-AF5A-CE9E97B7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Hypothesis 3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C0D4384-CC49-489E-A66F-EDC03400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85" y="2122264"/>
            <a:ext cx="5485714" cy="3657143"/>
          </a:xfr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19B5EB0-FE4D-4715-A2F0-E298634411EA}"/>
              </a:ext>
            </a:extLst>
          </p:cNvPr>
          <p:cNvSpPr txBox="1">
            <a:spLocks/>
          </p:cNvSpPr>
          <p:nvPr/>
        </p:nvSpPr>
        <p:spPr>
          <a:xfrm>
            <a:off x="759051" y="2546559"/>
            <a:ext cx="42983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: 0.01472</a:t>
            </a:r>
          </a:p>
          <a:p>
            <a:r>
              <a:rPr lang="nl-NL" sz="2400" dirty="0"/>
              <a:t>P-</a:t>
            </a:r>
            <a:r>
              <a:rPr lang="nl-NL" sz="2400" dirty="0" err="1"/>
              <a:t>value</a:t>
            </a:r>
            <a:r>
              <a:rPr lang="nl-NL" sz="2400" dirty="0"/>
              <a:t> &lt; 0.05</a:t>
            </a:r>
          </a:p>
          <a:p>
            <a:r>
              <a:rPr lang="nl-NL" sz="2400" dirty="0" err="1"/>
              <a:t>Rejected</a:t>
            </a:r>
            <a:r>
              <a:rPr lang="nl-NL" sz="2400" dirty="0"/>
              <a:t> </a:t>
            </a:r>
          </a:p>
          <a:p>
            <a:r>
              <a:rPr lang="nl-NL" sz="2400" dirty="0" err="1"/>
              <a:t>There</a:t>
            </a:r>
            <a:r>
              <a:rPr lang="nl-NL" sz="2400" dirty="0"/>
              <a:t> is a </a:t>
            </a:r>
            <a:r>
              <a:rPr lang="nl-NL" sz="2400" dirty="0" err="1"/>
              <a:t>statistically</a:t>
            </a:r>
            <a:r>
              <a:rPr lang="nl-NL" sz="2400" dirty="0"/>
              <a:t> significant </a:t>
            </a:r>
            <a:r>
              <a:rPr lang="nl-NL" sz="2400" dirty="0" err="1"/>
              <a:t>association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variables.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254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FC5AE-FF0E-43D3-87A2-092322F9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Qualitative</a:t>
            </a:r>
            <a:r>
              <a:rPr lang="nl-NL" sz="4800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E150D6-F50A-4808-9421-03169964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Two</a:t>
            </a:r>
            <a:r>
              <a:rPr lang="nl-NL" sz="2400" dirty="0"/>
              <a:t> out of </a:t>
            </a:r>
            <a:r>
              <a:rPr lang="nl-NL" sz="2400" dirty="0" err="1"/>
              <a:t>four</a:t>
            </a:r>
            <a:r>
              <a:rPr lang="nl-NL" sz="2400" dirty="0"/>
              <a:t> </a:t>
            </a:r>
            <a:r>
              <a:rPr lang="nl-NL" sz="2400" dirty="0" err="1"/>
              <a:t>interviewed</a:t>
            </a:r>
            <a:r>
              <a:rPr lang="nl-NL" sz="2400" dirty="0"/>
              <a:t> </a:t>
            </a:r>
            <a:r>
              <a:rPr lang="nl-NL" sz="2400" dirty="0" err="1"/>
              <a:t>did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take </a:t>
            </a:r>
            <a:r>
              <a:rPr lang="nl-NL" sz="2400" dirty="0" err="1"/>
              <a:t>the</a:t>
            </a:r>
            <a:r>
              <a:rPr lang="nl-NL" sz="2400" dirty="0"/>
              <a:t> fitness test:</a:t>
            </a:r>
          </a:p>
          <a:p>
            <a:pPr lvl="1"/>
            <a:r>
              <a:rPr lang="nl-NL" sz="2400" dirty="0" err="1"/>
              <a:t>One</a:t>
            </a:r>
            <a:r>
              <a:rPr lang="nl-NL" sz="2400" dirty="0"/>
              <a:t> </a:t>
            </a:r>
            <a:r>
              <a:rPr lang="nl-NL" sz="2400" dirty="0" err="1"/>
              <a:t>mentioned</a:t>
            </a:r>
            <a:r>
              <a:rPr lang="nl-NL" sz="2400" dirty="0"/>
              <a:t> </a:t>
            </a:r>
            <a:r>
              <a:rPr lang="nl-NL" sz="2400" dirty="0" err="1"/>
              <a:t>Musclehub</a:t>
            </a:r>
            <a:r>
              <a:rPr lang="nl-NL" sz="2400" dirty="0"/>
              <a:t> making </a:t>
            </a:r>
            <a:r>
              <a:rPr lang="nl-NL" sz="2400" dirty="0" err="1"/>
              <a:t>him</a:t>
            </a:r>
            <a:r>
              <a:rPr lang="nl-NL" sz="2400" dirty="0"/>
              <a:t>/her “feel </a:t>
            </a:r>
            <a:r>
              <a:rPr lang="nl-NL" sz="2400" dirty="0" err="1"/>
              <a:t>welcome</a:t>
            </a:r>
            <a:r>
              <a:rPr lang="nl-NL" sz="2400" dirty="0"/>
              <a:t>” </a:t>
            </a:r>
            <a:r>
              <a:rPr lang="nl-NL" sz="2400" dirty="0" err="1"/>
              <a:t>specifically</a:t>
            </a:r>
            <a:r>
              <a:rPr lang="nl-NL" sz="2400" dirty="0"/>
              <a:t> </a:t>
            </a:r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another</a:t>
            </a:r>
            <a:r>
              <a:rPr lang="nl-NL" sz="2400" dirty="0"/>
              <a:t> gym made </a:t>
            </a:r>
            <a:r>
              <a:rPr lang="nl-NL" sz="2400" dirty="0" err="1"/>
              <a:t>him</a:t>
            </a:r>
            <a:r>
              <a:rPr lang="nl-NL" sz="2400" dirty="0"/>
              <a:t>/her take a fitness test.</a:t>
            </a:r>
          </a:p>
          <a:p>
            <a:pPr lvl="1"/>
            <a:r>
              <a:rPr lang="nl-NL" sz="2400" dirty="0" err="1"/>
              <a:t>One</a:t>
            </a:r>
            <a:r>
              <a:rPr lang="nl-NL" sz="2400" dirty="0"/>
              <a:t> </a:t>
            </a:r>
            <a:r>
              <a:rPr lang="nl-NL" sz="2400" dirty="0" err="1"/>
              <a:t>expressed</a:t>
            </a:r>
            <a:r>
              <a:rPr lang="nl-NL" sz="2400" dirty="0"/>
              <a:t> </a:t>
            </a:r>
            <a:r>
              <a:rPr lang="nl-NL" sz="2400" dirty="0" err="1"/>
              <a:t>aprecciation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being</a:t>
            </a:r>
            <a:r>
              <a:rPr lang="nl-NL" sz="2400" dirty="0"/>
              <a:t> </a:t>
            </a:r>
            <a:r>
              <a:rPr lang="nl-NL" sz="2400" dirty="0" err="1"/>
              <a:t>forced</a:t>
            </a:r>
            <a:r>
              <a:rPr lang="nl-NL" sz="2400" dirty="0"/>
              <a:t> </a:t>
            </a:r>
            <a:r>
              <a:rPr lang="nl-NL" sz="2400" dirty="0" err="1"/>
              <a:t>into</a:t>
            </a:r>
            <a:r>
              <a:rPr lang="nl-NL" sz="2400" dirty="0"/>
              <a:t> a fitness test </a:t>
            </a:r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had </a:t>
            </a:r>
            <a:r>
              <a:rPr lang="nl-NL" sz="2400" dirty="0" err="1"/>
              <a:t>happened</a:t>
            </a:r>
            <a:r>
              <a:rPr lang="nl-NL" sz="2400" dirty="0"/>
              <a:t> at </a:t>
            </a:r>
            <a:r>
              <a:rPr lang="nl-NL" sz="2400" dirty="0" err="1"/>
              <a:t>another</a:t>
            </a:r>
            <a:r>
              <a:rPr lang="nl-NL" sz="2400" dirty="0"/>
              <a:t> gym. </a:t>
            </a:r>
            <a:r>
              <a:rPr lang="nl-NL" sz="2400" dirty="0" err="1"/>
              <a:t>However</a:t>
            </a:r>
            <a:r>
              <a:rPr lang="nl-NL" sz="2400" dirty="0"/>
              <a:t>, s/he </a:t>
            </a:r>
            <a:r>
              <a:rPr lang="nl-NL" sz="2400" dirty="0" err="1"/>
              <a:t>did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sign</a:t>
            </a:r>
            <a:r>
              <a:rPr lang="nl-NL" sz="2400" dirty="0"/>
              <a:t> </a:t>
            </a:r>
            <a:r>
              <a:rPr lang="nl-NL" sz="2400" dirty="0" err="1"/>
              <a:t>due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“</a:t>
            </a:r>
            <a:r>
              <a:rPr lang="en-US" sz="2400" dirty="0"/>
              <a:t>the weight machines [having] all those sweat stains on them”.</a:t>
            </a:r>
            <a:r>
              <a:rPr lang="nl-NL" sz="2400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778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F8B38-FCD1-4F01-8A77-CB60FD2C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Qualitative</a:t>
            </a:r>
            <a:r>
              <a:rPr lang="nl-NL" sz="4800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B8C977-34F6-456C-A3A9-DF03710F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Two</a:t>
            </a:r>
            <a:r>
              <a:rPr lang="nl-NL" sz="2400" dirty="0"/>
              <a:t> out of </a:t>
            </a:r>
            <a:r>
              <a:rPr lang="nl-NL" sz="2400" dirty="0" err="1"/>
              <a:t>four</a:t>
            </a:r>
            <a:r>
              <a:rPr lang="nl-NL" sz="2400" dirty="0"/>
              <a:t> </a:t>
            </a:r>
            <a:r>
              <a:rPr lang="nl-NL" sz="2400" dirty="0" err="1"/>
              <a:t>mentioned</a:t>
            </a:r>
            <a:r>
              <a:rPr lang="nl-NL" sz="2400" dirty="0"/>
              <a:t> </a:t>
            </a:r>
            <a:r>
              <a:rPr lang="nl-NL" sz="2400" dirty="0" err="1"/>
              <a:t>taking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fitness test.</a:t>
            </a:r>
          </a:p>
          <a:p>
            <a:pPr lvl="1"/>
            <a:r>
              <a:rPr lang="nl-NL" sz="2400" dirty="0" err="1"/>
              <a:t>one</a:t>
            </a:r>
            <a:r>
              <a:rPr lang="nl-NL" sz="2400" dirty="0"/>
              <a:t> “</a:t>
            </a:r>
            <a:r>
              <a:rPr lang="nl-NL" sz="2400" dirty="0" err="1"/>
              <a:t>regretted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”. </a:t>
            </a:r>
          </a:p>
          <a:p>
            <a:pPr lvl="1"/>
            <a:r>
              <a:rPr lang="nl-NL" sz="2400" dirty="0" err="1"/>
              <a:t>one</a:t>
            </a:r>
            <a:r>
              <a:rPr lang="nl-NL" sz="2400" dirty="0"/>
              <a:t> found </a:t>
            </a:r>
            <a:r>
              <a:rPr lang="nl-NL" sz="2400" dirty="0" err="1"/>
              <a:t>it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“super </a:t>
            </a:r>
            <a:r>
              <a:rPr lang="nl-NL" sz="2400" dirty="0" err="1"/>
              <a:t>helpful</a:t>
            </a:r>
            <a:r>
              <a:rPr lang="nl-NL" sz="2400" dirty="0"/>
              <a:t>”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mentioned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s/he “</a:t>
            </a:r>
            <a:r>
              <a:rPr lang="en-US" sz="2400" dirty="0"/>
              <a:t>had to sign up and keep coming back</a:t>
            </a:r>
            <a:r>
              <a:rPr lang="nl-NL" sz="2400" dirty="0"/>
              <a:t>” </a:t>
            </a:r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taking</a:t>
            </a:r>
            <a:r>
              <a:rPr lang="nl-NL" sz="2400" dirty="0"/>
              <a:t> it.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56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381FB-3621-424B-9719-4F9A880A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Recommendation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403E9D-44D6-490B-86C7-97232EAB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There</a:t>
            </a:r>
            <a:r>
              <a:rPr lang="nl-NL" sz="2400" dirty="0"/>
              <a:t> is a significant </a:t>
            </a:r>
            <a:r>
              <a:rPr lang="nl-NL" sz="2400" dirty="0" err="1"/>
              <a:t>association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people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taking</a:t>
            </a:r>
            <a:r>
              <a:rPr lang="nl-NL" sz="2400" dirty="0"/>
              <a:t> a fitness test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signing</a:t>
            </a:r>
            <a:r>
              <a:rPr lang="nl-NL" sz="2400" dirty="0"/>
              <a:t> up </a:t>
            </a:r>
            <a:r>
              <a:rPr lang="nl-NL" sz="2400" dirty="0" err="1"/>
              <a:t>for</a:t>
            </a:r>
            <a:r>
              <a:rPr lang="nl-NL" sz="2400" dirty="0"/>
              <a:t> a </a:t>
            </a:r>
            <a:r>
              <a:rPr lang="nl-NL" sz="2400" dirty="0" err="1"/>
              <a:t>membership</a:t>
            </a:r>
            <a:r>
              <a:rPr lang="nl-NL" sz="2400" dirty="0"/>
              <a:t>.</a:t>
            </a:r>
          </a:p>
          <a:p>
            <a:r>
              <a:rPr lang="nl-NL" sz="2400" dirty="0" err="1"/>
              <a:t>However</a:t>
            </a:r>
            <a:r>
              <a:rPr lang="nl-NL" sz="2400" dirty="0"/>
              <a:t>, </a:t>
            </a:r>
            <a:r>
              <a:rPr lang="nl-NL" sz="2400" dirty="0" err="1"/>
              <a:t>qualitative</a:t>
            </a:r>
            <a:r>
              <a:rPr lang="nl-NL" sz="2400" dirty="0"/>
              <a:t> data has </a:t>
            </a:r>
            <a:r>
              <a:rPr lang="nl-NL" sz="2400" dirty="0" err="1"/>
              <a:t>shown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there</a:t>
            </a:r>
            <a:r>
              <a:rPr lang="nl-NL" sz="2400" dirty="0"/>
              <a:t> are </a:t>
            </a:r>
            <a:r>
              <a:rPr lang="nl-NL" sz="2400" dirty="0" err="1"/>
              <a:t>people</a:t>
            </a:r>
            <a:r>
              <a:rPr lang="nl-NL" sz="2400" dirty="0"/>
              <a:t> </a:t>
            </a:r>
            <a:r>
              <a:rPr lang="nl-NL" sz="2400" dirty="0" err="1"/>
              <a:t>who</a:t>
            </a:r>
            <a:r>
              <a:rPr lang="nl-NL" sz="2400" dirty="0"/>
              <a:t> </a:t>
            </a:r>
            <a:r>
              <a:rPr lang="nl-NL" sz="2400" dirty="0" err="1"/>
              <a:t>appreciate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test.</a:t>
            </a:r>
          </a:p>
          <a:p>
            <a:r>
              <a:rPr lang="nl-NL" sz="2400" dirty="0" err="1"/>
              <a:t>Further</a:t>
            </a:r>
            <a:r>
              <a:rPr lang="nl-NL" sz="2400" dirty="0"/>
              <a:t> research </a:t>
            </a:r>
            <a:r>
              <a:rPr lang="nl-NL" sz="2400" dirty="0" err="1"/>
              <a:t>based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400" dirty="0"/>
              <a:t>Does gender </a:t>
            </a:r>
            <a:r>
              <a:rPr lang="nl-NL" sz="2400" dirty="0" err="1"/>
              <a:t>play</a:t>
            </a:r>
            <a:r>
              <a:rPr lang="nl-NL" sz="2400" dirty="0"/>
              <a:t> a </a:t>
            </a:r>
            <a:r>
              <a:rPr lang="nl-NL" sz="2400" dirty="0" err="1"/>
              <a:t>role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appreciation</a:t>
            </a:r>
            <a:r>
              <a:rPr lang="nl-NL" sz="2400" dirty="0"/>
              <a:t> of a fitness test? </a:t>
            </a:r>
          </a:p>
        </p:txBody>
      </p:sp>
    </p:spTree>
    <p:extLst>
      <p:ext uri="{BB962C8B-B14F-4D97-AF65-F5344CB8AC3E}">
        <p14:creationId xmlns:p14="http://schemas.microsoft.com/office/powerpoint/2010/main" val="38957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483DE-467C-42F1-AFFE-A37336A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Table</a:t>
            </a:r>
            <a:r>
              <a:rPr lang="nl-NL" sz="4800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A88D6-FC23-4076-A853-AAAFF182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8313"/>
          </a:xfrm>
        </p:spPr>
        <p:txBody>
          <a:bodyPr>
            <a:normAutofit/>
          </a:bodyPr>
          <a:lstStyle/>
          <a:p>
            <a:r>
              <a:rPr lang="nl-NL" sz="3600" dirty="0" err="1"/>
              <a:t>Introduction</a:t>
            </a:r>
            <a:endParaRPr lang="nl-NL" sz="3600" dirty="0"/>
          </a:p>
          <a:p>
            <a:r>
              <a:rPr lang="nl-NL" sz="3600" dirty="0"/>
              <a:t>The A/B test</a:t>
            </a:r>
          </a:p>
          <a:p>
            <a:r>
              <a:rPr lang="nl-NL" sz="3600" dirty="0"/>
              <a:t>The dataset</a:t>
            </a:r>
          </a:p>
          <a:p>
            <a:r>
              <a:rPr lang="nl-NL" sz="3600" dirty="0" err="1"/>
              <a:t>Results</a:t>
            </a:r>
            <a:endParaRPr lang="nl-NL" sz="3600" dirty="0"/>
          </a:p>
          <a:p>
            <a:r>
              <a:rPr lang="nl-NL" sz="3600" dirty="0" err="1"/>
              <a:t>Qualitative</a:t>
            </a:r>
            <a:r>
              <a:rPr lang="nl-NL" sz="3600" dirty="0"/>
              <a:t> data</a:t>
            </a:r>
          </a:p>
          <a:p>
            <a:r>
              <a:rPr lang="nl-NL" sz="3600" dirty="0" err="1"/>
              <a:t>Recommendation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3582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40ADD-FC84-4132-9B02-86F6D9E4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Introduction</a:t>
            </a:r>
            <a:endParaRPr lang="nl-NL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AEE0D1-2D2E-49FE-82AF-A316541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sz="3800" dirty="0" err="1"/>
              <a:t>Musclehub</a:t>
            </a:r>
            <a:endParaRPr lang="nl-NL" sz="3800" dirty="0"/>
          </a:p>
          <a:p>
            <a:r>
              <a:rPr lang="nl-NL" sz="3800" dirty="0" err="1"/>
              <a:t>Membership</a:t>
            </a:r>
            <a:r>
              <a:rPr lang="nl-NL" sz="3800" dirty="0"/>
              <a:t> </a:t>
            </a:r>
            <a:r>
              <a:rPr lang="nl-NL" sz="3800" dirty="0" err="1"/>
              <a:t>process</a:t>
            </a:r>
            <a:r>
              <a:rPr lang="nl-NL" sz="3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800" dirty="0"/>
              <a:t>Take a fitness test with a personal trainer.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800" dirty="0"/>
              <a:t>Fill out an application for the gym.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800" dirty="0"/>
              <a:t>Send in their payment for their first month’s membership.</a:t>
            </a:r>
            <a:endParaRPr lang="nl-NL" sz="3800" dirty="0"/>
          </a:p>
          <a:p>
            <a:r>
              <a:rPr lang="en-US" sz="3800" b="1" dirty="0"/>
              <a:t>Does the fitness test intimidate some prospective members?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21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0412-D0B2-42AA-965B-FD91AE3A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The A/B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D97938-9578-422E-98D6-6C865050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3880773"/>
          </a:xfrm>
        </p:spPr>
        <p:txBody>
          <a:bodyPr>
            <a:normAutofit/>
          </a:bodyPr>
          <a:lstStyle/>
          <a:p>
            <a:r>
              <a:rPr lang="nl-NL" sz="3600" dirty="0"/>
              <a:t>Experiment </a:t>
            </a:r>
            <a:r>
              <a:rPr lang="nl-NL" sz="3600" dirty="0" err="1"/>
              <a:t>started</a:t>
            </a:r>
            <a:r>
              <a:rPr lang="nl-NL" sz="3600" dirty="0"/>
              <a:t>:</a:t>
            </a:r>
            <a:br>
              <a:rPr lang="nl-NL" sz="3600" dirty="0"/>
            </a:br>
            <a:r>
              <a:rPr lang="nl-NL" sz="3600" dirty="0"/>
              <a:t>7-1-2017</a:t>
            </a:r>
          </a:p>
          <a:p>
            <a:r>
              <a:rPr lang="nl-NL" sz="3600" dirty="0" err="1"/>
              <a:t>Number</a:t>
            </a:r>
            <a:r>
              <a:rPr lang="nl-NL" sz="3600" dirty="0"/>
              <a:t> of </a:t>
            </a:r>
            <a:r>
              <a:rPr lang="nl-NL" sz="3600" dirty="0" err="1"/>
              <a:t>visitors</a:t>
            </a:r>
            <a:r>
              <a:rPr lang="nl-NL" sz="3600" dirty="0"/>
              <a:t>:</a:t>
            </a:r>
            <a:br>
              <a:rPr lang="nl-NL" sz="3600" dirty="0"/>
            </a:br>
            <a:r>
              <a:rPr lang="nl-NL" sz="3600" dirty="0"/>
              <a:t>5004</a:t>
            </a:r>
          </a:p>
          <a:p>
            <a:pPr lvl="1"/>
            <a:r>
              <a:rPr lang="nl-NL" sz="3600" dirty="0"/>
              <a:t>Group A: 2504</a:t>
            </a:r>
          </a:p>
          <a:p>
            <a:pPr lvl="1"/>
            <a:r>
              <a:rPr lang="nl-NL" sz="3600" dirty="0"/>
              <a:t>Group B: 2500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836DFFD-D202-4FF5-A9DD-6D450F34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49" y="1107547"/>
            <a:ext cx="8980283" cy="59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0FA4F-54DF-4370-B334-B93E3A57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The Dataset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2ACCB5-1927-4454-922E-253B7D74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err="1"/>
              <a:t>Musclehub’s</a:t>
            </a:r>
            <a:r>
              <a:rPr lang="nl-NL" sz="2400" dirty="0"/>
              <a:t> database:</a:t>
            </a:r>
          </a:p>
          <a:p>
            <a:r>
              <a:rPr lang="nl-NL" sz="2400" dirty="0"/>
              <a:t>Name (first </a:t>
            </a:r>
            <a:r>
              <a:rPr lang="nl-NL" sz="2400" dirty="0" err="1"/>
              <a:t>and</a:t>
            </a:r>
            <a:r>
              <a:rPr lang="nl-NL" sz="2400" dirty="0"/>
              <a:t> last)</a:t>
            </a:r>
          </a:p>
          <a:p>
            <a:r>
              <a:rPr lang="nl-NL" sz="2400" dirty="0"/>
              <a:t>Email</a:t>
            </a:r>
          </a:p>
          <a:p>
            <a:r>
              <a:rPr lang="nl-NL" sz="2400" dirty="0"/>
              <a:t>Gender</a:t>
            </a:r>
          </a:p>
          <a:p>
            <a:r>
              <a:rPr lang="nl-NL" sz="2400" dirty="0"/>
              <a:t>Date of </a:t>
            </a:r>
            <a:r>
              <a:rPr lang="nl-NL" sz="2400" dirty="0" err="1"/>
              <a:t>visit</a:t>
            </a:r>
            <a:endParaRPr lang="nl-NL" sz="2400" dirty="0"/>
          </a:p>
          <a:p>
            <a:r>
              <a:rPr lang="nl-NL" sz="2400" dirty="0"/>
              <a:t>Fitness test date</a:t>
            </a:r>
          </a:p>
          <a:p>
            <a:r>
              <a:rPr lang="nl-NL" sz="2400" dirty="0"/>
              <a:t>Application date</a:t>
            </a:r>
          </a:p>
          <a:p>
            <a:r>
              <a:rPr lang="nl-NL" sz="2400" dirty="0" err="1"/>
              <a:t>Purchase</a:t>
            </a:r>
            <a:r>
              <a:rPr lang="nl-NL" sz="2400" dirty="0"/>
              <a:t> date </a:t>
            </a:r>
          </a:p>
        </p:txBody>
      </p:sp>
      <p:sp>
        <p:nvSpPr>
          <p:cNvPr id="4" name="Rechteraccolade 3">
            <a:extLst>
              <a:ext uri="{FF2B5EF4-FFF2-40B4-BE49-F238E27FC236}">
                <a16:creationId xmlns:a16="http://schemas.microsoft.com/office/drawing/2014/main" id="{D07548E4-082D-4A40-A51C-2BA398D0C5AE}"/>
              </a:ext>
            </a:extLst>
          </p:cNvPr>
          <p:cNvSpPr/>
          <p:nvPr/>
        </p:nvSpPr>
        <p:spPr>
          <a:xfrm>
            <a:off x="3474720" y="4126230"/>
            <a:ext cx="674370" cy="18516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034EA20-A4B8-40B3-8E2F-7EAA80361304}"/>
              </a:ext>
            </a:extLst>
          </p:cNvPr>
          <p:cNvSpPr txBox="1"/>
          <p:nvPr/>
        </p:nvSpPr>
        <p:spPr>
          <a:xfrm>
            <a:off x="4491990" y="4682728"/>
            <a:ext cx="338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Will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used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compare</a:t>
            </a:r>
            <a:r>
              <a:rPr lang="nl-NL" sz="2400" dirty="0"/>
              <a:t> </a:t>
            </a:r>
            <a:r>
              <a:rPr lang="nl-NL" sz="2400" dirty="0" err="1"/>
              <a:t>groups</a:t>
            </a:r>
            <a:r>
              <a:rPr lang="nl-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3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485A-FC72-462E-AD7B-DC7B52DB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The Dataset - The </a:t>
            </a:r>
            <a:r>
              <a:rPr lang="nl-NL" sz="4800" dirty="0" err="1"/>
              <a:t>Funnel</a:t>
            </a:r>
            <a:endParaRPr lang="nl-NL" sz="4800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A168DBB-6CA7-4CA1-812F-2F8D68F3F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264680"/>
              </p:ext>
            </p:extLst>
          </p:nvPr>
        </p:nvGraphicFramePr>
        <p:xfrm>
          <a:off x="1488090" y="223003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50DA8AA8-9A6A-4E09-8525-DB4D30CBD9EB}"/>
              </a:ext>
            </a:extLst>
          </p:cNvPr>
          <p:cNvCxnSpPr>
            <a:cxnSpLocks/>
          </p:cNvCxnSpPr>
          <p:nvPr/>
        </p:nvCxnSpPr>
        <p:spPr>
          <a:xfrm flipV="1">
            <a:off x="1722474" y="3572540"/>
            <a:ext cx="1148317" cy="1329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B8555853-8E87-438F-AA84-77E0BB8AC7ED}"/>
              </a:ext>
            </a:extLst>
          </p:cNvPr>
          <p:cNvSpPr txBox="1"/>
          <p:nvPr/>
        </p:nvSpPr>
        <p:spPr>
          <a:xfrm>
            <a:off x="677334" y="5021692"/>
            <a:ext cx="247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A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fitness test.</a:t>
            </a:r>
          </a:p>
        </p:txBody>
      </p:sp>
    </p:spTree>
    <p:extLst>
      <p:ext uri="{BB962C8B-B14F-4D97-AF65-F5344CB8AC3E}">
        <p14:creationId xmlns:p14="http://schemas.microsoft.com/office/powerpoint/2010/main" val="263822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4EC5F-60CC-4AC0-86D6-54F30D50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The Dataset – The </a:t>
            </a:r>
            <a:r>
              <a:rPr lang="nl-NL" sz="4800" dirty="0" err="1"/>
              <a:t>Funnel</a:t>
            </a:r>
            <a:endParaRPr lang="nl-NL" sz="4800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Tijdelijke aanduiding voor inhoud 5">
                <a:extLst>
                  <a:ext uri="{FF2B5EF4-FFF2-40B4-BE49-F238E27FC236}">
                    <a16:creationId xmlns:a16="http://schemas.microsoft.com/office/drawing/2014/main" id="{5A7A0B6E-9E79-4092-B43A-E640AB03D5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43207026"/>
                  </p:ext>
                </p:extLst>
              </p:nvPr>
            </p:nvGraphicFramePr>
            <p:xfrm>
              <a:off x="677334" y="2137112"/>
              <a:ext cx="9018059" cy="40474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Tijdelijke aanduiding voor inhoud 5">
                <a:extLst>
                  <a:ext uri="{FF2B5EF4-FFF2-40B4-BE49-F238E27FC236}">
                    <a16:creationId xmlns:a16="http://schemas.microsoft.com/office/drawing/2014/main" id="{5A7A0B6E-9E79-4092-B43A-E640AB03D5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4" y="2137112"/>
                <a:ext cx="9018059" cy="40474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886F8EB3-1A6C-45EF-B3DB-57C83B0AA5E4}"/>
              </a:ext>
            </a:extLst>
          </p:cNvPr>
          <p:cNvSpPr txBox="1"/>
          <p:nvPr/>
        </p:nvSpPr>
        <p:spPr>
          <a:xfrm>
            <a:off x="7349490" y="3584009"/>
            <a:ext cx="33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(11.49% of </a:t>
            </a:r>
            <a:r>
              <a:rPr lang="nl-NL" sz="2800" dirty="0" err="1"/>
              <a:t>visits</a:t>
            </a:r>
            <a:r>
              <a:rPr lang="nl-NL" sz="2800" dirty="0"/>
              <a:t>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E85830A-7E96-4AC6-AD5A-8BB4A833A9A9}"/>
              </a:ext>
            </a:extLst>
          </p:cNvPr>
          <p:cNvSpPr txBox="1"/>
          <p:nvPr/>
        </p:nvSpPr>
        <p:spPr>
          <a:xfrm>
            <a:off x="7349490" y="4224655"/>
            <a:ext cx="33489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(8.99% of </a:t>
            </a:r>
            <a:r>
              <a:rPr lang="nl-NL" sz="2800" dirty="0" err="1"/>
              <a:t>visits</a:t>
            </a:r>
            <a:r>
              <a:rPr lang="nl-NL" sz="2800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79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7878-ECFC-4673-AD04-31AA41C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35346" cy="1320800"/>
          </a:xfrm>
        </p:spPr>
        <p:txBody>
          <a:bodyPr>
            <a:noAutofit/>
          </a:bodyPr>
          <a:lstStyle/>
          <a:p>
            <a:r>
              <a:rPr lang="nl-NL" sz="4800" dirty="0"/>
              <a:t>The Dataset – </a:t>
            </a:r>
            <a:r>
              <a:rPr lang="nl-NL" sz="4800" dirty="0" err="1"/>
              <a:t>Groups</a:t>
            </a:r>
            <a:r>
              <a:rPr lang="nl-NL" sz="4800" dirty="0"/>
              <a:t> </a:t>
            </a:r>
            <a:r>
              <a:rPr lang="nl-NL" sz="4800" dirty="0" err="1"/>
              <a:t>Compared</a:t>
            </a:r>
            <a:endParaRPr lang="nl-NL" sz="48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Grafiek 8">
                <a:extLst>
                  <a:ext uri="{FF2B5EF4-FFF2-40B4-BE49-F238E27FC236}">
                    <a16:creationId xmlns:a16="http://schemas.microsoft.com/office/drawing/2014/main" id="{5A381EB4-F424-4BD8-9274-463F276304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1716222"/>
                  </p:ext>
                </p:extLst>
              </p:nvPr>
            </p:nvGraphicFramePr>
            <p:xfrm>
              <a:off x="5509260" y="2258060"/>
              <a:ext cx="4118841" cy="40970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afiek 8">
                <a:extLst>
                  <a:ext uri="{FF2B5EF4-FFF2-40B4-BE49-F238E27FC236}">
                    <a16:creationId xmlns:a16="http://schemas.microsoft.com/office/drawing/2014/main" id="{5A381EB4-F424-4BD8-9274-463F27630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9260" y="2258060"/>
                <a:ext cx="4118841" cy="4097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5" name="Grafiek 14">
                <a:extLst>
                  <a:ext uri="{FF2B5EF4-FFF2-40B4-BE49-F238E27FC236}">
                    <a16:creationId xmlns:a16="http://schemas.microsoft.com/office/drawing/2014/main" id="{CA286C87-0AB4-420A-AA49-310A287F9B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49961362"/>
                  </p:ext>
                </p:extLst>
              </p:nvPr>
            </p:nvGraphicFramePr>
            <p:xfrm>
              <a:off x="468630" y="2247426"/>
              <a:ext cx="4728441" cy="4097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5" name="Grafiek 14">
                <a:extLst>
                  <a:ext uri="{FF2B5EF4-FFF2-40B4-BE49-F238E27FC236}">
                    <a16:creationId xmlns:a16="http://schemas.microsoft.com/office/drawing/2014/main" id="{CA286C87-0AB4-420A-AA49-310A287F9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30" y="2247426"/>
                <a:ext cx="4728441" cy="4097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26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0A50-D863-4D83-AEB8-ACA2309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err="1"/>
              <a:t>Results</a:t>
            </a:r>
            <a:r>
              <a:rPr lang="nl-NL" sz="4800" dirty="0"/>
              <a:t> – Hypotheses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29C8F5-B13B-4F71-BCB6-0AB7007F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Three hypotheses: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2400" dirty="0" err="1"/>
              <a:t>There</a:t>
            </a:r>
            <a:r>
              <a:rPr lang="nl-NL" sz="2400" dirty="0"/>
              <a:t> is no significant </a:t>
            </a:r>
            <a:r>
              <a:rPr lang="nl-NL" sz="2400" dirty="0" err="1"/>
              <a:t>difference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applications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were</a:t>
            </a:r>
            <a:r>
              <a:rPr lang="nl-NL" sz="2400" dirty="0"/>
              <a:t> </a:t>
            </a:r>
            <a:r>
              <a:rPr lang="nl-NL" sz="2400" dirty="0" err="1"/>
              <a:t>picked</a:t>
            </a:r>
            <a:r>
              <a:rPr lang="nl-NL" sz="2400" dirty="0"/>
              <a:t> up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 A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 B.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2400" dirty="0" err="1"/>
              <a:t>There</a:t>
            </a:r>
            <a:r>
              <a:rPr lang="nl-NL" sz="2400" dirty="0"/>
              <a:t> is no significant </a:t>
            </a:r>
            <a:r>
              <a:rPr lang="nl-NL" sz="2400" dirty="0" err="1"/>
              <a:t>difference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people</a:t>
            </a:r>
            <a:r>
              <a:rPr lang="nl-NL" sz="2400" dirty="0"/>
              <a:t> </a:t>
            </a:r>
            <a:r>
              <a:rPr lang="nl-NL" sz="2400" dirty="0" err="1"/>
              <a:t>who</a:t>
            </a:r>
            <a:r>
              <a:rPr lang="nl-NL" sz="2400" dirty="0"/>
              <a:t> </a:t>
            </a:r>
            <a:r>
              <a:rPr lang="nl-NL" sz="2400" dirty="0" err="1"/>
              <a:t>picked</a:t>
            </a:r>
            <a:r>
              <a:rPr lang="nl-NL" sz="2400" dirty="0"/>
              <a:t> up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application</a:t>
            </a:r>
            <a:r>
              <a:rPr lang="nl-NL" sz="2400" dirty="0"/>
              <a:t>, as well as a </a:t>
            </a:r>
            <a:r>
              <a:rPr lang="nl-NL" sz="2400" dirty="0" err="1"/>
              <a:t>membership</a:t>
            </a:r>
            <a:r>
              <a:rPr lang="nl-NL" sz="2400" dirty="0"/>
              <a:t>,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 A </a:t>
            </a:r>
            <a:r>
              <a:rPr lang="nl-NL" sz="2400" dirty="0" err="1"/>
              <a:t>and</a:t>
            </a:r>
            <a:r>
              <a:rPr lang="nl-NL" sz="2400" dirty="0"/>
              <a:t> Group B.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2400" dirty="0" err="1"/>
              <a:t>There</a:t>
            </a:r>
            <a:r>
              <a:rPr lang="nl-NL" sz="2400" dirty="0"/>
              <a:t> is no significant </a:t>
            </a:r>
            <a:r>
              <a:rPr lang="nl-NL" sz="2400" dirty="0" err="1"/>
              <a:t>difference</a:t>
            </a:r>
            <a:r>
              <a:rPr lang="nl-NL" sz="2400" dirty="0"/>
              <a:t> in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people</a:t>
            </a:r>
            <a:r>
              <a:rPr lang="nl-NL" sz="2400" dirty="0"/>
              <a:t> </a:t>
            </a:r>
            <a:r>
              <a:rPr lang="nl-NL" sz="2400" dirty="0" err="1"/>
              <a:t>who</a:t>
            </a:r>
            <a:r>
              <a:rPr lang="nl-NL" sz="2400" dirty="0"/>
              <a:t> </a:t>
            </a:r>
            <a:r>
              <a:rPr lang="nl-NL" sz="2400" dirty="0" err="1"/>
              <a:t>picked</a:t>
            </a:r>
            <a:r>
              <a:rPr lang="nl-NL" sz="2400" dirty="0"/>
              <a:t> up a </a:t>
            </a:r>
            <a:r>
              <a:rPr lang="nl-NL" sz="2400" dirty="0" err="1"/>
              <a:t>membership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 A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r>
              <a:rPr lang="nl-NL" sz="2400" dirty="0"/>
              <a:t> B. </a:t>
            </a:r>
          </a:p>
        </p:txBody>
      </p:sp>
    </p:spTree>
    <p:extLst>
      <p:ext uri="{BB962C8B-B14F-4D97-AF65-F5344CB8AC3E}">
        <p14:creationId xmlns:p14="http://schemas.microsoft.com/office/powerpoint/2010/main" val="80740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1817</TotalTime>
  <Words>570</Words>
  <Application>Microsoft Office PowerPoint</Application>
  <PresentationFormat>Breedbeeld</PresentationFormat>
  <Paragraphs>89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Musclehub: A/B Test</vt:lpstr>
      <vt:lpstr>Table of Contents</vt:lpstr>
      <vt:lpstr>Introduction</vt:lpstr>
      <vt:lpstr>The A/B Test</vt:lpstr>
      <vt:lpstr>The Dataset</vt:lpstr>
      <vt:lpstr>The Dataset - The Funnel</vt:lpstr>
      <vt:lpstr>The Dataset – The Funnel</vt:lpstr>
      <vt:lpstr>The Dataset – Groups Compared</vt:lpstr>
      <vt:lpstr>Results – Hypotheses</vt:lpstr>
      <vt:lpstr>Results – Hypotheses</vt:lpstr>
      <vt:lpstr>Results – Test</vt:lpstr>
      <vt:lpstr>Results – Hypothesis 1 </vt:lpstr>
      <vt:lpstr>Results – Hypothesis 2</vt:lpstr>
      <vt:lpstr>Results – Hypothesis 3</vt:lpstr>
      <vt:lpstr>Qualitative data</vt:lpstr>
      <vt:lpstr>Qualitative data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Koen</dc:creator>
  <cp:lastModifiedBy>Koen</cp:lastModifiedBy>
  <cp:revision>47</cp:revision>
  <dcterms:created xsi:type="dcterms:W3CDTF">2021-05-04T13:51:15Z</dcterms:created>
  <dcterms:modified xsi:type="dcterms:W3CDTF">2021-05-10T18:08:17Z</dcterms:modified>
</cp:coreProperties>
</file>