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4" r:id="rId1"/>
  </p:sldMasterIdLst>
  <p:notesMasterIdLst>
    <p:notesMasterId r:id="rId15"/>
  </p:notesMasterIdLst>
  <p:sldIdLst>
    <p:sldId id="257" r:id="rId2"/>
    <p:sldId id="260" r:id="rId3"/>
    <p:sldId id="272" r:id="rId4"/>
    <p:sldId id="261" r:id="rId5"/>
    <p:sldId id="263" r:id="rId6"/>
    <p:sldId id="262" r:id="rId7"/>
    <p:sldId id="264" r:id="rId8"/>
    <p:sldId id="269" r:id="rId9"/>
    <p:sldId id="265" r:id="rId10"/>
    <p:sldId id="268" r:id="rId11"/>
    <p:sldId id="266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F3961-AB44-4E3F-BD31-3AD87611F6B7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2AF79-5528-4063-8C9D-B9D2595A78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48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2AF79-5528-4063-8C9D-B9D2595A78F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99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32E-5418-4396-B384-9444A4503929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222B984-64D6-45F9-B7CB-73920C9A3F4E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34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32E-5418-4396-B384-9444A4503929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B984-64D6-45F9-B7CB-73920C9A3F4E}" type="slidenum">
              <a:rPr lang="nl-NL" smtClean="0"/>
              <a:t>‹#›</a:t>
            </a:fld>
            <a:endParaRPr lang="nl-NL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84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32E-5418-4396-B384-9444A4503929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B984-64D6-45F9-B7CB-73920C9A3F4E}" type="slidenum">
              <a:rPr lang="nl-NL" smtClean="0"/>
              <a:t>‹#›</a:t>
            </a:fld>
            <a:endParaRPr lang="nl-NL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804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472532E-5418-4396-B384-9444A4503929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B984-64D6-45F9-B7CB-73920C9A3F4E}" type="slidenum">
              <a:rPr lang="nl-NL" smtClean="0"/>
              <a:t>‹#›</a:t>
            </a:fld>
            <a:endParaRPr lang="nl-NL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98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32E-5418-4396-B384-9444A4503929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B984-64D6-45F9-B7CB-73920C9A3F4E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69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32E-5418-4396-B384-9444A4503929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B984-64D6-45F9-B7CB-73920C9A3F4E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20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32E-5418-4396-B384-9444A4503929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B984-64D6-45F9-B7CB-73920C9A3F4E}" type="slidenum">
              <a:rPr lang="nl-NL" smtClean="0"/>
              <a:t>‹#›</a:t>
            </a:fld>
            <a:endParaRPr lang="nl-NL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541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32E-5418-4396-B384-9444A4503929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B984-64D6-45F9-B7CB-73920C9A3F4E}" type="slidenum">
              <a:rPr lang="nl-NL" smtClean="0"/>
              <a:t>‹#›</a:t>
            </a:fld>
            <a:endParaRPr lang="nl-NL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07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32E-5418-4396-B384-9444A4503929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B984-64D6-45F9-B7CB-73920C9A3F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871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32E-5418-4396-B384-9444A4503929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B984-64D6-45F9-B7CB-73920C9A3F4E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516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472532E-5418-4396-B384-9444A4503929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222B984-64D6-45F9-B7CB-73920C9A3F4E}" type="slidenum">
              <a:rPr lang="nl-NL" smtClean="0"/>
              <a:t>‹#›</a:t>
            </a:fld>
            <a:endParaRPr lang="nl-NL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9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532E-5418-4396-B384-9444A4503929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22B984-64D6-45F9-B7CB-73920C9A3F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631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Koen.Bothmer@iubh.de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60FF-FF72-432C-A970-B3621C00C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Efficient Training of Deep Learning Models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C9802-9F11-4988-BD58-FD1945EA6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Lottery Ticket Hypothesis (</a:t>
            </a:r>
            <a:r>
              <a:rPr lang="en-US" dirty="0" err="1"/>
              <a:t>Frankle</a:t>
            </a:r>
            <a:r>
              <a:rPr lang="en-US" dirty="0"/>
              <a:t> &amp; </a:t>
            </a:r>
            <a:r>
              <a:rPr lang="en-US" dirty="0" err="1"/>
              <a:t>Carbin</a:t>
            </a:r>
            <a:r>
              <a:rPr lang="en-US" dirty="0"/>
              <a:t>, 2018)</a:t>
            </a:r>
            <a:endParaRPr lang="nl-NL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646D077-D9BC-4A5A-80BC-263484827D04}"/>
              </a:ext>
            </a:extLst>
          </p:cNvPr>
          <p:cNvSpPr txBox="1">
            <a:spLocks/>
          </p:cNvSpPr>
          <p:nvPr/>
        </p:nvSpPr>
        <p:spPr>
          <a:xfrm>
            <a:off x="1128404" y="5181230"/>
            <a:ext cx="8637072" cy="107109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Examination Exercise for class dlmdsdl01 Deep Learning</a:t>
            </a:r>
          </a:p>
          <a:p>
            <a:r>
              <a:rPr lang="en-US" dirty="0"/>
              <a:t>Koen Bothmer | Student Matriculation number: </a:t>
            </a:r>
            <a:r>
              <a:rPr lang="nl-NL" dirty="0"/>
              <a:t>92014567</a:t>
            </a:r>
          </a:p>
        </p:txBody>
      </p:sp>
    </p:spTree>
    <p:extLst>
      <p:ext uri="{BB962C8B-B14F-4D97-AF65-F5344CB8AC3E}">
        <p14:creationId xmlns:p14="http://schemas.microsoft.com/office/powerpoint/2010/main" val="37757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C897F42-80DC-411D-ADFD-B81BEDAC0847}"/>
              </a:ext>
            </a:extLst>
          </p:cNvPr>
          <p:cNvSpPr txBox="1">
            <a:spLocks/>
          </p:cNvSpPr>
          <p:nvPr/>
        </p:nvSpPr>
        <p:spPr>
          <a:xfrm>
            <a:off x="3136283" y="3429000"/>
            <a:ext cx="5919433" cy="530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Figure 7</a:t>
            </a:r>
            <a:r>
              <a:rPr lang="en-US" sz="1050" dirty="0"/>
              <a:t>. Iterative Pruning to find Winning Tickets.</a:t>
            </a:r>
          </a:p>
          <a:p>
            <a:r>
              <a:rPr lang="en-US" sz="1050" dirty="0"/>
              <a:t>Note: Visualizing ideas Lottery Ticket ideas (</a:t>
            </a:r>
            <a:r>
              <a:rPr lang="en-US" sz="1050" dirty="0" err="1"/>
              <a:t>Frankle</a:t>
            </a:r>
            <a:r>
              <a:rPr lang="en-US" sz="1050" dirty="0"/>
              <a:t> &amp; </a:t>
            </a:r>
            <a:r>
              <a:rPr lang="en-US" sz="1050" dirty="0" err="1"/>
              <a:t>Carbin</a:t>
            </a:r>
            <a:r>
              <a:rPr lang="en-US" sz="1050" dirty="0"/>
              <a:t>, 2018)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295342-8332-4169-9D3E-1FD3CEBA7036}"/>
              </a:ext>
            </a:extLst>
          </p:cNvPr>
          <p:cNvSpPr txBox="1">
            <a:spLocks/>
          </p:cNvSpPr>
          <p:nvPr/>
        </p:nvSpPr>
        <p:spPr>
          <a:xfrm>
            <a:off x="1155870" y="1241640"/>
            <a:ext cx="5848362" cy="6975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Iterative Pruning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A72D12-AB4C-426D-9230-2CFE8180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70" y="2238819"/>
            <a:ext cx="2146623" cy="11901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74BC30-F2B0-4C6A-B515-517FFBF6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864" y="2238819"/>
            <a:ext cx="2146623" cy="1190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32FAC-5B90-4F1D-88EA-FB580496C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858" y="2238819"/>
            <a:ext cx="2146623" cy="1190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3FE1A-A91F-40B1-94EB-AC2FA3D4F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852" y="2238819"/>
            <a:ext cx="2146623" cy="11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82B3-6170-4930-86A6-51A415E8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37546-4FAD-4D31-8040-A072EF93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60866"/>
            <a:ext cx="4566195" cy="3294576"/>
          </a:xfrm>
        </p:spPr>
        <p:txBody>
          <a:bodyPr/>
          <a:lstStyle/>
          <a:p>
            <a:r>
              <a:rPr lang="en-US" dirty="0"/>
              <a:t>Main source (</a:t>
            </a:r>
            <a:r>
              <a:rPr lang="en-US" dirty="0" err="1"/>
              <a:t>Frankle</a:t>
            </a:r>
            <a:r>
              <a:rPr lang="en-US" dirty="0"/>
              <a:t> &amp; </a:t>
            </a:r>
            <a:r>
              <a:rPr lang="en-US" dirty="0" err="1"/>
              <a:t>Carbin</a:t>
            </a:r>
            <a:r>
              <a:rPr lang="en-US" dirty="0"/>
              <a:t>, 2018) shows a lot of evidence for it’s Hypothesis</a:t>
            </a:r>
          </a:p>
          <a:p>
            <a:r>
              <a:rPr lang="en-US" dirty="0"/>
              <a:t>Resetting pruned networks to initial parameters is the ground breaking part</a:t>
            </a:r>
          </a:p>
          <a:p>
            <a:r>
              <a:rPr lang="en-US" dirty="0"/>
              <a:t>Step towards more effective training of Neural Networks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6C4A6-12C5-4B88-89E5-AA89A2D5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022" y="1704516"/>
            <a:ext cx="4457210" cy="30072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C1D1E1-C848-438E-8B2D-D2B86B037238}"/>
              </a:ext>
            </a:extLst>
          </p:cNvPr>
          <p:cNvSpPr txBox="1">
            <a:spLocks/>
          </p:cNvSpPr>
          <p:nvPr/>
        </p:nvSpPr>
        <p:spPr>
          <a:xfrm>
            <a:off x="5740225" y="4855442"/>
            <a:ext cx="5760803" cy="2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Figure 4</a:t>
            </a:r>
            <a:r>
              <a:rPr lang="en-US" sz="1050" dirty="0"/>
              <a:t>. Sparse Network within Network.</a:t>
            </a:r>
          </a:p>
          <a:p>
            <a:r>
              <a:rPr lang="en-US" sz="1050" dirty="0"/>
              <a:t>Note: Visualizing Lottery Ticket ideas (</a:t>
            </a:r>
            <a:r>
              <a:rPr lang="en-US" sz="1050" dirty="0" err="1"/>
              <a:t>Frankle</a:t>
            </a:r>
            <a:r>
              <a:rPr lang="en-US" sz="1050" dirty="0"/>
              <a:t> &amp; </a:t>
            </a:r>
            <a:r>
              <a:rPr lang="en-US" sz="1050" dirty="0" err="1"/>
              <a:t>Carbin</a:t>
            </a:r>
            <a:r>
              <a:rPr lang="en-US" sz="1050" dirty="0"/>
              <a:t>, 2018),</a:t>
            </a:r>
          </a:p>
          <a:p>
            <a:endParaRPr lang="en-US" sz="105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80DF54-0668-4066-856C-989928E6DAED}"/>
              </a:ext>
            </a:extLst>
          </p:cNvPr>
          <p:cNvSpPr txBox="1">
            <a:spLocks/>
          </p:cNvSpPr>
          <p:nvPr/>
        </p:nvSpPr>
        <p:spPr>
          <a:xfrm>
            <a:off x="1174030" y="4855442"/>
            <a:ext cx="5906391" cy="329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Questions? Please reach out!</a:t>
            </a:r>
            <a:br>
              <a:rPr lang="en-US" dirty="0"/>
            </a:br>
            <a:r>
              <a:rPr lang="en-US" dirty="0">
                <a:hlinkClick r:id="rId3"/>
              </a:rPr>
              <a:t>Koen.Bothmer@iubh.de</a:t>
            </a:r>
            <a:br>
              <a:rPr lang="en-US" dirty="0"/>
            </a:br>
            <a:r>
              <a:rPr lang="en-US" dirty="0"/>
              <a:t>+31 646 59 46 49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25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0D36-099B-47ED-82A4-6A52B8DC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Figures</a:t>
            </a:r>
            <a:endParaRPr lang="nl-NL" dirty="0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8EE60682-BAA1-40C9-9649-604AA03623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59889"/>
              </p:ext>
            </p:extLst>
          </p:nvPr>
        </p:nvGraphicFramePr>
        <p:xfrm>
          <a:off x="1245607" y="1950720"/>
          <a:ext cx="9372600" cy="2956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87443">
                  <a:extLst>
                    <a:ext uri="{9D8B030D-6E8A-4147-A177-3AD203B41FA5}">
                      <a16:colId xmlns:a16="http://schemas.microsoft.com/office/drawing/2014/main" val="902928778"/>
                    </a:ext>
                  </a:extLst>
                </a:gridCol>
                <a:gridCol w="985157">
                  <a:extLst>
                    <a:ext uri="{9D8B030D-6E8A-4147-A177-3AD203B41FA5}">
                      <a16:colId xmlns:a16="http://schemas.microsoft.com/office/drawing/2014/main" val="2048477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Slide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2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/>
                        <a:t>Figure 1</a:t>
                      </a:r>
                      <a:r>
                        <a:rPr lang="en-US" sz="1800" dirty="0"/>
                        <a:t>. Pruning Decision Trees.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0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/>
                        <a:t>Figure 2</a:t>
                      </a:r>
                      <a:r>
                        <a:rPr lang="en-US" sz="1800" dirty="0"/>
                        <a:t>. Pruning Neural Networks.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91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/>
                        <a:t>Figure 3</a:t>
                      </a:r>
                      <a:r>
                        <a:rPr lang="en-US" sz="1800" dirty="0"/>
                        <a:t>. Flowchart of Neural Network Training using Backpropagation.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2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/>
                        <a:t>Figure 4</a:t>
                      </a:r>
                      <a:r>
                        <a:rPr lang="en-US" sz="1800" dirty="0"/>
                        <a:t>. Sparse Network within Network.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/>
                        <a:t>Figure 5</a:t>
                      </a:r>
                      <a:r>
                        <a:rPr lang="en-US" sz="1800" dirty="0"/>
                        <a:t>. Simplified Representation of the Loss Landscape.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6083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/>
                        <a:t>Figure 6</a:t>
                      </a:r>
                      <a:r>
                        <a:rPr lang="en-US" sz="1800" dirty="0"/>
                        <a:t>. Finding a Winning Lottery Ticket in Dense Networks.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1758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Figure 7. Iterative Pruning to find Winning Tickets.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98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35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C6C4-59F5-4D01-9C8A-5B421EAE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4B0A-7077-486D-8149-4BF5FE071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781712"/>
            <a:ext cx="9603275" cy="329457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Frankle</a:t>
            </a:r>
            <a:r>
              <a:rPr lang="en-US" dirty="0"/>
              <a:t>, J., &amp; </a:t>
            </a:r>
            <a:r>
              <a:rPr lang="en-US" dirty="0" err="1"/>
              <a:t>Carbin</a:t>
            </a:r>
            <a:r>
              <a:rPr lang="en-US" dirty="0"/>
              <a:t>, M. (2018). The lottery ticket hypothesis: Finding sparse, trainable neural networks. </a:t>
            </a:r>
            <a:r>
              <a:rPr lang="en-US" i="1" dirty="0" err="1"/>
              <a:t>arXiv</a:t>
            </a:r>
            <a:r>
              <a:rPr lang="en-US" i="1" dirty="0"/>
              <a:t> preprint arXiv:1803.03635</a:t>
            </a:r>
            <a:r>
              <a:rPr lang="en-US" dirty="0"/>
              <a:t>.</a:t>
            </a:r>
            <a:endParaRPr lang="nl-NL" dirty="0"/>
          </a:p>
          <a:p>
            <a:r>
              <a:rPr lang="en-US" dirty="0" err="1"/>
              <a:t>Karnin</a:t>
            </a:r>
            <a:r>
              <a:rPr lang="en-US" dirty="0"/>
              <a:t>, E. D. (1990). A simple procedure for pruning back-propagation trained neural networks. </a:t>
            </a:r>
            <a:r>
              <a:rPr lang="en-US" i="1" dirty="0"/>
              <a:t>IEEE transactions on neural networks</a:t>
            </a:r>
            <a:r>
              <a:rPr lang="en-US" dirty="0"/>
              <a:t>, </a:t>
            </a:r>
            <a:r>
              <a:rPr lang="en-US" i="1" dirty="0"/>
              <a:t>1</a:t>
            </a:r>
            <a:r>
              <a:rPr lang="en-US" dirty="0"/>
              <a:t>(2), 239-242.</a:t>
            </a:r>
            <a:endParaRPr lang="nl-NL" dirty="0"/>
          </a:p>
          <a:p>
            <a:r>
              <a:rPr lang="en-US" dirty="0" err="1"/>
              <a:t>Mingers</a:t>
            </a:r>
            <a:r>
              <a:rPr lang="en-US" dirty="0"/>
              <a:t>, J. (1989). An empirical comparison of pruning methods for decision tree induction. </a:t>
            </a:r>
            <a:r>
              <a:rPr lang="en-US" i="1" dirty="0"/>
              <a:t>Machine learning</a:t>
            </a:r>
            <a:r>
              <a:rPr lang="en-US" dirty="0"/>
              <a:t>, </a:t>
            </a:r>
            <a:r>
              <a:rPr lang="en-US" i="1" dirty="0"/>
              <a:t>4</a:t>
            </a:r>
            <a:r>
              <a:rPr lang="en-US" dirty="0"/>
              <a:t>(2), 227-243.</a:t>
            </a:r>
            <a:endParaRPr lang="nl-NL" dirty="0"/>
          </a:p>
          <a:p>
            <a:r>
              <a:rPr lang="en-US" dirty="0"/>
              <a:t>Machine Learning Street Talk. (2020, may 2). </a:t>
            </a:r>
            <a:r>
              <a:rPr lang="en-US" i="1" dirty="0"/>
              <a:t>The Lottery Ticket Hypothesis with Jonathan </a:t>
            </a:r>
            <a:r>
              <a:rPr lang="en-US" i="1" dirty="0" err="1"/>
              <a:t>Frankle</a:t>
            </a:r>
            <a:r>
              <a:rPr lang="en-US" dirty="0"/>
              <a:t> [Video]. YouTube. URL https://www.youtube.com/watch?v=SfjJoevBbjU</a:t>
            </a:r>
            <a:endParaRPr lang="nl-NL" dirty="0"/>
          </a:p>
          <a:p>
            <a:r>
              <a:rPr lang="en-US" dirty="0" err="1"/>
              <a:t>Starmer</a:t>
            </a:r>
            <a:r>
              <a:rPr lang="en-US" dirty="0"/>
              <a:t>, J. (2020, October 19.). </a:t>
            </a:r>
            <a:r>
              <a:rPr lang="en-US" i="1" dirty="0"/>
              <a:t>Neural Networks Pt. 2: Backpropagation Main Ideas</a:t>
            </a:r>
            <a:r>
              <a:rPr lang="en-US" dirty="0"/>
              <a:t> [Video]. YouTube. URL https://www.youtube.com/watch?v=IN2XmBhILt4&amp;t=639s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737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AFDB-6E01-4B63-BE9A-C5F8913D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10E8-E729-4FED-84C4-C80D456C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Pruning in Decision Trees and Neural Networks</a:t>
            </a:r>
          </a:p>
          <a:p>
            <a:r>
              <a:rPr lang="en-US" dirty="0"/>
              <a:t>The Lottery Ticket Hypothesis Explained</a:t>
            </a:r>
          </a:p>
          <a:p>
            <a:r>
              <a:rPr lang="en-US" dirty="0"/>
              <a:t>Finding Winning Tickets</a:t>
            </a:r>
          </a:p>
          <a:p>
            <a:r>
              <a:rPr lang="en-US" dirty="0"/>
              <a:t>Conclusions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603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CAFB40-1B15-41C0-A11C-F0AF143E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05753"/>
            <a:ext cx="3410128" cy="2566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770FE1-DDF0-4DB0-8DFC-55C3F2A71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005753"/>
            <a:ext cx="3410128" cy="25664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57263-C354-4EEE-8C7C-BF5E497DB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7559"/>
          </a:xfrm>
        </p:spPr>
        <p:txBody>
          <a:bodyPr>
            <a:normAutofit fontScale="90000"/>
          </a:bodyPr>
          <a:lstStyle/>
          <a:p>
            <a:r>
              <a:rPr lang="en-US"/>
              <a:t>What is Pruning?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AE529-BF6B-4050-BF51-D9006CC22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9922"/>
            <a:ext cx="9144000" cy="488272"/>
          </a:xfrm>
        </p:spPr>
        <p:txBody>
          <a:bodyPr>
            <a:normAutofit/>
          </a:bodyPr>
          <a:lstStyle/>
          <a:p>
            <a:r>
              <a:rPr lang="en-US"/>
              <a:t>Pruning in decision trees</a:t>
            </a:r>
            <a:endParaRPr lang="nl-NL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158064B-AEF9-4B4A-A482-80FDDD269678}"/>
              </a:ext>
            </a:extLst>
          </p:cNvPr>
          <p:cNvSpPr/>
          <p:nvPr/>
        </p:nvSpPr>
        <p:spPr>
          <a:xfrm>
            <a:off x="5194916" y="3698591"/>
            <a:ext cx="1802167" cy="1180730"/>
          </a:xfrm>
          <a:prstGeom prst="rightArrow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78A26-CECC-40CF-A997-2697CA947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715" y="2972989"/>
            <a:ext cx="3205284" cy="260300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1AFA86-A3E7-4E09-8D3F-F1D79AE38B69}"/>
              </a:ext>
            </a:extLst>
          </p:cNvPr>
          <p:cNvSpPr txBox="1">
            <a:spLocks/>
          </p:cNvSpPr>
          <p:nvPr/>
        </p:nvSpPr>
        <p:spPr>
          <a:xfrm>
            <a:off x="1410025" y="5572160"/>
            <a:ext cx="9371948" cy="530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Figure 1</a:t>
            </a:r>
            <a:r>
              <a:rPr lang="en-US" sz="1050" dirty="0"/>
              <a:t>. Pruning Decision Trees.</a:t>
            </a:r>
          </a:p>
          <a:p>
            <a:r>
              <a:rPr lang="en-US" sz="1050" dirty="0"/>
              <a:t>Note: Loosely after the explanation of pruning (</a:t>
            </a:r>
            <a:r>
              <a:rPr lang="en-US" sz="1050" dirty="0" err="1"/>
              <a:t>Mingers</a:t>
            </a:r>
            <a:r>
              <a:rPr lang="en-US" sz="1050" dirty="0"/>
              <a:t>, 1989)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293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9EAE-EB1D-4BA4-B09E-C8AAFB63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Neural Nets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0263-65EF-4DD3-AE3B-0A02D825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of the art Neural Networks are bi</a:t>
            </a:r>
            <a:r>
              <a:rPr lang="nl-NL" dirty="0"/>
              <a:t>g</a:t>
            </a:r>
          </a:p>
          <a:p>
            <a:r>
              <a:rPr lang="nl-NL" dirty="0"/>
              <a:t>In </a:t>
            </a:r>
            <a:r>
              <a:rPr lang="nl-NL" dirty="0" err="1"/>
              <a:t>general</a:t>
            </a:r>
            <a:r>
              <a:rPr lang="nl-NL" dirty="0"/>
              <a:t>: Networks are </a:t>
            </a:r>
            <a:r>
              <a:rPr lang="nl-NL" dirty="0" err="1"/>
              <a:t>pruned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run more </a:t>
            </a:r>
            <a:r>
              <a:rPr lang="nl-NL" dirty="0" err="1"/>
              <a:t>effectively</a:t>
            </a:r>
            <a:r>
              <a:rPr lang="nl-NL" dirty="0"/>
              <a:t> in </a:t>
            </a:r>
            <a:r>
              <a:rPr lang="nl-NL" dirty="0" err="1"/>
              <a:t>inference</a:t>
            </a:r>
            <a:r>
              <a:rPr lang="nl-NL" dirty="0"/>
              <a:t>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6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7263-C354-4EEE-8C7C-BF5E497DB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7559"/>
          </a:xfrm>
        </p:spPr>
        <p:txBody>
          <a:bodyPr>
            <a:normAutofit fontScale="90000"/>
          </a:bodyPr>
          <a:lstStyle/>
          <a:p>
            <a:r>
              <a:rPr lang="en-US" dirty="0"/>
              <a:t>Pruning Neural Nets</a:t>
            </a:r>
            <a:endParaRPr lang="nl-NL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BD94262-353E-455B-9C9F-5299F949A51A}"/>
              </a:ext>
            </a:extLst>
          </p:cNvPr>
          <p:cNvSpPr/>
          <p:nvPr/>
        </p:nvSpPr>
        <p:spPr>
          <a:xfrm>
            <a:off x="5194916" y="3105676"/>
            <a:ext cx="1802167" cy="1180730"/>
          </a:xfrm>
          <a:prstGeom prst="rightArrow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FA8FC0F-DC91-4AFB-ADFA-97E057367E11}"/>
              </a:ext>
            </a:extLst>
          </p:cNvPr>
          <p:cNvSpPr txBox="1">
            <a:spLocks/>
          </p:cNvSpPr>
          <p:nvPr/>
        </p:nvSpPr>
        <p:spPr>
          <a:xfrm>
            <a:off x="1410025" y="5561411"/>
            <a:ext cx="9371948" cy="530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Figure 2</a:t>
            </a:r>
            <a:r>
              <a:rPr lang="en-US" sz="1050" dirty="0"/>
              <a:t>. Pruning Neural Networks.</a:t>
            </a:r>
          </a:p>
          <a:p>
            <a:r>
              <a:rPr lang="en-US" sz="1050" dirty="0"/>
              <a:t>Note: Visualization based on techniques described by </a:t>
            </a:r>
            <a:r>
              <a:rPr lang="en-US" sz="1050" dirty="0" err="1"/>
              <a:t>Karnin</a:t>
            </a:r>
            <a:r>
              <a:rPr lang="en-US" sz="1050" dirty="0"/>
              <a:t> (</a:t>
            </a:r>
            <a:r>
              <a:rPr lang="en-US" sz="1050" dirty="0" err="1"/>
              <a:t>Karnin</a:t>
            </a:r>
            <a:r>
              <a:rPr lang="en-US" sz="1050" dirty="0"/>
              <a:t>, 1990)</a:t>
            </a:r>
          </a:p>
          <a:p>
            <a:endParaRPr lang="en-US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D9539-3686-4553-8E0B-62B4C846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7" y="2190533"/>
            <a:ext cx="4490018" cy="3011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F12EF9-7BBF-484D-8472-BA32AE619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136" y="2179785"/>
            <a:ext cx="4490017" cy="30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5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968094-34B3-4E19-8B94-3A2FB80D7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27" y="1692857"/>
            <a:ext cx="10524946" cy="4409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D00E5B-97B2-44DD-8C97-FF5A7D86DA1D}"/>
              </a:ext>
            </a:extLst>
          </p:cNvPr>
          <p:cNvSpPr/>
          <p:nvPr/>
        </p:nvSpPr>
        <p:spPr>
          <a:xfrm>
            <a:off x="4403324" y="3009530"/>
            <a:ext cx="3231472" cy="1681227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Training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03F94-4FAB-4986-AB93-FF214D8FA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7" y="4767568"/>
            <a:ext cx="511208" cy="482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967C09-0976-41BD-83A3-E575237E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Neural Networks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725F1-4CD9-48EF-9C60-623851ADB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19" y="3296441"/>
            <a:ext cx="511208" cy="4827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3AE2E4-0CFE-4D52-BECB-E508B8CD11C2}"/>
              </a:ext>
            </a:extLst>
          </p:cNvPr>
          <p:cNvSpPr txBox="1">
            <a:spLocks/>
          </p:cNvSpPr>
          <p:nvPr/>
        </p:nvSpPr>
        <p:spPr>
          <a:xfrm>
            <a:off x="1245933" y="5837120"/>
            <a:ext cx="9371948" cy="530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Figure 3</a:t>
            </a:r>
            <a:r>
              <a:rPr lang="en-US" sz="1050" dirty="0"/>
              <a:t>. Flowchart of Neural Network Training using Backpropagation.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8890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D82B3-6170-4930-86A6-51A415E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>
            <a:normAutofit/>
          </a:bodyPr>
          <a:lstStyle/>
          <a:p>
            <a:r>
              <a:rPr lang="en-US" dirty="0"/>
              <a:t>The Lottery Ticket Hypothesis</a:t>
            </a:r>
            <a:endParaRPr lang="nl-N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37546-4FAD-4D31-8040-A072EF93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67151"/>
            <a:ext cx="4503066" cy="32991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“A randomly-initialized, dense neural network contains a subnetwork that is initialized such that—when trained in isolation—it can match the test accuracy of the original network after training for at most the same number of iterations” (</a:t>
            </a:r>
            <a:r>
              <a:rPr lang="en-US" dirty="0" err="1"/>
              <a:t>Frankle</a:t>
            </a:r>
            <a:r>
              <a:rPr lang="en-US" dirty="0"/>
              <a:t> &amp; </a:t>
            </a:r>
            <a:r>
              <a:rPr lang="en-US" dirty="0" err="1"/>
              <a:t>Carbin</a:t>
            </a:r>
            <a:r>
              <a:rPr lang="en-US" dirty="0"/>
              <a:t>, 2018, p. 2). 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4D551-F2F9-49C0-BB09-30C548C35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49" y="2167151"/>
            <a:ext cx="4960442" cy="33468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F8633A-24C5-41E4-A364-7F85E2899834}"/>
              </a:ext>
            </a:extLst>
          </p:cNvPr>
          <p:cNvSpPr txBox="1">
            <a:spLocks/>
          </p:cNvSpPr>
          <p:nvPr/>
        </p:nvSpPr>
        <p:spPr>
          <a:xfrm>
            <a:off x="6095849" y="913266"/>
            <a:ext cx="1778644" cy="395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In a dense network</a:t>
            </a:r>
            <a:endParaRPr lang="nl-NL" sz="11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32C30E-AB3D-454E-AD0C-FB63F8C8F95F}"/>
              </a:ext>
            </a:extLst>
          </p:cNvPr>
          <p:cNvSpPr txBox="1">
            <a:spLocks/>
          </p:cNvSpPr>
          <p:nvPr/>
        </p:nvSpPr>
        <p:spPr>
          <a:xfrm>
            <a:off x="6753381" y="1191488"/>
            <a:ext cx="2623868" cy="395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Which has not seen data yet</a:t>
            </a:r>
            <a:endParaRPr lang="nl-NL" sz="11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0E0E3EC-1BAC-4AEE-B3E9-29D88559F4B6}"/>
              </a:ext>
            </a:extLst>
          </p:cNvPr>
          <p:cNvSpPr txBox="1">
            <a:spLocks/>
          </p:cNvSpPr>
          <p:nvPr/>
        </p:nvSpPr>
        <p:spPr>
          <a:xfrm>
            <a:off x="7727963" y="1461536"/>
            <a:ext cx="2623868" cy="395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A sparse subnetwork exists</a:t>
            </a:r>
            <a:endParaRPr lang="nl-NL" sz="11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2370E0F-1EB9-4415-8C76-A2A8EF70C0BD}"/>
              </a:ext>
            </a:extLst>
          </p:cNvPr>
          <p:cNvSpPr txBox="1">
            <a:spLocks/>
          </p:cNvSpPr>
          <p:nvPr/>
        </p:nvSpPr>
        <p:spPr>
          <a:xfrm>
            <a:off x="8818218" y="1757522"/>
            <a:ext cx="2623868" cy="395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Which outperforms the original</a:t>
            </a:r>
            <a:endParaRPr lang="nl-NL" sz="11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CE44E5E-4AFE-4386-8834-51173E043B43}"/>
              </a:ext>
            </a:extLst>
          </p:cNvPr>
          <p:cNvSpPr txBox="1">
            <a:spLocks/>
          </p:cNvSpPr>
          <p:nvPr/>
        </p:nvSpPr>
        <p:spPr>
          <a:xfrm>
            <a:off x="3696169" y="5502062"/>
            <a:ext cx="9371948" cy="530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Figure 4</a:t>
            </a:r>
            <a:r>
              <a:rPr lang="en-US" sz="1050" dirty="0"/>
              <a:t>. Sparse Network within Network.</a:t>
            </a:r>
          </a:p>
          <a:p>
            <a:r>
              <a:rPr lang="en-US" sz="1050" dirty="0"/>
              <a:t>Note: Visualizing Lottery Ticket ideas (</a:t>
            </a:r>
            <a:r>
              <a:rPr lang="en-US" sz="1050" dirty="0" err="1"/>
              <a:t>Frankle</a:t>
            </a:r>
            <a:r>
              <a:rPr lang="en-US" sz="1050" dirty="0"/>
              <a:t> &amp; </a:t>
            </a:r>
            <a:r>
              <a:rPr lang="en-US" sz="1050" dirty="0" err="1"/>
              <a:t>Carbin</a:t>
            </a:r>
            <a:r>
              <a:rPr lang="en-US" sz="1050" dirty="0"/>
              <a:t>, 2018),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7376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D82B3-6170-4930-86A6-51A415E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>
            <a:normAutofit/>
          </a:bodyPr>
          <a:lstStyle/>
          <a:p>
            <a:r>
              <a:rPr lang="en-US" dirty="0"/>
              <a:t>The Lottery Ticket Conjecture</a:t>
            </a:r>
            <a:endParaRPr lang="nl-N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37546-4FAD-4D31-8040-A072EF93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67151"/>
            <a:ext cx="4026445" cy="3299194"/>
          </a:xfrm>
        </p:spPr>
        <p:txBody>
          <a:bodyPr>
            <a:normAutofit/>
          </a:bodyPr>
          <a:lstStyle/>
          <a:p>
            <a:r>
              <a:rPr lang="en-US" dirty="0"/>
              <a:t>Untested explanation (</a:t>
            </a:r>
            <a:r>
              <a:rPr lang="en-US" dirty="0" err="1"/>
              <a:t>Frankle</a:t>
            </a:r>
            <a:r>
              <a:rPr lang="en-US" dirty="0"/>
              <a:t> &amp; </a:t>
            </a:r>
            <a:r>
              <a:rPr lang="en-US" dirty="0" err="1"/>
              <a:t>Carbin</a:t>
            </a:r>
            <a:r>
              <a:rPr lang="en-US" dirty="0"/>
              <a:t>, 2018)</a:t>
            </a:r>
          </a:p>
          <a:p>
            <a:r>
              <a:rPr lang="en-US" dirty="0"/>
              <a:t>Overparameterization leads to many subnetworks (</a:t>
            </a:r>
            <a:r>
              <a:rPr lang="en-US" dirty="0" err="1"/>
              <a:t>Frankle</a:t>
            </a:r>
            <a:r>
              <a:rPr lang="en-US" dirty="0"/>
              <a:t> &amp; </a:t>
            </a:r>
            <a:r>
              <a:rPr lang="en-US" dirty="0" err="1"/>
              <a:t>Carbin</a:t>
            </a:r>
            <a:r>
              <a:rPr lang="en-US" dirty="0"/>
              <a:t>, 2018)</a:t>
            </a:r>
          </a:p>
          <a:p>
            <a:r>
              <a:rPr lang="en-US" dirty="0"/>
              <a:t>Landing in a ‘valley’ of the loss landscape (Machine Learning Street Talks, 2020)</a:t>
            </a:r>
          </a:p>
          <a:p>
            <a:endParaRPr lang="nl-N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3F53FBD-396B-44D3-BD77-48F0AA41E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778" y="1187167"/>
            <a:ext cx="6810674" cy="42791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5FA6F-20D0-4BB5-8438-ADBF5DF1D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580" y="2290665"/>
            <a:ext cx="412364" cy="231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1AF0B-180F-4479-9DA3-667BA7A16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9547" y="2602269"/>
            <a:ext cx="428343" cy="24356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153F954-393D-43D0-A2F6-9C4F1C88F2F5}"/>
              </a:ext>
            </a:extLst>
          </p:cNvPr>
          <p:cNvSpPr txBox="1">
            <a:spLocks/>
          </p:cNvSpPr>
          <p:nvPr/>
        </p:nvSpPr>
        <p:spPr>
          <a:xfrm>
            <a:off x="5365918" y="5439604"/>
            <a:ext cx="5919433" cy="530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Figure 5</a:t>
            </a:r>
            <a:r>
              <a:rPr lang="en-US" sz="1050" dirty="0"/>
              <a:t>. Simplified Representation of the Loss Landscape.</a:t>
            </a:r>
          </a:p>
          <a:p>
            <a:r>
              <a:rPr lang="en-US" sz="1050" dirty="0"/>
              <a:t>Note: Visualizing ideas </a:t>
            </a:r>
            <a:r>
              <a:rPr lang="en-US" sz="1050" dirty="0" err="1"/>
              <a:t>Frankle</a:t>
            </a:r>
            <a:r>
              <a:rPr lang="en-US" sz="1050" dirty="0"/>
              <a:t> speaks about (Machine Learning Street Talks, 2020)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5605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14809D-9CF5-4D83-9B28-43822C16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691" y="1432287"/>
            <a:ext cx="3173540" cy="1759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C3DDE-6E2E-4F83-BBC3-445B56EC4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158" y="1432288"/>
            <a:ext cx="3173540" cy="175954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9D9640-C652-4F24-A020-783C5F46BAD5}"/>
              </a:ext>
            </a:extLst>
          </p:cNvPr>
          <p:cNvSpPr/>
          <p:nvPr/>
        </p:nvSpPr>
        <p:spPr>
          <a:xfrm>
            <a:off x="5747259" y="1959694"/>
            <a:ext cx="583871" cy="704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9129C0C-1D06-46C9-8A94-A9AC251E68B9}"/>
              </a:ext>
            </a:extLst>
          </p:cNvPr>
          <p:cNvSpPr/>
          <p:nvPr/>
        </p:nvSpPr>
        <p:spPr>
          <a:xfrm rot="5400000">
            <a:off x="7731266" y="3136611"/>
            <a:ext cx="559322" cy="735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4A57AD0-009A-4505-864D-EA5EDBE46CCD}"/>
              </a:ext>
            </a:extLst>
          </p:cNvPr>
          <p:cNvSpPr/>
          <p:nvPr/>
        </p:nvSpPr>
        <p:spPr>
          <a:xfrm rot="10800000">
            <a:off x="5762043" y="4355845"/>
            <a:ext cx="583871" cy="704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C897F42-80DC-411D-ADFD-B81BEDAC0847}"/>
              </a:ext>
            </a:extLst>
          </p:cNvPr>
          <p:cNvSpPr txBox="1">
            <a:spLocks/>
          </p:cNvSpPr>
          <p:nvPr/>
        </p:nvSpPr>
        <p:spPr>
          <a:xfrm>
            <a:off x="2012862" y="5610152"/>
            <a:ext cx="8166275" cy="530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Figure 6</a:t>
            </a:r>
            <a:r>
              <a:rPr lang="en-US" sz="1050" dirty="0"/>
              <a:t>. Finding a Winning Lottery Ticket in Dense Networks.</a:t>
            </a:r>
          </a:p>
          <a:p>
            <a:r>
              <a:rPr lang="en-US" sz="1050" dirty="0"/>
              <a:t>Note: Visualizing Lottery Ticket ideas (</a:t>
            </a:r>
            <a:r>
              <a:rPr lang="en-US" sz="1050" dirty="0" err="1"/>
              <a:t>Frankle</a:t>
            </a:r>
            <a:r>
              <a:rPr lang="en-US" sz="1050" dirty="0"/>
              <a:t> and </a:t>
            </a:r>
            <a:r>
              <a:rPr lang="en-US" sz="1050" dirty="0" err="1"/>
              <a:t>Carbin</a:t>
            </a:r>
            <a:r>
              <a:rPr lang="en-US" sz="1050" dirty="0"/>
              <a:t>, 2018), visualization method inspired by </a:t>
            </a:r>
            <a:r>
              <a:rPr lang="en-US" sz="1050" dirty="0" err="1"/>
              <a:t>Statquest</a:t>
            </a:r>
            <a:r>
              <a:rPr lang="en-US" sz="1050" dirty="0"/>
              <a:t> (</a:t>
            </a:r>
            <a:r>
              <a:rPr lang="en-US" sz="1050" dirty="0" err="1"/>
              <a:t>Starmer</a:t>
            </a:r>
            <a:r>
              <a:rPr lang="en-US" sz="1050" dirty="0"/>
              <a:t>, 2020)</a:t>
            </a:r>
          </a:p>
          <a:p>
            <a:endParaRPr lang="en-US" sz="105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295342-8332-4169-9D3E-1FD3CEBA7036}"/>
              </a:ext>
            </a:extLst>
          </p:cNvPr>
          <p:cNvSpPr txBox="1">
            <a:spLocks/>
          </p:cNvSpPr>
          <p:nvPr/>
        </p:nvSpPr>
        <p:spPr>
          <a:xfrm>
            <a:off x="783257" y="927561"/>
            <a:ext cx="5670808" cy="6975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Finding a winning Lottery Ticket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4061F-E01D-40DB-BCCE-E66659A38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725" y="3850604"/>
            <a:ext cx="3173540" cy="1759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6C5322-FCA3-457E-B1B8-F706C596E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0691" y="3850603"/>
            <a:ext cx="3173540" cy="175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Widescreen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Gallery</vt:lpstr>
      <vt:lpstr>Efficient Training of Deep Learning Models</vt:lpstr>
      <vt:lpstr>Outline</vt:lpstr>
      <vt:lpstr>What is Pruning?</vt:lpstr>
      <vt:lpstr>Pruning Neural Nets</vt:lpstr>
      <vt:lpstr>Pruning Neural Nets</vt:lpstr>
      <vt:lpstr>Pruning Neural Networks</vt:lpstr>
      <vt:lpstr>The Lottery Ticket Hypothesis</vt:lpstr>
      <vt:lpstr>The Lottery Ticket Conjecture</vt:lpstr>
      <vt:lpstr>PowerPoint Presentation</vt:lpstr>
      <vt:lpstr>PowerPoint Presentation</vt:lpstr>
      <vt:lpstr>Conclusion</vt:lpstr>
      <vt:lpstr>List of Figures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Bothmer, K. (Koen)</dc:creator>
  <cp:lastModifiedBy>Bothmer, K. (Koen)</cp:lastModifiedBy>
  <cp:revision>26</cp:revision>
  <dcterms:created xsi:type="dcterms:W3CDTF">2021-04-11T05:32:34Z</dcterms:created>
  <dcterms:modified xsi:type="dcterms:W3CDTF">2021-04-14T15:15:13Z</dcterms:modified>
</cp:coreProperties>
</file>