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heme/themeOverride1.xml" ContentType="application/vnd.openxmlformats-officedocument.themeOverr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2.xml" ContentType="application/vnd.openxmlformats-officedocument.themeOverr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Art History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17</c:v>
                </c:pt>
                <c:pt idx="14">
                  <c:v>24</c:v>
                </c:pt>
                <c:pt idx="15">
                  <c:v>28</c:v>
                </c:pt>
                <c:pt idx="16">
                  <c:v>3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Blad1!$C$2:$C$18</c:f>
              <c:numCache>
                <c:formatCode>General</c:formatCode>
                <c:ptCount val="1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11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12</c:v>
                </c:pt>
                <c:pt idx="11">
                  <c:v>16</c:v>
                </c:pt>
                <c:pt idx="12">
                  <c:v>19</c:v>
                </c:pt>
                <c:pt idx="13">
                  <c:v>38</c:v>
                </c:pt>
                <c:pt idx="14">
                  <c:v>41</c:v>
                </c:pt>
                <c:pt idx="15">
                  <c:v>39</c:v>
                </c:pt>
                <c:pt idx="16">
                  <c:v>9</c:v>
                </c:pt>
              </c:numCache>
            </c:numRef>
          </c:val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History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Blad1!$D$2:$D$18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  <c:pt idx="7">
                  <c:v>18</c:v>
                </c:pt>
                <c:pt idx="8">
                  <c:v>44</c:v>
                </c:pt>
                <c:pt idx="9">
                  <c:v>30</c:v>
                </c:pt>
                <c:pt idx="10">
                  <c:v>57</c:v>
                </c:pt>
                <c:pt idx="11">
                  <c:v>79</c:v>
                </c:pt>
                <c:pt idx="12">
                  <c:v>222</c:v>
                </c:pt>
                <c:pt idx="13">
                  <c:v>384</c:v>
                </c:pt>
                <c:pt idx="14">
                  <c:v>323</c:v>
                </c:pt>
                <c:pt idx="15">
                  <c:v>323</c:v>
                </c:pt>
                <c:pt idx="16">
                  <c:v>103</c:v>
                </c:pt>
              </c:numCache>
            </c:numRef>
          </c:val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Language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Blad1!$E$2:$E$18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3</c:v>
                </c:pt>
                <c:pt idx="8">
                  <c:v>15</c:v>
                </c:pt>
                <c:pt idx="9">
                  <c:v>25</c:v>
                </c:pt>
                <c:pt idx="10">
                  <c:v>37</c:v>
                </c:pt>
                <c:pt idx="11">
                  <c:v>47</c:v>
                </c:pt>
                <c:pt idx="12">
                  <c:v>64</c:v>
                </c:pt>
                <c:pt idx="13">
                  <c:v>99</c:v>
                </c:pt>
                <c:pt idx="14">
                  <c:v>66</c:v>
                </c:pt>
                <c:pt idx="15">
                  <c:v>76</c:v>
                </c:pt>
                <c:pt idx="16">
                  <c:v>38</c:v>
                </c:pt>
              </c:numCache>
            </c:numRef>
          </c:val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Literature</c:v>
                </c:pt>
              </c:strCache>
            </c:strRef>
          </c:tx>
          <c:spPr>
            <a:solidFill>
              <a:srgbClr val="FF0066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Blad1!$F$2:$F$18</c:f>
              <c:numCache>
                <c:formatCode>General</c:formatCode>
                <c:ptCount val="1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12</c:v>
                </c:pt>
                <c:pt idx="5">
                  <c:v>11</c:v>
                </c:pt>
                <c:pt idx="6">
                  <c:v>7</c:v>
                </c:pt>
                <c:pt idx="7">
                  <c:v>30</c:v>
                </c:pt>
                <c:pt idx="8">
                  <c:v>59</c:v>
                </c:pt>
                <c:pt idx="9">
                  <c:v>64</c:v>
                </c:pt>
                <c:pt idx="10">
                  <c:v>33</c:v>
                </c:pt>
                <c:pt idx="11">
                  <c:v>74</c:v>
                </c:pt>
                <c:pt idx="12">
                  <c:v>157</c:v>
                </c:pt>
                <c:pt idx="13">
                  <c:v>369</c:v>
                </c:pt>
                <c:pt idx="14">
                  <c:v>333</c:v>
                </c:pt>
                <c:pt idx="15">
                  <c:v>396</c:v>
                </c:pt>
                <c:pt idx="16">
                  <c:v>175</c:v>
                </c:pt>
              </c:numCache>
            </c:numRef>
          </c:val>
        </c:ser>
        <c:ser>
          <c:idx val="5"/>
          <c:order val="5"/>
          <c:tx>
            <c:strRef>
              <c:f>Blad1!$G$1</c:f>
              <c:strCache>
                <c:ptCount val="1"/>
                <c:pt idx="0">
                  <c:v>Media Studies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Blad1!$G$2:$G$18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</c:numCache>
            </c:numRef>
          </c:val>
        </c:ser>
        <c:ser>
          <c:idx val="6"/>
          <c:order val="6"/>
          <c:tx>
            <c:strRef>
              <c:f>Blad1!$H$1</c:f>
              <c:strCache>
                <c:ptCount val="1"/>
                <c:pt idx="0">
                  <c:v>Philosophy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Blad1!$H$2:$H$18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10</c:v>
                </c:pt>
                <c:pt idx="8">
                  <c:v>23</c:v>
                </c:pt>
                <c:pt idx="9">
                  <c:v>19</c:v>
                </c:pt>
                <c:pt idx="10">
                  <c:v>25</c:v>
                </c:pt>
                <c:pt idx="11">
                  <c:v>44</c:v>
                </c:pt>
                <c:pt idx="12">
                  <c:v>50</c:v>
                </c:pt>
                <c:pt idx="13">
                  <c:v>105</c:v>
                </c:pt>
                <c:pt idx="14">
                  <c:v>81</c:v>
                </c:pt>
                <c:pt idx="15">
                  <c:v>133</c:v>
                </c:pt>
                <c:pt idx="16">
                  <c:v>56</c:v>
                </c:pt>
              </c:numCache>
            </c:numRef>
          </c:val>
        </c:ser>
        <c:ser>
          <c:idx val="7"/>
          <c:order val="7"/>
          <c:tx>
            <c:strRef>
              <c:f>Blad1!$I$1</c:f>
              <c:strCache>
                <c:ptCount val="1"/>
                <c:pt idx="0">
                  <c:v>Religion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Blad1!$I$2:$I$18</c:f>
              <c:numCache>
                <c:formatCode>General</c:formatCode>
                <c:ptCount val="1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16</c:v>
                </c:pt>
                <c:pt idx="9">
                  <c:v>14</c:v>
                </c:pt>
                <c:pt idx="10">
                  <c:v>23</c:v>
                </c:pt>
                <c:pt idx="11">
                  <c:v>26</c:v>
                </c:pt>
                <c:pt idx="12">
                  <c:v>30</c:v>
                </c:pt>
                <c:pt idx="13">
                  <c:v>91</c:v>
                </c:pt>
                <c:pt idx="14">
                  <c:v>64</c:v>
                </c:pt>
                <c:pt idx="15">
                  <c:v>74</c:v>
                </c:pt>
                <c:pt idx="16">
                  <c:v>21</c:v>
                </c:pt>
              </c:numCache>
            </c:numRef>
          </c:val>
        </c:ser>
        <c:ser>
          <c:idx val="8"/>
          <c:order val="8"/>
          <c:tx>
            <c:strRef>
              <c:f>Blad1!$J$1</c:f>
              <c:strCache>
                <c:ptCount val="1"/>
                <c:pt idx="0">
                  <c:v>Arts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Blad1!$J$2:$J$18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  <c:pt idx="6">
                  <c:v>1</c:v>
                </c:pt>
                <c:pt idx="7">
                  <c:v>12</c:v>
                </c:pt>
                <c:pt idx="8">
                  <c:v>27</c:v>
                </c:pt>
                <c:pt idx="9">
                  <c:v>23</c:v>
                </c:pt>
                <c:pt idx="10">
                  <c:v>79</c:v>
                </c:pt>
                <c:pt idx="11">
                  <c:v>172</c:v>
                </c:pt>
                <c:pt idx="12">
                  <c:v>597</c:v>
                </c:pt>
                <c:pt idx="13">
                  <c:v>427</c:v>
                </c:pt>
                <c:pt idx="14">
                  <c:v>393</c:v>
                </c:pt>
                <c:pt idx="15">
                  <c:v>574</c:v>
                </c:pt>
                <c:pt idx="16">
                  <c:v>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482496"/>
        <c:axId val="38550848"/>
      </c:barChart>
      <c:catAx>
        <c:axId val="85482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8550848"/>
        <c:crosses val="autoZero"/>
        <c:auto val="1"/>
        <c:lblAlgn val="ctr"/>
        <c:lblOffset val="100"/>
        <c:noMultiLvlLbl val="0"/>
      </c:catAx>
      <c:valAx>
        <c:axId val="38550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482496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History - subcategories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Blad1!$A$2:$A$5</c:f>
              <c:strCache>
                <c:ptCount val="4"/>
                <c:pt idx="0">
                  <c:v>histor*</c:v>
                </c:pt>
                <c:pt idx="1">
                  <c:v>antiquity</c:v>
                </c:pt>
                <c:pt idx="2">
                  <c:v>Middle Ages</c:v>
                </c:pt>
                <c:pt idx="3">
                  <c:v>Early Modern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1582</c:v>
                </c:pt>
                <c:pt idx="1">
                  <c:v>18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8505600"/>
        <c:axId val="82629120"/>
      </c:barChart>
      <c:valAx>
        <c:axId val="82629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8505600"/>
        <c:crosses val="autoZero"/>
        <c:crossBetween val="between"/>
      </c:valAx>
      <c:catAx>
        <c:axId val="108505600"/>
        <c:scaling>
          <c:orientation val="minMax"/>
        </c:scaling>
        <c:delete val="0"/>
        <c:axPos val="b"/>
        <c:majorTickMark val="none"/>
        <c:minorTickMark val="none"/>
        <c:tickLblPos val="nextTo"/>
        <c:crossAx val="82629120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Language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8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3</c:v>
                </c:pt>
                <c:pt idx="8">
                  <c:v>15</c:v>
                </c:pt>
                <c:pt idx="9">
                  <c:v>25</c:v>
                </c:pt>
                <c:pt idx="10">
                  <c:v>37</c:v>
                </c:pt>
                <c:pt idx="11">
                  <c:v>47</c:v>
                </c:pt>
                <c:pt idx="12">
                  <c:v>64</c:v>
                </c:pt>
                <c:pt idx="13">
                  <c:v>99</c:v>
                </c:pt>
                <c:pt idx="14">
                  <c:v>66</c:v>
                </c:pt>
                <c:pt idx="15">
                  <c:v>76</c:v>
                </c:pt>
                <c:pt idx="16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9546624"/>
        <c:axId val="82631424"/>
      </c:barChart>
      <c:catAx>
        <c:axId val="9954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2631424"/>
        <c:crosses val="autoZero"/>
        <c:auto val="1"/>
        <c:lblAlgn val="ctr"/>
        <c:lblOffset val="100"/>
        <c:noMultiLvlLbl val="0"/>
      </c:catAx>
      <c:valAx>
        <c:axId val="826314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954662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Language - sub-categories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0810029191433502E-17"/>
                  <c:y val="1.53765301379814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Blad1!$A$2:$A$4</c:f>
              <c:strCache>
                <c:ptCount val="3"/>
                <c:pt idx="0">
                  <c:v>language*</c:v>
                </c:pt>
                <c:pt idx="1">
                  <c:v>linguistics*</c:v>
                </c:pt>
                <c:pt idx="2">
                  <c:v>grammar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456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11122944"/>
        <c:axId val="108421696"/>
      </c:barChart>
      <c:catAx>
        <c:axId val="111122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8421696"/>
        <c:crosses val="autoZero"/>
        <c:auto val="1"/>
        <c:lblAlgn val="ctr"/>
        <c:lblOffset val="100"/>
        <c:noMultiLvlLbl val="0"/>
      </c:catAx>
      <c:valAx>
        <c:axId val="1084216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112294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Literature</c:v>
                </c:pt>
              </c:strCache>
            </c:strRef>
          </c:tx>
          <c:spPr>
            <a:solidFill>
              <a:srgbClr val="FF0066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Blad1!$A$2:$A$7</c:f>
              <c:strCache>
                <c:ptCount val="6"/>
                <c:pt idx="0">
                  <c:v>Literature</c:v>
                </c:pt>
                <c:pt idx="1">
                  <c:v>Comparative Literature</c:v>
                </c:pt>
                <c:pt idx="2">
                  <c:v>Book Studies</c:v>
                </c:pt>
                <c:pt idx="3">
                  <c:v>Literary</c:v>
                </c:pt>
                <c:pt idx="4">
                  <c:v>Poetry</c:v>
                </c:pt>
                <c:pt idx="5">
                  <c:v>Prose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1428</c:v>
                </c:pt>
                <c:pt idx="1">
                  <c:v>38</c:v>
                </c:pt>
                <c:pt idx="2">
                  <c:v>1</c:v>
                </c:pt>
                <c:pt idx="3">
                  <c:v>326</c:v>
                </c:pt>
                <c:pt idx="4">
                  <c:v>247</c:v>
                </c:pt>
                <c:pt idx="5">
                  <c:v>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8503552"/>
        <c:axId val="42158912"/>
      </c:barChart>
      <c:catAx>
        <c:axId val="108503552"/>
        <c:scaling>
          <c:orientation val="minMax"/>
        </c:scaling>
        <c:delete val="0"/>
        <c:axPos val="b"/>
        <c:majorTickMark val="none"/>
        <c:minorTickMark val="none"/>
        <c:tickLblPos val="nextTo"/>
        <c:crossAx val="42158912"/>
        <c:crosses val="autoZero"/>
        <c:auto val="1"/>
        <c:lblAlgn val="ctr"/>
        <c:lblOffset val="100"/>
        <c:noMultiLvlLbl val="0"/>
      </c:catAx>
      <c:valAx>
        <c:axId val="421589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8503552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Literature</c:v>
                </c:pt>
              </c:strCache>
            </c:strRef>
          </c:tx>
          <c:spPr>
            <a:solidFill>
              <a:srgbClr val="FF0066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12</c:v>
                </c:pt>
                <c:pt idx="5">
                  <c:v>11</c:v>
                </c:pt>
                <c:pt idx="6">
                  <c:v>7</c:v>
                </c:pt>
                <c:pt idx="7">
                  <c:v>30</c:v>
                </c:pt>
                <c:pt idx="8">
                  <c:v>59</c:v>
                </c:pt>
                <c:pt idx="9">
                  <c:v>64</c:v>
                </c:pt>
                <c:pt idx="10">
                  <c:v>33</c:v>
                </c:pt>
                <c:pt idx="11">
                  <c:v>74</c:v>
                </c:pt>
                <c:pt idx="12">
                  <c:v>157</c:v>
                </c:pt>
                <c:pt idx="13">
                  <c:v>369</c:v>
                </c:pt>
                <c:pt idx="14">
                  <c:v>333</c:v>
                </c:pt>
                <c:pt idx="15">
                  <c:v>396</c:v>
                </c:pt>
                <c:pt idx="16">
                  <c:v>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11237632"/>
        <c:axId val="42160064"/>
      </c:barChart>
      <c:catAx>
        <c:axId val="11123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2160064"/>
        <c:crosses val="autoZero"/>
        <c:auto val="1"/>
        <c:lblAlgn val="ctr"/>
        <c:lblOffset val="100"/>
        <c:noMultiLvlLbl val="0"/>
      </c:catAx>
      <c:valAx>
        <c:axId val="421600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1237632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Media Studies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4</c:v>
                </c:pt>
                <c:pt idx="1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1935360"/>
        <c:axId val="106318080"/>
      </c:barChart>
      <c:catAx>
        <c:axId val="4193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06318080"/>
        <c:crosses val="autoZero"/>
        <c:auto val="1"/>
        <c:lblAlgn val="ctr"/>
        <c:lblOffset val="100"/>
        <c:noMultiLvlLbl val="0"/>
      </c:catAx>
      <c:valAx>
        <c:axId val="1063180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1935360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Media Studies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Blad1!$A$2:$A$6</c:f>
              <c:strCache>
                <c:ptCount val="5"/>
                <c:pt idx="0">
                  <c:v>Media Studies </c:v>
                </c:pt>
                <c:pt idx="1">
                  <c:v>Film Studies</c:v>
                </c:pt>
                <c:pt idx="2">
                  <c:v>Cinema Studies</c:v>
                </c:pt>
                <c:pt idx="3">
                  <c:v>Musicology</c:v>
                </c:pt>
                <c:pt idx="4">
                  <c:v>Theater Studies</c:v>
                </c:pt>
              </c:strCache>
            </c:strRef>
          </c:cat>
          <c:val>
            <c:numRef>
              <c:f>Blad1!$B$2:$B$6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7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42336768"/>
        <c:axId val="106319808"/>
      </c:barChart>
      <c:catAx>
        <c:axId val="4233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106319808"/>
        <c:crosses val="autoZero"/>
        <c:auto val="1"/>
        <c:lblAlgn val="ctr"/>
        <c:lblOffset val="100"/>
        <c:noMultiLvlLbl val="0"/>
      </c:catAx>
      <c:valAx>
        <c:axId val="1063198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nl-NL"/>
          </a:p>
        </c:txPr>
        <c:crossAx val="42336768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nl-NL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Philosophy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Blad1!$A$2:$A$7</c:f>
              <c:strCache>
                <c:ptCount val="6"/>
                <c:pt idx="0">
                  <c:v>Philosophy</c:v>
                </c:pt>
                <c:pt idx="1">
                  <c:v>Philosophic*</c:v>
                </c:pt>
                <c:pt idx="2">
                  <c:v>Philosopher</c:v>
                </c:pt>
                <c:pt idx="3">
                  <c:v>Ethics</c:v>
                </c:pt>
                <c:pt idx="4">
                  <c:v>Epistemology</c:v>
                </c:pt>
                <c:pt idx="5">
                  <c:v>Metaphysics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328</c:v>
                </c:pt>
                <c:pt idx="1">
                  <c:v>88</c:v>
                </c:pt>
                <c:pt idx="2">
                  <c:v>99</c:v>
                </c:pt>
                <c:pt idx="3">
                  <c:v>145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537472"/>
        <c:axId val="106322688"/>
      </c:barChart>
      <c:catAx>
        <c:axId val="9853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16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06322688"/>
        <c:crosses val="autoZero"/>
        <c:auto val="1"/>
        <c:lblAlgn val="ctr"/>
        <c:lblOffset val="100"/>
        <c:noMultiLvlLbl val="0"/>
      </c:catAx>
      <c:valAx>
        <c:axId val="106322688"/>
        <c:scaling>
          <c:orientation val="minMax"/>
        </c:scaling>
        <c:delete val="0"/>
        <c:axPos val="l"/>
        <c:majorGridlines>
          <c:spPr>
            <a:ln w="9516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8537472"/>
        <c:crosses val="autoZero"/>
        <c:crossBetween val="between"/>
      </c:valAx>
      <c:spPr>
        <a:solidFill>
          <a:sysClr val="window" lastClr="FFFFFF"/>
        </a:solidFill>
        <a:ln w="25377">
          <a:noFill/>
        </a:ln>
      </c:spPr>
    </c:plotArea>
    <c:plotVisOnly val="1"/>
    <c:dispBlanksAs val="gap"/>
    <c:showDLblsOverMax val="0"/>
  </c:chart>
  <c:spPr>
    <a:noFill/>
    <a:ln w="9516" cap="flat" cmpd="sng" algn="ctr">
      <a:noFill/>
      <a:round/>
    </a:ln>
    <a:effectLst/>
  </c:spPr>
  <c:txPr>
    <a:bodyPr/>
    <a:lstStyle/>
    <a:p>
      <a:pPr>
        <a:defRPr/>
      </a:pPr>
      <a:endParaRPr lang="nl-NL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Philosophy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10</c:v>
                </c:pt>
                <c:pt idx="8">
                  <c:v>23</c:v>
                </c:pt>
                <c:pt idx="9">
                  <c:v>19</c:v>
                </c:pt>
                <c:pt idx="10">
                  <c:v>25</c:v>
                </c:pt>
                <c:pt idx="11">
                  <c:v>44</c:v>
                </c:pt>
                <c:pt idx="12">
                  <c:v>50</c:v>
                </c:pt>
                <c:pt idx="13">
                  <c:v>105</c:v>
                </c:pt>
                <c:pt idx="14">
                  <c:v>81</c:v>
                </c:pt>
                <c:pt idx="15">
                  <c:v>133</c:v>
                </c:pt>
                <c:pt idx="16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857472"/>
        <c:axId val="151728064"/>
      </c:barChart>
      <c:catAx>
        <c:axId val="9885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1728064"/>
        <c:crosses val="autoZero"/>
        <c:auto val="1"/>
        <c:lblAlgn val="ctr"/>
        <c:lblOffset val="100"/>
        <c:noMultiLvlLbl val="0"/>
      </c:catAx>
      <c:valAx>
        <c:axId val="1517280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857472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Religion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16</c:v>
                </c:pt>
                <c:pt idx="9">
                  <c:v>14</c:v>
                </c:pt>
                <c:pt idx="10">
                  <c:v>23</c:v>
                </c:pt>
                <c:pt idx="11">
                  <c:v>26</c:v>
                </c:pt>
                <c:pt idx="12">
                  <c:v>30</c:v>
                </c:pt>
                <c:pt idx="13">
                  <c:v>91</c:v>
                </c:pt>
                <c:pt idx="14">
                  <c:v>64</c:v>
                </c:pt>
                <c:pt idx="15">
                  <c:v>74</c:v>
                </c:pt>
                <c:pt idx="16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537984"/>
        <c:axId val="151729216"/>
      </c:barChart>
      <c:catAx>
        <c:axId val="9853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1729216"/>
        <c:crosses val="autoZero"/>
        <c:auto val="1"/>
        <c:lblAlgn val="ctr"/>
        <c:lblOffset val="100"/>
        <c:noMultiLvlLbl val="0"/>
      </c:catAx>
      <c:valAx>
        <c:axId val="1517292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53798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Distribution of fields in the Humanities</a:t>
            </a:r>
          </a:p>
          <a:p>
            <a:pPr>
              <a:defRPr/>
            </a:pPr>
            <a:r>
              <a:rPr lang="en-US" sz="1200"/>
              <a:t>1851 - Aug. 2014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Distribution of fields in the Humanities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0066"/>
              </a:solidFill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rgbClr val="002060"/>
              </a:solidFill>
            </c:spPr>
          </c:dPt>
          <c:dPt>
            <c:idx val="8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9"/>
            <c:invertIfNegative val="0"/>
            <c:bubble3D val="0"/>
            <c:spPr>
              <a:solidFill>
                <a:srgbClr val="002060"/>
              </a:solidFill>
            </c:spPr>
          </c:dPt>
          <c:dLbls>
            <c:dLbl>
              <c:idx val="3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1091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nl-NL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Blad1!$A$2:$A$10</c:f>
              <c:strCache>
                <c:ptCount val="9"/>
                <c:pt idx="0">
                  <c:v>Art History</c:v>
                </c:pt>
                <c:pt idx="1">
                  <c:v>Classics</c:v>
                </c:pt>
                <c:pt idx="2">
                  <c:v>History </c:v>
                </c:pt>
                <c:pt idx="3">
                  <c:v>Language</c:v>
                </c:pt>
                <c:pt idx="4">
                  <c:v>Literature</c:v>
                </c:pt>
                <c:pt idx="5">
                  <c:v>Media Studies</c:v>
                </c:pt>
                <c:pt idx="6">
                  <c:v>Philosophy</c:v>
                </c:pt>
                <c:pt idx="7">
                  <c:v>Religion</c:v>
                </c:pt>
                <c:pt idx="8">
                  <c:v>Arts</c:v>
                </c:pt>
              </c:strCache>
            </c:strRef>
          </c:cat>
          <c:val>
            <c:numRef>
              <c:f>Blad1!$B$2:$B$10</c:f>
              <c:numCache>
                <c:formatCode>General</c:formatCode>
                <c:ptCount val="9"/>
                <c:pt idx="0">
                  <c:v>107</c:v>
                </c:pt>
                <c:pt idx="1">
                  <c:v>280</c:v>
                </c:pt>
                <c:pt idx="2">
                  <c:v>1618</c:v>
                </c:pt>
                <c:pt idx="3">
                  <c:v>496</c:v>
                </c:pt>
                <c:pt idx="4">
                  <c:v>2089</c:v>
                </c:pt>
                <c:pt idx="5">
                  <c:v>12</c:v>
                </c:pt>
                <c:pt idx="6">
                  <c:v>666</c:v>
                </c:pt>
                <c:pt idx="7">
                  <c:v>465</c:v>
                </c:pt>
                <c:pt idx="8">
                  <c:v>3469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1364864"/>
        <c:axId val="38961152"/>
      </c:barChart>
      <c:catAx>
        <c:axId val="91364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38961152"/>
        <c:crosses val="autoZero"/>
        <c:auto val="1"/>
        <c:lblAlgn val="ctr"/>
        <c:lblOffset val="100"/>
        <c:noMultiLvlLbl val="0"/>
      </c:catAx>
      <c:valAx>
        <c:axId val="38961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1364864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religion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religion</c:v>
                </c:pt>
                <c:pt idx="1">
                  <c:v>religious</c:v>
                </c:pt>
                <c:pt idx="2">
                  <c:v>theology*</c:v>
                </c:pt>
                <c:pt idx="3">
                  <c:v>religious studies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196</c:v>
                </c:pt>
                <c:pt idx="1">
                  <c:v>177</c:v>
                </c:pt>
                <c:pt idx="2">
                  <c:v>82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539008"/>
        <c:axId val="154402816"/>
      </c:barChart>
      <c:catAx>
        <c:axId val="9853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16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4402816"/>
        <c:crosses val="autoZero"/>
        <c:auto val="1"/>
        <c:lblAlgn val="ctr"/>
        <c:lblOffset val="100"/>
        <c:noMultiLvlLbl val="0"/>
      </c:catAx>
      <c:valAx>
        <c:axId val="154402816"/>
        <c:scaling>
          <c:orientation val="minMax"/>
        </c:scaling>
        <c:delete val="0"/>
        <c:axPos val="l"/>
        <c:majorGridlines>
          <c:spPr>
            <a:ln w="9516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9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98539008"/>
        <c:crosses val="autoZero"/>
        <c:crossBetween val="between"/>
      </c:valAx>
      <c:spPr>
        <a:solidFill>
          <a:sysClr val="window" lastClr="FFFFFF"/>
        </a:solidFill>
        <a:ln w="25377">
          <a:noFill/>
        </a:ln>
      </c:spPr>
    </c:plotArea>
    <c:plotVisOnly val="1"/>
    <c:dispBlanksAs val="gap"/>
    <c:showDLblsOverMax val="0"/>
  </c:chart>
  <c:spPr>
    <a:noFill/>
    <a:ln w="9516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nl-NL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Arts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1"/>
              <c:layout>
                <c:manualLayout>
                  <c:x val="4.0810029191433502E-17"/>
                  <c:y val="1.53765301379814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nl-N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Blad1!$A$2:$A$12</c:f>
              <c:strCache>
                <c:ptCount val="11"/>
                <c:pt idx="0">
                  <c:v>Visual Arts</c:v>
                </c:pt>
                <c:pt idx="1">
                  <c:v>Architecture</c:v>
                </c:pt>
                <c:pt idx="2">
                  <c:v>Painting</c:v>
                </c:pt>
                <c:pt idx="3">
                  <c:v>Drawing</c:v>
                </c:pt>
                <c:pt idx="4">
                  <c:v>Photography</c:v>
                </c:pt>
                <c:pt idx="5">
                  <c:v>Performing Arts</c:v>
                </c:pt>
                <c:pt idx="6">
                  <c:v>Music</c:v>
                </c:pt>
                <c:pt idx="7">
                  <c:v>Film</c:v>
                </c:pt>
                <c:pt idx="8">
                  <c:v>Theat*</c:v>
                </c:pt>
                <c:pt idx="9">
                  <c:v>Dance</c:v>
                </c:pt>
                <c:pt idx="10">
                  <c:v>Dramatics</c:v>
                </c:pt>
              </c:strCache>
            </c:strRef>
          </c:cat>
          <c:val>
            <c:numRef>
              <c:f>Blad1!$B$2:$B$12</c:f>
              <c:numCache>
                <c:formatCode>General</c:formatCode>
                <c:ptCount val="11"/>
                <c:pt idx="0">
                  <c:v>52</c:v>
                </c:pt>
                <c:pt idx="1">
                  <c:v>143</c:v>
                </c:pt>
                <c:pt idx="2">
                  <c:v>111</c:v>
                </c:pt>
                <c:pt idx="3">
                  <c:v>282</c:v>
                </c:pt>
                <c:pt idx="4">
                  <c:v>143</c:v>
                </c:pt>
                <c:pt idx="5">
                  <c:v>261</c:v>
                </c:pt>
                <c:pt idx="6">
                  <c:v>908</c:v>
                </c:pt>
                <c:pt idx="7">
                  <c:v>369</c:v>
                </c:pt>
                <c:pt idx="8">
                  <c:v>855</c:v>
                </c:pt>
                <c:pt idx="9">
                  <c:v>340</c:v>
                </c:pt>
                <c:pt idx="1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853376"/>
        <c:axId val="154403968"/>
      </c:barChart>
      <c:catAx>
        <c:axId val="98853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54403968"/>
        <c:crosses val="autoZero"/>
        <c:auto val="1"/>
        <c:lblAlgn val="ctr"/>
        <c:lblOffset val="100"/>
        <c:noMultiLvlLbl val="0"/>
      </c:catAx>
      <c:valAx>
        <c:axId val="1544039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853376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  <c:pt idx="6">
                  <c:v>1</c:v>
                </c:pt>
                <c:pt idx="7">
                  <c:v>12</c:v>
                </c:pt>
                <c:pt idx="8">
                  <c:v>27</c:v>
                </c:pt>
                <c:pt idx="9">
                  <c:v>23</c:v>
                </c:pt>
                <c:pt idx="10">
                  <c:v>79</c:v>
                </c:pt>
                <c:pt idx="11">
                  <c:v>172</c:v>
                </c:pt>
                <c:pt idx="12">
                  <c:v>597</c:v>
                </c:pt>
                <c:pt idx="13">
                  <c:v>427</c:v>
                </c:pt>
                <c:pt idx="14">
                  <c:v>393</c:v>
                </c:pt>
                <c:pt idx="15">
                  <c:v>574</c:v>
                </c:pt>
                <c:pt idx="16">
                  <c:v>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45152512"/>
        <c:axId val="154405696"/>
      </c:barChart>
      <c:catAx>
        <c:axId val="14515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4405696"/>
        <c:crosses val="autoZero"/>
        <c:auto val="1"/>
        <c:lblAlgn val="ctr"/>
        <c:lblOffset val="100"/>
        <c:noMultiLvlLbl val="0"/>
      </c:catAx>
      <c:valAx>
        <c:axId val="1544056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45152512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No.</a:t>
            </a:r>
            <a:r>
              <a:rPr lang="en-US" baseline="0"/>
              <a:t> of articles per category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4304340175382794"/>
          <c:y val="0.12356142527373511"/>
          <c:w val="0.66169530961075973"/>
          <c:h val="0.749563937340295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fields in the Humanities</c:v>
                </c:pt>
              </c:strCache>
            </c:strRef>
          </c:tx>
          <c:spPr>
            <a:pattFill prst="ltDn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3175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FF0000"/>
                </a:solidFill>
              </a:ln>
            </c:spPr>
          </c:dPt>
          <c:dPt>
            <c:idx val="1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00B050"/>
                </a:solidFill>
              </a:ln>
            </c:spPr>
          </c:dPt>
          <c:dPt>
            <c:idx val="2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FFFF00"/>
                </a:solidFill>
              </a:ln>
            </c:spPr>
          </c:dPt>
          <c:dPt>
            <c:idx val="3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7030A0"/>
                </a:solidFill>
              </a:ln>
            </c:spPr>
          </c:dPt>
          <c:dPt>
            <c:idx val="4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FF0066"/>
                </a:solidFill>
              </a:ln>
            </c:spPr>
          </c:dPt>
          <c:dPt>
            <c:idx val="5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00B0F0"/>
                </a:solidFill>
              </a:ln>
            </c:spPr>
          </c:dPt>
          <c:dPt>
            <c:idx val="6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chemeClr val="accent6"/>
                </a:solidFill>
              </a:ln>
            </c:spPr>
          </c:dPt>
          <c:dPt>
            <c:idx val="7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002060"/>
                </a:solidFill>
              </a:ln>
            </c:spPr>
          </c:dPt>
          <c:dPt>
            <c:idx val="8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92D050"/>
                </a:solidFill>
              </a:ln>
            </c:spPr>
          </c:dPt>
          <c:cat>
            <c:strRef>
              <c:f>Sheet1!$A$2:$A$11</c:f>
              <c:strCache>
                <c:ptCount val="9"/>
                <c:pt idx="0">
                  <c:v>Art History</c:v>
                </c:pt>
                <c:pt idx="1">
                  <c:v>Classics</c:v>
                </c:pt>
                <c:pt idx="2">
                  <c:v>History</c:v>
                </c:pt>
                <c:pt idx="3">
                  <c:v>Language</c:v>
                </c:pt>
                <c:pt idx="4">
                  <c:v>Literature</c:v>
                </c:pt>
                <c:pt idx="5">
                  <c:v>Media Studies</c:v>
                </c:pt>
                <c:pt idx="6">
                  <c:v>Philosophy</c:v>
                </c:pt>
                <c:pt idx="7">
                  <c:v>Religion</c:v>
                </c:pt>
                <c:pt idx="8">
                  <c:v>Arts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82</c:v>
                </c:pt>
                <c:pt idx="1">
                  <c:v>229</c:v>
                </c:pt>
                <c:pt idx="2">
                  <c:v>1597</c:v>
                </c:pt>
                <c:pt idx="3">
                  <c:v>474</c:v>
                </c:pt>
                <c:pt idx="4">
                  <c:v>1732</c:v>
                </c:pt>
                <c:pt idx="5">
                  <c:v>11</c:v>
                </c:pt>
                <c:pt idx="6">
                  <c:v>579</c:v>
                </c:pt>
                <c:pt idx="7">
                  <c:v>386</c:v>
                </c:pt>
                <c:pt idx="8">
                  <c:v>2468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 percentage of total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9"/>
                <c:pt idx="0">
                  <c:v>Art History</c:v>
                </c:pt>
                <c:pt idx="1">
                  <c:v>Classics</c:v>
                </c:pt>
                <c:pt idx="2">
                  <c:v>History</c:v>
                </c:pt>
                <c:pt idx="3">
                  <c:v>Language</c:v>
                </c:pt>
                <c:pt idx="4">
                  <c:v>Literature</c:v>
                </c:pt>
                <c:pt idx="5">
                  <c:v>Media Studies</c:v>
                </c:pt>
                <c:pt idx="6">
                  <c:v>Philosophy</c:v>
                </c:pt>
                <c:pt idx="7">
                  <c:v>Religion</c:v>
                </c:pt>
                <c:pt idx="8">
                  <c:v>Arts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1.0849431066419701</c:v>
                </c:pt>
                <c:pt idx="1">
                  <c:v>3.0299020905001322</c:v>
                </c:pt>
                <c:pt idx="2">
                  <c:v>21.129928552527122</c:v>
                </c:pt>
                <c:pt idx="3">
                  <c:v>6.2715003969304064</c:v>
                </c:pt>
                <c:pt idx="4">
                  <c:v>22.91611537443768</c:v>
                </c:pt>
                <c:pt idx="5">
                  <c:v>0.14554114845197169</c:v>
                </c:pt>
                <c:pt idx="6">
                  <c:v>7.6607568139719442</c:v>
                </c:pt>
                <c:pt idx="7">
                  <c:v>5.1071712093146315</c:v>
                </c:pt>
                <c:pt idx="8">
                  <c:v>32.654141307224094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441536"/>
        <c:axId val="41951232"/>
      </c:barChart>
      <c:catAx>
        <c:axId val="93441536"/>
        <c:scaling>
          <c:orientation val="minMax"/>
        </c:scaling>
        <c:delete val="0"/>
        <c:axPos val="b"/>
        <c:majorTickMark val="none"/>
        <c:minorTickMark val="none"/>
        <c:tickLblPos val="nextTo"/>
        <c:crossAx val="41951232"/>
        <c:crosses val="autoZero"/>
        <c:auto val="1"/>
        <c:lblAlgn val="ctr"/>
        <c:lblOffset val="100"/>
        <c:noMultiLvlLbl val="0"/>
      </c:catAx>
      <c:valAx>
        <c:axId val="41951232"/>
        <c:scaling>
          <c:orientation val="minMax"/>
          <c:max val="30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34415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/>
              <a:t>No. of 'paid</a:t>
            </a:r>
            <a:r>
              <a:rPr lang="nl-NL" baseline="0"/>
              <a:t> death notices'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778036088961634"/>
          <c:y val="9.65469276023595E-2"/>
          <c:w val="0.69830660236746811"/>
          <c:h val="0.75103073172748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no. of articles</c:v>
                </c:pt>
              </c:strCache>
            </c:strRef>
          </c:tx>
          <c:spPr>
            <a:pattFill prst="ltDn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3175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FF0000"/>
                </a:solidFill>
              </a:ln>
            </c:spPr>
          </c:dPt>
          <c:dPt>
            <c:idx val="1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00B050"/>
                </a:solidFill>
              </a:ln>
            </c:spPr>
          </c:dPt>
          <c:dPt>
            <c:idx val="2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FFFF00"/>
                </a:solidFill>
              </a:ln>
            </c:spPr>
          </c:dPt>
          <c:dPt>
            <c:idx val="3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7030A0"/>
                </a:solidFill>
              </a:ln>
            </c:spPr>
          </c:dPt>
          <c:dPt>
            <c:idx val="4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FF0066"/>
                </a:solidFill>
              </a:ln>
            </c:spPr>
          </c:dPt>
          <c:dPt>
            <c:idx val="5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00B0F0"/>
                </a:solidFill>
              </a:ln>
            </c:spPr>
          </c:dPt>
          <c:dPt>
            <c:idx val="6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chemeClr val="accent6"/>
                </a:solidFill>
              </a:ln>
            </c:spPr>
          </c:dPt>
          <c:dPt>
            <c:idx val="7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002060"/>
                </a:solidFill>
              </a:ln>
            </c:spPr>
          </c:dPt>
          <c:dPt>
            <c:idx val="8"/>
            <c:invertIfNegative val="0"/>
            <c:bubble3D val="0"/>
            <c:spPr>
              <a:pattFill prst="ltDnDiag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0">
                <a:solidFill>
                  <a:srgbClr val="92D050"/>
                </a:solidFill>
              </a:ln>
            </c:spPr>
          </c:dPt>
          <c:cat>
            <c:strRef>
              <c:f>Sheet1!$A$2:$A$10</c:f>
              <c:strCache>
                <c:ptCount val="9"/>
                <c:pt idx="0">
                  <c:v>Art history</c:v>
                </c:pt>
                <c:pt idx="1">
                  <c:v>Classics</c:v>
                </c:pt>
                <c:pt idx="2">
                  <c:v>History</c:v>
                </c:pt>
                <c:pt idx="3">
                  <c:v>Language</c:v>
                </c:pt>
                <c:pt idx="4">
                  <c:v>Literature</c:v>
                </c:pt>
                <c:pt idx="5">
                  <c:v>Media studies</c:v>
                </c:pt>
                <c:pt idx="6">
                  <c:v>Philosophy</c:v>
                </c:pt>
                <c:pt idx="7">
                  <c:v>Religion</c:v>
                </c:pt>
                <c:pt idx="8">
                  <c:v>Arts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82</c:v>
                </c:pt>
                <c:pt idx="1">
                  <c:v>229</c:v>
                </c:pt>
                <c:pt idx="2">
                  <c:v>1597</c:v>
                </c:pt>
                <c:pt idx="3">
                  <c:v>474</c:v>
                </c:pt>
                <c:pt idx="4">
                  <c:v>1732</c:v>
                </c:pt>
                <c:pt idx="5">
                  <c:v>11</c:v>
                </c:pt>
                <c:pt idx="6">
                  <c:v>579</c:v>
                </c:pt>
                <c:pt idx="7">
                  <c:v>386</c:v>
                </c:pt>
                <c:pt idx="8">
                  <c:v>2468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of paid death notices per category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 w="19050"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Art history</c:v>
                </c:pt>
                <c:pt idx="1">
                  <c:v>Classics</c:v>
                </c:pt>
                <c:pt idx="2">
                  <c:v>History</c:v>
                </c:pt>
                <c:pt idx="3">
                  <c:v>Language</c:v>
                </c:pt>
                <c:pt idx="4">
                  <c:v>Literature</c:v>
                </c:pt>
                <c:pt idx="5">
                  <c:v>Media studies</c:v>
                </c:pt>
                <c:pt idx="6">
                  <c:v>Philosophy</c:v>
                </c:pt>
                <c:pt idx="7">
                  <c:v>Religion</c:v>
                </c:pt>
                <c:pt idx="8">
                  <c:v>Arts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11</c:v>
                </c:pt>
                <c:pt idx="1">
                  <c:v>8</c:v>
                </c:pt>
                <c:pt idx="2">
                  <c:v>70</c:v>
                </c:pt>
                <c:pt idx="3">
                  <c:v>28</c:v>
                </c:pt>
                <c:pt idx="4">
                  <c:v>71</c:v>
                </c:pt>
                <c:pt idx="5">
                  <c:v>2</c:v>
                </c:pt>
                <c:pt idx="6">
                  <c:v>27</c:v>
                </c:pt>
                <c:pt idx="7">
                  <c:v>13</c:v>
                </c:pt>
                <c:pt idx="8">
                  <c:v>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Ratio (in percentage)*</c:v>
                </c:pt>
              </c:strCache>
            </c:strRef>
          </c:tx>
          <c:spPr>
            <a:solidFill>
              <a:srgbClr val="003300"/>
            </a:solidFill>
            <a:ln>
              <a:noFill/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Art history</c:v>
                </c:pt>
                <c:pt idx="1">
                  <c:v>Classics</c:v>
                </c:pt>
                <c:pt idx="2">
                  <c:v>History</c:v>
                </c:pt>
                <c:pt idx="3">
                  <c:v>Language</c:v>
                </c:pt>
                <c:pt idx="4">
                  <c:v>Literature</c:v>
                </c:pt>
                <c:pt idx="5">
                  <c:v>Media studies</c:v>
                </c:pt>
                <c:pt idx="6">
                  <c:v>Philosophy</c:v>
                </c:pt>
                <c:pt idx="7">
                  <c:v>Religion</c:v>
                </c:pt>
                <c:pt idx="8">
                  <c:v>Arts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13.414634146341466</c:v>
                </c:pt>
                <c:pt idx="1">
                  <c:v>3.4934497816593888</c:v>
                </c:pt>
                <c:pt idx="2">
                  <c:v>4.3832185347526682</c:v>
                </c:pt>
                <c:pt idx="3">
                  <c:v>5.9071729957805914</c:v>
                </c:pt>
                <c:pt idx="4">
                  <c:v>4.0993071593533514</c:v>
                </c:pt>
                <c:pt idx="5">
                  <c:v>18.181818181818212</c:v>
                </c:pt>
                <c:pt idx="6">
                  <c:v>4.6632124352331683</c:v>
                </c:pt>
                <c:pt idx="7">
                  <c:v>3.3678756476683942</c:v>
                </c:pt>
                <c:pt idx="8">
                  <c:v>3.9303079416531603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127616"/>
        <c:axId val="41952960"/>
      </c:barChart>
      <c:catAx>
        <c:axId val="94127616"/>
        <c:scaling>
          <c:orientation val="minMax"/>
        </c:scaling>
        <c:delete val="0"/>
        <c:axPos val="b"/>
        <c:majorTickMark val="none"/>
        <c:minorTickMark val="none"/>
        <c:tickLblPos val="nextTo"/>
        <c:crossAx val="41952960"/>
        <c:crosses val="autoZero"/>
        <c:auto val="1"/>
        <c:lblAlgn val="ctr"/>
        <c:lblOffset val="100"/>
        <c:noMultiLvlLbl val="0"/>
      </c:catAx>
      <c:valAx>
        <c:axId val="419529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41276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Art History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17</c:v>
                </c:pt>
                <c:pt idx="14">
                  <c:v>24</c:v>
                </c:pt>
                <c:pt idx="15">
                  <c:v>28</c:v>
                </c:pt>
                <c:pt idx="1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9547136"/>
        <c:axId val="41955264"/>
      </c:barChart>
      <c:catAx>
        <c:axId val="99547136"/>
        <c:scaling>
          <c:orientation val="minMax"/>
        </c:scaling>
        <c:delete val="0"/>
        <c:axPos val="b"/>
        <c:majorTickMark val="none"/>
        <c:minorTickMark val="none"/>
        <c:tickLblPos val="nextTo"/>
        <c:crossAx val="41955264"/>
        <c:crosses val="autoZero"/>
        <c:auto val="1"/>
        <c:lblAlgn val="ctr"/>
        <c:lblOffset val="100"/>
        <c:noMultiLvlLbl val="0"/>
      </c:catAx>
      <c:valAx>
        <c:axId val="41955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9547136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ART HISTORY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Blad1!$A$2:$A$4</c:f>
              <c:strCache>
                <c:ptCount val="3"/>
                <c:pt idx="0">
                  <c:v>Art Histor*</c:v>
                </c:pt>
                <c:pt idx="1">
                  <c:v>History of Art</c:v>
                </c:pt>
                <c:pt idx="2">
                  <c:v>Art and Archeology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83</c:v>
                </c:pt>
                <c:pt idx="1">
                  <c:v>18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984448"/>
        <c:axId val="41958720"/>
      </c:barChart>
      <c:catAx>
        <c:axId val="98984448"/>
        <c:scaling>
          <c:orientation val="minMax"/>
        </c:scaling>
        <c:delete val="0"/>
        <c:axPos val="b"/>
        <c:majorTickMark val="none"/>
        <c:minorTickMark val="none"/>
        <c:tickLblPos val="nextTo"/>
        <c:crossAx val="41958720"/>
        <c:crosses val="autoZero"/>
        <c:auto val="1"/>
        <c:lblAlgn val="ctr"/>
        <c:lblOffset val="100"/>
        <c:noMultiLvlLbl val="0"/>
      </c:catAx>
      <c:valAx>
        <c:axId val="419587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984448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11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12</c:v>
                </c:pt>
                <c:pt idx="11">
                  <c:v>16</c:v>
                </c:pt>
                <c:pt idx="12">
                  <c:v>19</c:v>
                </c:pt>
                <c:pt idx="13">
                  <c:v>38</c:v>
                </c:pt>
                <c:pt idx="14">
                  <c:v>41</c:v>
                </c:pt>
                <c:pt idx="15">
                  <c:v>39</c:v>
                </c:pt>
                <c:pt idx="16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992128"/>
        <c:axId val="42162944"/>
      </c:barChart>
      <c:catAx>
        <c:axId val="9899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2162944"/>
        <c:crosses val="autoZero"/>
        <c:auto val="1"/>
        <c:lblAlgn val="ctr"/>
        <c:lblOffset val="100"/>
        <c:noMultiLvlLbl val="0"/>
      </c:catAx>
      <c:valAx>
        <c:axId val="421629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992128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Blad1!$A$2:$A$6</c:f>
              <c:strCache>
                <c:ptCount val="5"/>
                <c:pt idx="0">
                  <c:v>Classics</c:v>
                </c:pt>
                <c:pt idx="1">
                  <c:v>Classical</c:v>
                </c:pt>
                <c:pt idx="2">
                  <c:v>Classicis*</c:v>
                </c:pt>
                <c:pt idx="3">
                  <c:v>Ancient Greek</c:v>
                </c:pt>
                <c:pt idx="4">
                  <c:v>Latin</c:v>
                </c:pt>
              </c:strCache>
            </c:strRef>
          </c:cat>
          <c:val>
            <c:numRef>
              <c:f>Blad1!$B$2:$B$6</c:f>
              <c:numCache>
                <c:formatCode>General</c:formatCode>
                <c:ptCount val="5"/>
                <c:pt idx="0">
                  <c:v>125</c:v>
                </c:pt>
                <c:pt idx="1">
                  <c:v>78</c:v>
                </c:pt>
                <c:pt idx="2">
                  <c:v>16</c:v>
                </c:pt>
                <c:pt idx="3">
                  <c:v>14</c:v>
                </c:pt>
                <c:pt idx="4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995712"/>
        <c:axId val="82625088"/>
      </c:barChart>
      <c:catAx>
        <c:axId val="98995712"/>
        <c:scaling>
          <c:orientation val="minMax"/>
        </c:scaling>
        <c:delete val="0"/>
        <c:axPos val="b"/>
        <c:majorTickMark val="none"/>
        <c:minorTickMark val="none"/>
        <c:tickLblPos val="nextTo"/>
        <c:crossAx val="82625088"/>
        <c:crosses val="autoZero"/>
        <c:auto val="1"/>
        <c:lblAlgn val="ctr"/>
        <c:lblOffset val="100"/>
        <c:noMultiLvlLbl val="0"/>
      </c:catAx>
      <c:valAx>
        <c:axId val="826250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995712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History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Blad1!$A$2:$A$18</c:f>
              <c:strCache>
                <c:ptCount val="17"/>
                <c:pt idx="0">
                  <c:v>1850s</c:v>
                </c:pt>
                <c:pt idx="1">
                  <c:v>1860s</c:v>
                </c:pt>
                <c:pt idx="2">
                  <c:v>1870s</c:v>
                </c:pt>
                <c:pt idx="3">
                  <c:v>1880s</c:v>
                </c:pt>
                <c:pt idx="4">
                  <c:v>1890s</c:v>
                </c:pt>
                <c:pt idx="5">
                  <c:v>1900s</c:v>
                </c:pt>
                <c:pt idx="6">
                  <c:v>1910s</c:v>
                </c:pt>
                <c:pt idx="7">
                  <c:v>1920s</c:v>
                </c:pt>
                <c:pt idx="8">
                  <c:v>1930s</c:v>
                </c:pt>
                <c:pt idx="9">
                  <c:v>1940s</c:v>
                </c:pt>
                <c:pt idx="10">
                  <c:v>1950s</c:v>
                </c:pt>
                <c:pt idx="11">
                  <c:v>1960's</c:v>
                </c:pt>
                <c:pt idx="12">
                  <c:v>1970s</c:v>
                </c:pt>
                <c:pt idx="13">
                  <c:v>1980s</c:v>
                </c:pt>
                <c:pt idx="14">
                  <c:v>1990s</c:v>
                </c:pt>
                <c:pt idx="15">
                  <c:v>2000s</c:v>
                </c:pt>
                <c:pt idx="16">
                  <c:v>2011- Aug. '14</c:v>
                </c:pt>
              </c:strCache>
            </c:strRef>
          </c:cat>
          <c:val>
            <c:numRef>
              <c:f>Blad1!$B$2:$B$18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  <c:pt idx="7">
                  <c:v>18</c:v>
                </c:pt>
                <c:pt idx="8">
                  <c:v>44</c:v>
                </c:pt>
                <c:pt idx="9">
                  <c:v>30</c:v>
                </c:pt>
                <c:pt idx="10">
                  <c:v>57</c:v>
                </c:pt>
                <c:pt idx="11">
                  <c:v>79</c:v>
                </c:pt>
                <c:pt idx="12">
                  <c:v>222</c:v>
                </c:pt>
                <c:pt idx="13">
                  <c:v>384</c:v>
                </c:pt>
                <c:pt idx="14">
                  <c:v>323</c:v>
                </c:pt>
                <c:pt idx="15">
                  <c:v>323</c:v>
                </c:pt>
                <c:pt idx="16">
                  <c:v>103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98994176"/>
        <c:axId val="82627392"/>
      </c:barChart>
      <c:catAx>
        <c:axId val="9899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2627392"/>
        <c:crosses val="autoZero"/>
        <c:auto val="1"/>
        <c:lblAlgn val="ctr"/>
        <c:lblOffset val="100"/>
        <c:noMultiLvlLbl val="0"/>
      </c:catAx>
      <c:valAx>
        <c:axId val="826273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8994176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0.29496</cdr:x>
      <cdr:y>0.0416</cdr:y>
    </cdr:from>
    <cdr:to>
      <cdr:x>0.61093</cdr:x>
      <cdr:y>0.15796</cdr:y>
    </cdr:to>
    <cdr:sp macro="" textlink="">
      <cdr:nvSpPr>
        <cdr:cNvPr id="2" name="Tekstvak 1"/>
        <cdr:cNvSpPr txBox="1"/>
      </cdr:nvSpPr>
      <cdr:spPr>
        <a:xfrm xmlns:a="http://schemas.openxmlformats.org/drawingml/2006/main">
          <a:off x="2743190" y="203192"/>
          <a:ext cx="2938587" cy="5683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nl-NL" sz="1100" b="1" dirty="0">
              <a:latin typeface="+mn-lt"/>
            </a:rPr>
            <a:t>Distribution</a:t>
          </a:r>
          <a:r>
            <a:rPr lang="nl-NL" sz="1100" b="1" baseline="0" dirty="0">
              <a:latin typeface="+mn-lt"/>
            </a:rPr>
            <a:t> of </a:t>
          </a:r>
          <a:r>
            <a:rPr lang="nl-NL" sz="1100" b="1" baseline="0" dirty="0" err="1">
              <a:latin typeface="+mn-lt"/>
            </a:rPr>
            <a:t>Categories</a:t>
          </a:r>
          <a:r>
            <a:rPr lang="nl-NL" sz="1100" b="1" baseline="0" dirty="0">
              <a:latin typeface="+mn-lt"/>
            </a:rPr>
            <a:t> over the Decades</a:t>
          </a:r>
        </a:p>
        <a:p xmlns:a="http://schemas.openxmlformats.org/drawingml/2006/main">
          <a:pPr algn="ctr"/>
          <a:r>
            <a:rPr lang="nl-NL" sz="1100" b="1" baseline="0" dirty="0">
              <a:latin typeface="+mn-lt"/>
            </a:rPr>
            <a:t>1851 - Aug. 2014</a:t>
          </a:r>
          <a:endParaRPr lang="nl-NL" sz="1100" b="1" dirty="0">
            <a:latin typeface="+mn-lt"/>
          </a:endParaRPr>
        </a:p>
      </cdr:txBody>
    </cdr:sp>
  </cdr:relSizeAnchor>
  <cdr:relSizeAnchor xmlns:cdr="http://schemas.openxmlformats.org/drawingml/2006/chartDrawing">
    <cdr:from>
      <cdr:x>0.89374</cdr:x>
      <cdr:y>0.42399</cdr:y>
    </cdr:from>
    <cdr:to>
      <cdr:x>0.95674</cdr:x>
      <cdr:y>0.43794</cdr:y>
    </cdr:to>
    <cdr:sp macro="" textlink="">
      <cdr:nvSpPr>
        <cdr:cNvPr id="3" name="Tekstvak 2"/>
        <cdr:cNvSpPr txBox="1"/>
      </cdr:nvSpPr>
      <cdr:spPr>
        <a:xfrm xmlns:a="http://schemas.openxmlformats.org/drawingml/2006/main">
          <a:off x="8172399" y="2858254"/>
          <a:ext cx="576064" cy="940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0.88868</cdr:x>
      <cdr:y>0.42697</cdr:y>
    </cdr:from>
    <cdr:to>
      <cdr:x>0.96156</cdr:x>
      <cdr:y>0.44944</cdr:y>
    </cdr:to>
    <cdr:sp macro="" textlink="">
      <cdr:nvSpPr>
        <cdr:cNvPr id="5" name="Tekstvak 4"/>
        <cdr:cNvSpPr txBox="1"/>
      </cdr:nvSpPr>
      <cdr:spPr>
        <a:xfrm xmlns:a="http://schemas.openxmlformats.org/drawingml/2006/main">
          <a:off x="7902654" y="2736304"/>
          <a:ext cx="648072" cy="144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  <cdr:relSizeAnchor xmlns:cdr="http://schemas.openxmlformats.org/drawingml/2006/chartDrawing">
    <cdr:from>
      <cdr:x>0.88868</cdr:x>
      <cdr:y>0.42697</cdr:y>
    </cdr:from>
    <cdr:to>
      <cdr:x>0.96156</cdr:x>
      <cdr:y>0.44944</cdr:y>
    </cdr:to>
    <cdr:sp macro="" textlink="">
      <cdr:nvSpPr>
        <cdr:cNvPr id="6" name="Tekstvak 5"/>
        <cdr:cNvSpPr txBox="1"/>
      </cdr:nvSpPr>
      <cdr:spPr>
        <a:xfrm xmlns:a="http://schemas.openxmlformats.org/drawingml/2006/main">
          <a:off x="7902654" y="2736304"/>
          <a:ext cx="648072" cy="144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  <cdr:relSizeAnchor xmlns:cdr="http://schemas.openxmlformats.org/drawingml/2006/chartDrawing">
    <cdr:from>
      <cdr:x>0.88721</cdr:x>
      <cdr:y>0.43331</cdr:y>
    </cdr:from>
    <cdr:to>
      <cdr:x>0.98438</cdr:x>
      <cdr:y>0.45578</cdr:y>
    </cdr:to>
    <cdr:sp macro="" textlink="">
      <cdr:nvSpPr>
        <cdr:cNvPr id="8" name="Tekstvak 7"/>
        <cdr:cNvSpPr txBox="1"/>
      </cdr:nvSpPr>
      <cdr:spPr>
        <a:xfrm xmlns:a="http://schemas.openxmlformats.org/drawingml/2006/main">
          <a:off x="7889509" y="2776954"/>
          <a:ext cx="864096" cy="144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  <cdr:relSizeAnchor xmlns:cdr="http://schemas.openxmlformats.org/drawingml/2006/chartDrawing">
    <cdr:from>
      <cdr:x>0.88868</cdr:x>
      <cdr:y>0.39326</cdr:y>
    </cdr:from>
    <cdr:to>
      <cdr:x>0.97776</cdr:x>
      <cdr:y>0.41573</cdr:y>
    </cdr:to>
    <cdr:sp macro="" textlink="">
      <cdr:nvSpPr>
        <cdr:cNvPr id="4" name="Tekstvak 3"/>
        <cdr:cNvSpPr txBox="1"/>
      </cdr:nvSpPr>
      <cdr:spPr>
        <a:xfrm xmlns:a="http://schemas.openxmlformats.org/drawingml/2006/main">
          <a:off x="7902654" y="2520280"/>
          <a:ext cx="792088" cy="144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nl-NL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6D72-838E-4596-A29C-13248853359E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AE2DD-30F2-485A-B0BA-E54B430FDB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28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B9B31-3F6D-403F-84FF-813716C79E8B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2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49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2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77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9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43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99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6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41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83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6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453F-F8BA-49EE-92E1-92E5B66A1016}" type="datetimeFigureOut">
              <a:rPr lang="nl-NL" smtClean="0"/>
              <a:t>16-10-2014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F7CF-9977-4BD1-906F-D64F3FB9A9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4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chart" Target="../charts/chart2.xml"/><Relationship Id="rId7" Type="http://schemas.openxmlformats.org/officeDocument/2006/relationships/slide" Target="slide13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11.xml"/><Relationship Id="rId10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chart" Target="../charts/chart3.xml"/><Relationship Id="rId7" Type="http://schemas.openxmlformats.org/officeDocument/2006/relationships/slide" Target="slide5.xml"/><Relationship Id="rId12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enHC/ObjecttoData/blob/master/Convert%20'sorted'%20file%20to%20two%20separate%20files%20for%20frequencies%20and%20years" TargetMode="External"/><Relationship Id="rId5" Type="http://schemas.openxmlformats.org/officeDocument/2006/relationships/hyperlink" Target="https://github.com/KoenHC/ObjecttoData/blob/master/From%20sorted%20to%20two%20separate%20files%20for%20frequencies%20and%20years%20(art%20history)" TargetMode="External"/><Relationship Id="rId4" Type="http://schemas.openxmlformats.org/officeDocument/2006/relationships/hyperlink" Target="https://github.com/KoenHC/ObjecttoData/blob/master/Count%20categories%20and%20subcategories%20in%20sorted%20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3659480967"/>
              </p:ext>
            </p:extLst>
          </p:nvPr>
        </p:nvGraphicFramePr>
        <p:xfrm>
          <a:off x="0" y="116632"/>
          <a:ext cx="9144000" cy="674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kstvak 2">
            <a:hlinkClick r:id="rId3" action="ppaction://hlinksldjump"/>
          </p:cNvPr>
          <p:cNvSpPr txBox="1"/>
          <p:nvPr/>
        </p:nvSpPr>
        <p:spPr>
          <a:xfrm>
            <a:off x="7956375" y="2670844"/>
            <a:ext cx="994753" cy="26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hlinkClick r:id="rId4" action="ppaction://hlinksldjump"/>
          </p:cNvPr>
          <p:cNvSpPr txBox="1"/>
          <p:nvPr/>
        </p:nvSpPr>
        <p:spPr>
          <a:xfrm>
            <a:off x="7854241" y="2936809"/>
            <a:ext cx="989166" cy="14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hlinkClick r:id="rId5" action="ppaction://hlinksldjump"/>
          </p:cNvPr>
          <p:cNvSpPr txBox="1"/>
          <p:nvPr/>
        </p:nvSpPr>
        <p:spPr>
          <a:xfrm>
            <a:off x="7884367" y="3140968"/>
            <a:ext cx="1174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hlinkClick r:id="rId6" action="ppaction://hlinksldjump"/>
          </p:cNvPr>
          <p:cNvSpPr txBox="1"/>
          <p:nvPr/>
        </p:nvSpPr>
        <p:spPr>
          <a:xfrm>
            <a:off x="8036766" y="3385701"/>
            <a:ext cx="1022085" cy="201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hlinkClick r:id="rId7" action="ppaction://hlinksldjump"/>
          </p:cNvPr>
          <p:cNvSpPr txBox="1"/>
          <p:nvPr/>
        </p:nvSpPr>
        <p:spPr>
          <a:xfrm>
            <a:off x="8036767" y="3587134"/>
            <a:ext cx="1022084" cy="27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hlinkClick r:id="rId8" action="ppaction://hlinksldjump"/>
          </p:cNvPr>
          <p:cNvSpPr txBox="1"/>
          <p:nvPr/>
        </p:nvSpPr>
        <p:spPr>
          <a:xfrm>
            <a:off x="8100391" y="3861047"/>
            <a:ext cx="958460" cy="21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hlinkClick r:id="rId9" action="ppaction://hlinksldjump"/>
          </p:cNvPr>
          <p:cNvSpPr txBox="1"/>
          <p:nvPr/>
        </p:nvSpPr>
        <p:spPr>
          <a:xfrm>
            <a:off x="8100390" y="4072007"/>
            <a:ext cx="7920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5" name="Tekstvak 14">
            <a:hlinkClick r:id="rId10" action="ppaction://hlinksldjump"/>
          </p:cNvPr>
          <p:cNvSpPr txBox="1"/>
          <p:nvPr/>
        </p:nvSpPr>
        <p:spPr>
          <a:xfrm>
            <a:off x="8100391" y="4343440"/>
            <a:ext cx="7920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" name="Tekstvak 1">
            <a:hlinkClick r:id="rId11" action="ppaction://hlinksldjump"/>
          </p:cNvPr>
          <p:cNvSpPr txBox="1"/>
          <p:nvPr/>
        </p:nvSpPr>
        <p:spPr>
          <a:xfrm>
            <a:off x="7810757" y="2503958"/>
            <a:ext cx="1140372" cy="16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 rot="16200000">
            <a:off x="7981598" y="5664116"/>
            <a:ext cx="1939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800" dirty="0" smtClean="0"/>
              <a:t> Click on </a:t>
            </a:r>
            <a:r>
              <a:rPr lang="nl-NL" sz="800" dirty="0" err="1" smtClean="0"/>
              <a:t>category</a:t>
            </a:r>
            <a:r>
              <a:rPr lang="nl-NL" sz="800" dirty="0" smtClean="0"/>
              <a:t> </a:t>
            </a:r>
            <a:r>
              <a:rPr lang="nl-NL" sz="800" dirty="0" err="1" smtClean="0"/>
              <a:t>for</a:t>
            </a:r>
            <a:r>
              <a:rPr lang="nl-NL" sz="800" dirty="0" smtClean="0"/>
              <a:t> </a:t>
            </a:r>
            <a:r>
              <a:rPr lang="nl-NL" sz="800" dirty="0" err="1" smtClean="0"/>
              <a:t>individual</a:t>
            </a:r>
            <a:r>
              <a:rPr lang="nl-NL" sz="800" dirty="0" smtClean="0"/>
              <a:t> </a:t>
            </a:r>
            <a:r>
              <a:rPr lang="nl-NL" sz="800" dirty="0" err="1" smtClean="0"/>
              <a:t>graphs</a:t>
            </a:r>
            <a:r>
              <a:rPr lang="nl-NL" sz="800" dirty="0" smtClean="0"/>
              <a:t> </a:t>
            </a:r>
            <a:r>
              <a:rPr lang="nl-NL" sz="800" dirty="0" smtClean="0">
                <a:sym typeface="Wingdings" panose="05000000000000000000" pitchFamily="2" charset="2"/>
              </a:rPr>
              <a:t>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135463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3228225739"/>
              </p:ext>
            </p:extLst>
          </p:nvPr>
        </p:nvGraphicFramePr>
        <p:xfrm>
          <a:off x="395536" y="764704"/>
          <a:ext cx="501459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ek 6"/>
          <p:cNvGraphicFramePr/>
          <p:nvPr>
            <p:extLst>
              <p:ext uri="{D42A27DB-BD31-4B8C-83A1-F6EECF244321}">
                <p14:modId xmlns:p14="http://schemas.microsoft.com/office/powerpoint/2010/main" val="1268837486"/>
              </p:ext>
            </p:extLst>
          </p:nvPr>
        </p:nvGraphicFramePr>
        <p:xfrm>
          <a:off x="4427984" y="3789040"/>
          <a:ext cx="4590256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kstvak 14"/>
          <p:cNvSpPr txBox="1"/>
          <p:nvPr/>
        </p:nvSpPr>
        <p:spPr>
          <a:xfrm>
            <a:off x="467544" y="3573016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7" name="Tekstvak 16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8" name="Tekstvak 17">
            <a:hlinkClick r:id="rId5"/>
          </p:cNvPr>
          <p:cNvSpPr txBox="1"/>
          <p:nvPr/>
        </p:nvSpPr>
        <p:spPr>
          <a:xfrm>
            <a:off x="539552" y="393305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MEDIA STUDIES</a:t>
            </a:r>
            <a:endParaRPr lang="nl-NL" sz="3600" b="1" dirty="0"/>
          </a:p>
        </p:txBody>
      </p:sp>
      <p:sp>
        <p:nvSpPr>
          <p:cNvPr id="13" name="Tekstvak 12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145215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973644"/>
              </p:ext>
            </p:extLst>
          </p:nvPr>
        </p:nvGraphicFramePr>
        <p:xfrm>
          <a:off x="4716016" y="3645024"/>
          <a:ext cx="4248472" cy="2808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/>
          <p:cNvGraphicFramePr/>
          <p:nvPr>
            <p:extLst>
              <p:ext uri="{D42A27DB-BD31-4B8C-83A1-F6EECF244321}">
                <p14:modId xmlns:p14="http://schemas.microsoft.com/office/powerpoint/2010/main" val="3319070510"/>
              </p:ext>
            </p:extLst>
          </p:nvPr>
        </p:nvGraphicFramePr>
        <p:xfrm>
          <a:off x="323528" y="692696"/>
          <a:ext cx="501459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kstvak 14"/>
          <p:cNvSpPr txBox="1"/>
          <p:nvPr/>
        </p:nvSpPr>
        <p:spPr>
          <a:xfrm>
            <a:off x="467544" y="3501008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7" name="Tekstvak 16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8" name="Tekstvak 17">
            <a:hlinkClick r:id="rId5"/>
          </p:cNvPr>
          <p:cNvSpPr txBox="1"/>
          <p:nvPr/>
        </p:nvSpPr>
        <p:spPr>
          <a:xfrm>
            <a:off x="539552" y="386104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PHILOSOPHY</a:t>
            </a:r>
            <a:endParaRPr lang="nl-NL" sz="3600" b="1" dirty="0"/>
          </a:p>
        </p:txBody>
      </p:sp>
      <p:sp>
        <p:nvSpPr>
          <p:cNvPr id="13" name="Tekstvak 12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960323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1958705844"/>
              </p:ext>
            </p:extLst>
          </p:nvPr>
        </p:nvGraphicFramePr>
        <p:xfrm>
          <a:off x="323528" y="764704"/>
          <a:ext cx="5040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338110"/>
              </p:ext>
            </p:extLst>
          </p:nvPr>
        </p:nvGraphicFramePr>
        <p:xfrm>
          <a:off x="4788024" y="3717032"/>
          <a:ext cx="388843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kstvak 13"/>
          <p:cNvSpPr txBox="1"/>
          <p:nvPr/>
        </p:nvSpPr>
        <p:spPr>
          <a:xfrm>
            <a:off x="467544" y="3501008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6" name="Tekstvak 15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7" name="Tekstvak 16">
            <a:hlinkClick r:id="rId5"/>
          </p:cNvPr>
          <p:cNvSpPr txBox="1"/>
          <p:nvPr/>
        </p:nvSpPr>
        <p:spPr>
          <a:xfrm>
            <a:off x="539552" y="386104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RELIGION</a:t>
            </a:r>
            <a:endParaRPr lang="nl-NL" sz="3600" b="1" dirty="0"/>
          </a:p>
        </p:txBody>
      </p:sp>
      <p:sp>
        <p:nvSpPr>
          <p:cNvPr id="13" name="Tekstvak 12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552099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ARTS</a:t>
            </a:r>
            <a:endParaRPr lang="nl-NL" sz="3600" b="1" dirty="0"/>
          </a:p>
        </p:txBody>
      </p:sp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1558104950"/>
              </p:ext>
            </p:extLst>
          </p:nvPr>
        </p:nvGraphicFramePr>
        <p:xfrm>
          <a:off x="4499992" y="3717032"/>
          <a:ext cx="439248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/>
          <p:nvPr>
            <p:extLst>
              <p:ext uri="{D42A27DB-BD31-4B8C-83A1-F6EECF244321}">
                <p14:modId xmlns:p14="http://schemas.microsoft.com/office/powerpoint/2010/main" val="149259713"/>
              </p:ext>
            </p:extLst>
          </p:nvPr>
        </p:nvGraphicFramePr>
        <p:xfrm>
          <a:off x="251521" y="1052736"/>
          <a:ext cx="4464496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kstvak 12"/>
          <p:cNvSpPr txBox="1"/>
          <p:nvPr/>
        </p:nvSpPr>
        <p:spPr>
          <a:xfrm>
            <a:off x="467544" y="3573016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5" name="Tekstvak 14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6" name="Tekstvak 15">
            <a:hlinkClick r:id="rId5"/>
          </p:cNvPr>
          <p:cNvSpPr txBox="1"/>
          <p:nvPr/>
        </p:nvSpPr>
        <p:spPr>
          <a:xfrm>
            <a:off x="539552" y="393305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2" name="Tekstvak 11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180230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ek 5"/>
          <p:cNvGraphicFramePr/>
          <p:nvPr>
            <p:extLst>
              <p:ext uri="{D42A27DB-BD31-4B8C-83A1-F6EECF244321}">
                <p14:modId xmlns:p14="http://schemas.microsoft.com/office/powerpoint/2010/main" val="1182154399"/>
              </p:ext>
            </p:extLst>
          </p:nvPr>
        </p:nvGraphicFramePr>
        <p:xfrm>
          <a:off x="125730" y="188640"/>
          <a:ext cx="8892540" cy="6408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8424428" y="29249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hlinkClick r:id="rId4" action="ppaction://hlinksldjump"/>
          </p:cNvPr>
          <p:cNvSpPr txBox="1"/>
          <p:nvPr/>
        </p:nvSpPr>
        <p:spPr>
          <a:xfrm>
            <a:off x="8007216" y="3223211"/>
            <a:ext cx="83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hlinkClick r:id="rId5" action="ppaction://hlinksldjump"/>
          </p:cNvPr>
          <p:cNvSpPr txBox="1"/>
          <p:nvPr/>
        </p:nvSpPr>
        <p:spPr>
          <a:xfrm>
            <a:off x="8036421" y="4221088"/>
            <a:ext cx="805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hlinkClick r:id="rId6" action="ppaction://hlinksldjump"/>
          </p:cNvPr>
          <p:cNvSpPr txBox="1"/>
          <p:nvPr/>
        </p:nvSpPr>
        <p:spPr>
          <a:xfrm>
            <a:off x="8064388" y="2204864"/>
            <a:ext cx="612068" cy="297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5" name="Tekstvak 14">
            <a:hlinkClick r:id="rId7" action="ppaction://hlinksldjump"/>
          </p:cNvPr>
          <p:cNvSpPr txBox="1"/>
          <p:nvPr/>
        </p:nvSpPr>
        <p:spPr>
          <a:xfrm>
            <a:off x="8064388" y="48545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hlinkClick r:id="rId8" action="ppaction://hlinksldjump"/>
          </p:cNvPr>
          <p:cNvSpPr txBox="1"/>
          <p:nvPr/>
        </p:nvSpPr>
        <p:spPr>
          <a:xfrm>
            <a:off x="8088720" y="2655496"/>
            <a:ext cx="587736" cy="15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9" name="Tekstvak 8">
            <a:hlinkClick r:id="rId9" action="ppaction://hlinksldjump"/>
          </p:cNvPr>
          <p:cNvSpPr txBox="1"/>
          <p:nvPr/>
        </p:nvSpPr>
        <p:spPr>
          <a:xfrm>
            <a:off x="8064388" y="2871520"/>
            <a:ext cx="540060" cy="23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hlinkClick r:id="rId10" action="ppaction://hlinksldjump"/>
          </p:cNvPr>
          <p:cNvSpPr txBox="1"/>
          <p:nvPr/>
        </p:nvSpPr>
        <p:spPr>
          <a:xfrm>
            <a:off x="8064388" y="3595425"/>
            <a:ext cx="594066" cy="24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hlinkClick r:id="rId11" action="ppaction://hlinksldjump"/>
          </p:cNvPr>
          <p:cNvSpPr txBox="1"/>
          <p:nvPr/>
        </p:nvSpPr>
        <p:spPr>
          <a:xfrm>
            <a:off x="8088720" y="3842806"/>
            <a:ext cx="875768" cy="25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hlinkClick r:id="rId12" action="ppaction://hlinksldjump"/>
          </p:cNvPr>
          <p:cNvSpPr txBox="1"/>
          <p:nvPr/>
        </p:nvSpPr>
        <p:spPr>
          <a:xfrm>
            <a:off x="8013154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 rot="16200000">
            <a:off x="8012705" y="5795827"/>
            <a:ext cx="1903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800" dirty="0" smtClean="0"/>
              <a:t> Click on </a:t>
            </a:r>
            <a:r>
              <a:rPr lang="nl-NL" sz="800" dirty="0" err="1" smtClean="0"/>
              <a:t>category</a:t>
            </a:r>
            <a:r>
              <a:rPr lang="nl-NL" sz="800" dirty="0" smtClean="0"/>
              <a:t> </a:t>
            </a:r>
            <a:r>
              <a:rPr lang="nl-NL" sz="800" dirty="0" err="1" smtClean="0"/>
              <a:t>for</a:t>
            </a:r>
            <a:r>
              <a:rPr lang="nl-NL" sz="800" dirty="0" smtClean="0"/>
              <a:t> </a:t>
            </a:r>
            <a:r>
              <a:rPr lang="nl-NL" sz="800" dirty="0" err="1" smtClean="0"/>
              <a:t>individual</a:t>
            </a:r>
            <a:r>
              <a:rPr lang="nl-NL" sz="800" dirty="0" smtClean="0"/>
              <a:t> </a:t>
            </a:r>
            <a:r>
              <a:rPr lang="nl-NL" sz="800" dirty="0" err="1" smtClean="0"/>
              <a:t>graphs</a:t>
            </a:r>
            <a:r>
              <a:rPr lang="nl-NL" sz="800" dirty="0" smtClean="0"/>
              <a:t> </a:t>
            </a:r>
            <a:r>
              <a:rPr lang="nl-NL" sz="800" dirty="0" smtClean="0">
                <a:sym typeface="Wingdings" panose="05000000000000000000" pitchFamily="2" charset="2"/>
              </a:rPr>
              <a:t>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735894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24092127"/>
              </p:ext>
            </p:extLst>
          </p:nvPr>
        </p:nvGraphicFramePr>
        <p:xfrm>
          <a:off x="114044" y="0"/>
          <a:ext cx="9780361" cy="674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kstvak 3">
            <a:hlinkClick r:id="rId4" action="ppaction://hlinksldjump"/>
          </p:cNvPr>
          <p:cNvSpPr txBox="1"/>
          <p:nvPr/>
        </p:nvSpPr>
        <p:spPr>
          <a:xfrm>
            <a:off x="3185057" y="590619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hlinkClick r:id="rId5" action="ppaction://hlinksldjump"/>
          </p:cNvPr>
          <p:cNvSpPr txBox="1"/>
          <p:nvPr/>
        </p:nvSpPr>
        <p:spPr>
          <a:xfrm>
            <a:off x="4624505" y="589382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hlinkClick r:id="rId6" action="ppaction://hlinksldjump"/>
          </p:cNvPr>
          <p:cNvSpPr txBox="1"/>
          <p:nvPr/>
        </p:nvSpPr>
        <p:spPr>
          <a:xfrm>
            <a:off x="3933203" y="59013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>
            <a:hlinkClick r:id="rId7" action="ppaction://hlinksldjump"/>
          </p:cNvPr>
          <p:cNvSpPr txBox="1"/>
          <p:nvPr/>
        </p:nvSpPr>
        <p:spPr>
          <a:xfrm>
            <a:off x="2411760" y="59110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4" name="Tekstvak 13">
            <a:hlinkClick r:id="rId8" action="ppaction://hlinksldjump"/>
          </p:cNvPr>
          <p:cNvSpPr txBox="1"/>
          <p:nvPr/>
        </p:nvSpPr>
        <p:spPr>
          <a:xfrm>
            <a:off x="6084168" y="589382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5" name="Tekstvak 14">
            <a:hlinkClick r:id="rId9" action="ppaction://hlinksldjump"/>
          </p:cNvPr>
          <p:cNvSpPr txBox="1"/>
          <p:nvPr/>
        </p:nvSpPr>
        <p:spPr>
          <a:xfrm>
            <a:off x="5344585" y="59103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6" name="Tekstvak 15">
            <a:hlinkClick r:id="rId10" action="ppaction://hlinksldjump"/>
          </p:cNvPr>
          <p:cNvSpPr txBox="1"/>
          <p:nvPr/>
        </p:nvSpPr>
        <p:spPr>
          <a:xfrm>
            <a:off x="8244408" y="59110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7" name="Tekstvak 16">
            <a:hlinkClick r:id="rId11" action="ppaction://hlinksldjump"/>
          </p:cNvPr>
          <p:cNvSpPr txBox="1"/>
          <p:nvPr/>
        </p:nvSpPr>
        <p:spPr>
          <a:xfrm>
            <a:off x="7524328" y="58552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8" name="Tekstvak 17">
            <a:hlinkClick r:id="rId12" action="ppaction://hlinksldjump"/>
          </p:cNvPr>
          <p:cNvSpPr txBox="1"/>
          <p:nvPr/>
        </p:nvSpPr>
        <p:spPr>
          <a:xfrm>
            <a:off x="6804248" y="58876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9" name="Tekstvak 18"/>
          <p:cNvSpPr txBox="1"/>
          <p:nvPr/>
        </p:nvSpPr>
        <p:spPr>
          <a:xfrm>
            <a:off x="107504" y="6000507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800" dirty="0" smtClean="0"/>
              <a:t> Click on </a:t>
            </a:r>
            <a:r>
              <a:rPr lang="nl-NL" sz="800" dirty="0" err="1" smtClean="0"/>
              <a:t>category</a:t>
            </a:r>
            <a:r>
              <a:rPr lang="nl-NL" sz="800" dirty="0" smtClean="0"/>
              <a:t> </a:t>
            </a:r>
            <a:r>
              <a:rPr lang="nl-NL" sz="800" dirty="0" err="1" smtClean="0"/>
              <a:t>for</a:t>
            </a:r>
            <a:r>
              <a:rPr lang="nl-NL" sz="800" dirty="0" smtClean="0"/>
              <a:t> </a:t>
            </a:r>
            <a:r>
              <a:rPr lang="nl-NL" sz="800" dirty="0" err="1" smtClean="0"/>
              <a:t>individual</a:t>
            </a:r>
            <a:r>
              <a:rPr lang="nl-NL" sz="800" dirty="0" smtClean="0"/>
              <a:t> </a:t>
            </a:r>
            <a:r>
              <a:rPr lang="nl-NL" sz="800" dirty="0" err="1" smtClean="0"/>
              <a:t>graphs</a:t>
            </a:r>
            <a:r>
              <a:rPr lang="nl-NL" sz="800" dirty="0" smtClean="0"/>
              <a:t> </a:t>
            </a:r>
            <a:r>
              <a:rPr lang="nl-NL" sz="800" dirty="0" smtClean="0">
                <a:sym typeface="Wingdings" panose="05000000000000000000" pitchFamily="2" charset="2"/>
              </a:rPr>
              <a:t>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183077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0"/>
          <p:cNvGraphicFramePr/>
          <p:nvPr>
            <p:extLst>
              <p:ext uri="{D42A27DB-BD31-4B8C-83A1-F6EECF244321}">
                <p14:modId xmlns:p14="http://schemas.microsoft.com/office/powerpoint/2010/main" val="1176639392"/>
              </p:ext>
            </p:extLst>
          </p:nvPr>
        </p:nvGraphicFramePr>
        <p:xfrm>
          <a:off x="0" y="373306"/>
          <a:ext cx="9037334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kstvak 1"/>
          <p:cNvSpPr txBox="1"/>
          <p:nvPr/>
        </p:nvSpPr>
        <p:spPr>
          <a:xfrm>
            <a:off x="1835696" y="188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/>
          </a:p>
        </p:txBody>
      </p:sp>
      <p:sp>
        <p:nvSpPr>
          <p:cNvPr id="3" name="Tekstvak 2">
            <a:hlinkClick r:id="rId3" action="ppaction://hlinksldjump"/>
          </p:cNvPr>
          <p:cNvSpPr txBox="1"/>
          <p:nvPr/>
        </p:nvSpPr>
        <p:spPr>
          <a:xfrm>
            <a:off x="2555776" y="56164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Tekstvak 4">
            <a:hlinkClick r:id="rId4" action="ppaction://hlinksldjump"/>
          </p:cNvPr>
          <p:cNvSpPr txBox="1"/>
          <p:nvPr/>
        </p:nvSpPr>
        <p:spPr>
          <a:xfrm>
            <a:off x="3237922" y="56164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</a:lstStyle>
          <a:p>
            <a:endParaRPr lang="nl-NL" dirty="0"/>
          </a:p>
        </p:txBody>
      </p:sp>
      <p:sp>
        <p:nvSpPr>
          <p:cNvPr id="6" name="Tekstvak 5">
            <a:hlinkClick r:id="rId5" action="ppaction://hlinksldjump"/>
          </p:cNvPr>
          <p:cNvSpPr txBox="1"/>
          <p:nvPr/>
        </p:nvSpPr>
        <p:spPr>
          <a:xfrm>
            <a:off x="3958002" y="56093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7" name="Tekstvak 6">
            <a:hlinkClick r:id="rId6" action="ppaction://hlinksldjump"/>
          </p:cNvPr>
          <p:cNvSpPr txBox="1"/>
          <p:nvPr/>
        </p:nvSpPr>
        <p:spPr>
          <a:xfrm>
            <a:off x="4669342" y="56223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8" name="Tekstvak 7">
            <a:hlinkClick r:id="rId7" action="ppaction://hlinksldjump"/>
          </p:cNvPr>
          <p:cNvSpPr txBox="1"/>
          <p:nvPr/>
        </p:nvSpPr>
        <p:spPr>
          <a:xfrm>
            <a:off x="5389422" y="56223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9" name="Tekstvak 8">
            <a:hlinkClick r:id="rId8" action="ppaction://hlinksldjump"/>
          </p:cNvPr>
          <p:cNvSpPr txBox="1"/>
          <p:nvPr/>
        </p:nvSpPr>
        <p:spPr>
          <a:xfrm>
            <a:off x="6119447" y="56223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Tekstvak 9">
            <a:hlinkClick r:id="rId9" action="ppaction://hlinksldjump"/>
          </p:cNvPr>
          <p:cNvSpPr txBox="1"/>
          <p:nvPr/>
        </p:nvSpPr>
        <p:spPr>
          <a:xfrm>
            <a:off x="6839527" y="56223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kstvak 10">
            <a:hlinkClick r:id="rId10" action="ppaction://hlinksldjump"/>
          </p:cNvPr>
          <p:cNvSpPr txBox="1"/>
          <p:nvPr/>
        </p:nvSpPr>
        <p:spPr>
          <a:xfrm>
            <a:off x="7559607" y="56223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2" name="Tekstvak 11">
            <a:hlinkClick r:id="rId11" action="ppaction://hlinksldjump"/>
          </p:cNvPr>
          <p:cNvSpPr txBox="1"/>
          <p:nvPr/>
        </p:nvSpPr>
        <p:spPr>
          <a:xfrm>
            <a:off x="8294459" y="56164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251520" y="5693365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800" dirty="0" smtClean="0"/>
              <a:t> Click on </a:t>
            </a:r>
            <a:r>
              <a:rPr lang="nl-NL" sz="800" dirty="0" err="1" smtClean="0"/>
              <a:t>category</a:t>
            </a:r>
            <a:r>
              <a:rPr lang="nl-NL" sz="800" dirty="0" smtClean="0"/>
              <a:t> </a:t>
            </a:r>
            <a:r>
              <a:rPr lang="nl-NL" sz="800" dirty="0" err="1" smtClean="0"/>
              <a:t>for</a:t>
            </a:r>
            <a:r>
              <a:rPr lang="nl-NL" sz="800" dirty="0" smtClean="0"/>
              <a:t> </a:t>
            </a:r>
            <a:r>
              <a:rPr lang="nl-NL" sz="800" dirty="0" err="1" smtClean="0"/>
              <a:t>individual</a:t>
            </a:r>
            <a:r>
              <a:rPr lang="nl-NL" sz="800" dirty="0" smtClean="0"/>
              <a:t> </a:t>
            </a:r>
            <a:r>
              <a:rPr lang="nl-NL" sz="800" dirty="0" err="1" smtClean="0"/>
              <a:t>graphs</a:t>
            </a:r>
            <a:r>
              <a:rPr lang="nl-NL" sz="800" dirty="0" smtClean="0"/>
              <a:t> </a:t>
            </a:r>
            <a:r>
              <a:rPr lang="nl-NL" sz="800" dirty="0" smtClean="0">
                <a:sym typeface="Wingdings" panose="05000000000000000000" pitchFamily="2" charset="2"/>
              </a:rPr>
              <a:t>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408027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3503254568"/>
              </p:ext>
            </p:extLst>
          </p:nvPr>
        </p:nvGraphicFramePr>
        <p:xfrm>
          <a:off x="179512" y="692696"/>
          <a:ext cx="501332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/>
          <p:nvPr>
            <p:extLst>
              <p:ext uri="{D42A27DB-BD31-4B8C-83A1-F6EECF244321}">
                <p14:modId xmlns:p14="http://schemas.microsoft.com/office/powerpoint/2010/main" val="397057304"/>
              </p:ext>
            </p:extLst>
          </p:nvPr>
        </p:nvGraphicFramePr>
        <p:xfrm>
          <a:off x="4572000" y="3573016"/>
          <a:ext cx="4398387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kstvak 9"/>
          <p:cNvSpPr txBox="1"/>
          <p:nvPr/>
        </p:nvSpPr>
        <p:spPr>
          <a:xfrm>
            <a:off x="467544" y="3501008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3" name="Tekstvak 12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4" name="Tekstvak 13">
            <a:hlinkClick r:id="rId5"/>
          </p:cNvPr>
          <p:cNvSpPr txBox="1"/>
          <p:nvPr/>
        </p:nvSpPr>
        <p:spPr>
          <a:xfrm>
            <a:off x="539552" y="386104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ART HISTORY</a:t>
            </a:r>
            <a:endParaRPr lang="nl-NL" sz="3600" b="1" dirty="0"/>
          </a:p>
        </p:txBody>
      </p:sp>
      <p:sp>
        <p:nvSpPr>
          <p:cNvPr id="12" name="Tekstvak 11">
            <a:hlinkClick r:id="" action="ppaction://hlinkshowjump?jump=lastslideviewed"/>
          </p:cNvPr>
          <p:cNvSpPr txBox="1"/>
          <p:nvPr/>
        </p:nvSpPr>
        <p:spPr>
          <a:xfrm>
            <a:off x="8154028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982646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177940464"/>
              </p:ext>
            </p:extLst>
          </p:nvPr>
        </p:nvGraphicFramePr>
        <p:xfrm>
          <a:off x="251520" y="764704"/>
          <a:ext cx="49657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/>
          <p:nvPr>
            <p:extLst>
              <p:ext uri="{D42A27DB-BD31-4B8C-83A1-F6EECF244321}">
                <p14:modId xmlns:p14="http://schemas.microsoft.com/office/powerpoint/2010/main" val="3804542574"/>
              </p:ext>
            </p:extLst>
          </p:nvPr>
        </p:nvGraphicFramePr>
        <p:xfrm>
          <a:off x="4716016" y="3645025"/>
          <a:ext cx="4032448" cy="273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kstvak 14"/>
          <p:cNvSpPr txBox="1"/>
          <p:nvPr/>
        </p:nvSpPr>
        <p:spPr>
          <a:xfrm>
            <a:off x="467544" y="3501008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7" name="Tekstvak 16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8" name="Tekstvak 17">
            <a:hlinkClick r:id="rId5"/>
          </p:cNvPr>
          <p:cNvSpPr txBox="1"/>
          <p:nvPr/>
        </p:nvSpPr>
        <p:spPr>
          <a:xfrm>
            <a:off x="539552" y="3861048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CLASSICS</a:t>
            </a:r>
            <a:endParaRPr lang="nl-NL" sz="3600" b="1" dirty="0"/>
          </a:p>
        </p:txBody>
      </p:sp>
      <p:sp>
        <p:nvSpPr>
          <p:cNvPr id="14" name="Tekstvak 13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258862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1067070095"/>
              </p:ext>
            </p:extLst>
          </p:nvPr>
        </p:nvGraphicFramePr>
        <p:xfrm>
          <a:off x="251521" y="620688"/>
          <a:ext cx="48965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/>
          <p:cNvGraphicFramePr/>
          <p:nvPr>
            <p:extLst>
              <p:ext uri="{D42A27DB-BD31-4B8C-83A1-F6EECF244321}">
                <p14:modId xmlns:p14="http://schemas.microsoft.com/office/powerpoint/2010/main" val="3993284808"/>
              </p:ext>
            </p:extLst>
          </p:nvPr>
        </p:nvGraphicFramePr>
        <p:xfrm>
          <a:off x="4644008" y="3645024"/>
          <a:ext cx="432048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kstvak 17"/>
          <p:cNvSpPr txBox="1"/>
          <p:nvPr/>
        </p:nvSpPr>
        <p:spPr>
          <a:xfrm>
            <a:off x="467544" y="3625279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20" name="Tekstvak 19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21" name="Tekstvak 20">
            <a:hlinkClick r:id="rId5"/>
          </p:cNvPr>
          <p:cNvSpPr txBox="1"/>
          <p:nvPr/>
        </p:nvSpPr>
        <p:spPr>
          <a:xfrm>
            <a:off x="539552" y="398531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HISTORY</a:t>
            </a:r>
            <a:endParaRPr lang="nl-NL" sz="3600" b="1" dirty="0"/>
          </a:p>
        </p:txBody>
      </p:sp>
      <p:sp>
        <p:nvSpPr>
          <p:cNvPr id="13" name="Tekstvak 12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93575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2886830014"/>
              </p:ext>
            </p:extLst>
          </p:nvPr>
        </p:nvGraphicFramePr>
        <p:xfrm>
          <a:off x="395536" y="620688"/>
          <a:ext cx="501459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/>
          <p:cNvGraphicFramePr/>
          <p:nvPr>
            <p:extLst>
              <p:ext uri="{D42A27DB-BD31-4B8C-83A1-F6EECF244321}">
                <p14:modId xmlns:p14="http://schemas.microsoft.com/office/powerpoint/2010/main" val="2734292599"/>
              </p:ext>
            </p:extLst>
          </p:nvPr>
        </p:nvGraphicFramePr>
        <p:xfrm>
          <a:off x="4716016" y="3861048"/>
          <a:ext cx="4176464" cy="268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kstvak 13"/>
          <p:cNvSpPr txBox="1"/>
          <p:nvPr/>
        </p:nvSpPr>
        <p:spPr>
          <a:xfrm>
            <a:off x="467544" y="3625279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5004048" y="6381328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6" name="Tekstvak 15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7" name="Tekstvak 16">
            <a:hlinkClick r:id="rId5"/>
          </p:cNvPr>
          <p:cNvSpPr txBox="1"/>
          <p:nvPr/>
        </p:nvSpPr>
        <p:spPr>
          <a:xfrm>
            <a:off x="539552" y="398531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LANGUAGE</a:t>
            </a:r>
            <a:endParaRPr lang="nl-NL" sz="3600" b="1" dirty="0"/>
          </a:p>
        </p:txBody>
      </p:sp>
      <p:sp>
        <p:nvSpPr>
          <p:cNvPr id="13" name="Tekstvak 12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147612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ek 3"/>
          <p:cNvGraphicFramePr/>
          <p:nvPr>
            <p:extLst>
              <p:ext uri="{D42A27DB-BD31-4B8C-83A1-F6EECF244321}">
                <p14:modId xmlns:p14="http://schemas.microsoft.com/office/powerpoint/2010/main" val="2402018295"/>
              </p:ext>
            </p:extLst>
          </p:nvPr>
        </p:nvGraphicFramePr>
        <p:xfrm>
          <a:off x="4572000" y="3740790"/>
          <a:ext cx="4392488" cy="3117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ek 5"/>
          <p:cNvGraphicFramePr/>
          <p:nvPr>
            <p:extLst>
              <p:ext uri="{D42A27DB-BD31-4B8C-83A1-F6EECF244321}">
                <p14:modId xmlns:p14="http://schemas.microsoft.com/office/powerpoint/2010/main" val="3309359396"/>
              </p:ext>
            </p:extLst>
          </p:nvPr>
        </p:nvGraphicFramePr>
        <p:xfrm>
          <a:off x="120486" y="881192"/>
          <a:ext cx="501459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kstvak 14"/>
          <p:cNvSpPr txBox="1"/>
          <p:nvPr/>
        </p:nvSpPr>
        <p:spPr>
          <a:xfrm>
            <a:off x="467544" y="3625279"/>
            <a:ext cx="295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err="1" smtClean="0"/>
              <a:t>Development</a:t>
            </a:r>
            <a:r>
              <a:rPr lang="nl-NL" sz="2200" b="1" dirty="0" smtClean="0"/>
              <a:t> over time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5364088" y="6427113"/>
            <a:ext cx="3908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b="1" dirty="0" smtClean="0"/>
              <a:t>Distribution over sub </a:t>
            </a:r>
            <a:r>
              <a:rPr lang="nl-NL" sz="2200" b="1" dirty="0" err="1" smtClean="0"/>
              <a:t>categories</a:t>
            </a:r>
            <a:endParaRPr lang="nl-NL" sz="2200" b="1" dirty="0" smtClean="0"/>
          </a:p>
        </p:txBody>
      </p:sp>
      <p:sp>
        <p:nvSpPr>
          <p:cNvPr id="17" name="Tekstvak 16">
            <a:hlinkClick r:id="rId4"/>
          </p:cNvPr>
          <p:cNvSpPr txBox="1"/>
          <p:nvPr/>
        </p:nvSpPr>
        <p:spPr>
          <a:xfrm>
            <a:off x="1619672" y="645333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4"/>
              </a:rPr>
              <a:t>Script ‘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count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4"/>
              </a:rPr>
              <a:t>subcategories</a:t>
            </a:r>
            <a:r>
              <a:rPr lang="nl-NL" sz="1400" dirty="0" smtClean="0">
                <a:sym typeface="Wingdings" panose="05000000000000000000" pitchFamily="2" charset="2"/>
                <a:hlinkClick r:id="rId4"/>
              </a:rPr>
              <a:t> </a:t>
            </a:r>
            <a:endParaRPr lang="nl-NL" sz="1400" dirty="0"/>
          </a:p>
        </p:txBody>
      </p:sp>
      <p:sp>
        <p:nvSpPr>
          <p:cNvPr id="18" name="Tekstvak 17">
            <a:hlinkClick r:id="rId5"/>
          </p:cNvPr>
          <p:cNvSpPr txBox="1"/>
          <p:nvPr/>
        </p:nvSpPr>
        <p:spPr>
          <a:xfrm>
            <a:off x="539552" y="398531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ym typeface="Wingdings" panose="05000000000000000000" pitchFamily="2" charset="2"/>
                <a:hlinkClick r:id="rId6"/>
              </a:rPr>
              <a:t> Script ‘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years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and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 </a:t>
            </a:r>
            <a:r>
              <a:rPr lang="nl-NL" sz="1400" dirty="0" err="1" smtClean="0">
                <a:sym typeface="Wingdings" panose="05000000000000000000" pitchFamily="2" charset="2"/>
                <a:hlinkClick r:id="rId6"/>
              </a:rPr>
              <a:t>frequencies</a:t>
            </a:r>
            <a:r>
              <a:rPr lang="nl-NL" sz="1400" dirty="0" smtClean="0">
                <a:sym typeface="Wingdings" panose="05000000000000000000" pitchFamily="2" charset="2"/>
                <a:hlinkClick r:id="rId6"/>
              </a:rPr>
              <a:t>’ </a:t>
            </a:r>
            <a:endParaRPr lang="nl-NL" sz="140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7544" y="138499"/>
            <a:ext cx="8229600" cy="850106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LITERATURE</a:t>
            </a:r>
            <a:endParaRPr lang="nl-NL" sz="3600" b="1" dirty="0"/>
          </a:p>
        </p:txBody>
      </p:sp>
      <p:sp>
        <p:nvSpPr>
          <p:cNvPr id="13" name="Tekstvak 12">
            <a:hlinkClick r:id="" action="ppaction://hlinkshowjump?jump=lastslideviewed"/>
          </p:cNvPr>
          <p:cNvSpPr txBox="1"/>
          <p:nvPr/>
        </p:nvSpPr>
        <p:spPr>
          <a:xfrm>
            <a:off x="8154028" y="-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To </a:t>
            </a:r>
            <a:r>
              <a:rPr lang="nl-NL" sz="1200" b="1" dirty="0" err="1" smtClean="0"/>
              <a:t>previous</a:t>
            </a:r>
            <a:endParaRPr lang="nl-NL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872064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298</Words>
  <Application>Microsoft Office PowerPoint</Application>
  <PresentationFormat>Diavoorstelling (4:3)</PresentationFormat>
  <Paragraphs>77</Paragraphs>
  <Slides>13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Kantoorthema</vt:lpstr>
      <vt:lpstr>PowerPoint-presentatie</vt:lpstr>
      <vt:lpstr>PowerPoint-presentatie</vt:lpstr>
      <vt:lpstr>PowerPoint-presentatie</vt:lpstr>
      <vt:lpstr>PowerPoint-presentatie</vt:lpstr>
      <vt:lpstr>ART HISTORY</vt:lpstr>
      <vt:lpstr>CLASSICS</vt:lpstr>
      <vt:lpstr>HISTORY</vt:lpstr>
      <vt:lpstr>LANGUAGE</vt:lpstr>
      <vt:lpstr>LITERATURE</vt:lpstr>
      <vt:lpstr>MEDIA STUDIES</vt:lpstr>
      <vt:lpstr>PHILOSOPHY</vt:lpstr>
      <vt:lpstr>RELIGION</vt:lpstr>
      <vt:lpstr>ARTS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Mauritsz</dc:creator>
  <cp:lastModifiedBy>Mauritsz</cp:lastModifiedBy>
  <cp:revision>7</cp:revision>
  <dcterms:created xsi:type="dcterms:W3CDTF">2014-10-16T13:11:47Z</dcterms:created>
  <dcterms:modified xsi:type="dcterms:W3CDTF">2014-10-16T16:37:30Z</dcterms:modified>
</cp:coreProperties>
</file>