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4" d="100"/>
          <a:sy n="134" d="100"/>
        </p:scale>
        <p:origin x="32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D174AC3-0C56-4ACD-BDE7-CA55CB444F0E}" type="datetimeFigureOut">
              <a:rPr lang="en-CA" smtClean="0"/>
              <a:t>2019-03-19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1DDCE1-F8AC-4D94-B555-9AD6CE9191C9}" type="slidenum">
              <a:rPr lang="en-CA" smtClean="0"/>
              <a:t>‹#›</a:t>
            </a:fld>
            <a:endParaRPr lang="en-CA"/>
          </a:p>
        </p:txBody>
      </p:sp>
    </p:spTree>
    <p:extLst>
      <p:ext uri="{BB962C8B-B14F-4D97-AF65-F5344CB8AC3E}">
        <p14:creationId xmlns:p14="http://schemas.microsoft.com/office/powerpoint/2010/main" val="377302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D174AC3-0C56-4ACD-BDE7-CA55CB444F0E}" type="datetimeFigureOut">
              <a:rPr lang="en-CA" smtClean="0"/>
              <a:t>2019-03-19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1DDCE1-F8AC-4D94-B555-9AD6CE9191C9}" type="slidenum">
              <a:rPr lang="en-CA" smtClean="0"/>
              <a:t>‹#›</a:t>
            </a:fld>
            <a:endParaRPr lang="en-CA"/>
          </a:p>
        </p:txBody>
      </p:sp>
    </p:spTree>
    <p:extLst>
      <p:ext uri="{BB962C8B-B14F-4D97-AF65-F5344CB8AC3E}">
        <p14:creationId xmlns:p14="http://schemas.microsoft.com/office/powerpoint/2010/main" val="220854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D174AC3-0C56-4ACD-BDE7-CA55CB444F0E}" type="datetimeFigureOut">
              <a:rPr lang="en-CA" smtClean="0"/>
              <a:t>2019-03-19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1DDCE1-F8AC-4D94-B555-9AD6CE9191C9}" type="slidenum">
              <a:rPr lang="en-CA" smtClean="0"/>
              <a:t>‹#›</a:t>
            </a:fld>
            <a:endParaRPr lang="en-CA"/>
          </a:p>
        </p:txBody>
      </p:sp>
    </p:spTree>
    <p:extLst>
      <p:ext uri="{BB962C8B-B14F-4D97-AF65-F5344CB8AC3E}">
        <p14:creationId xmlns:p14="http://schemas.microsoft.com/office/powerpoint/2010/main" val="93920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D174AC3-0C56-4ACD-BDE7-CA55CB444F0E}" type="datetimeFigureOut">
              <a:rPr lang="en-CA" smtClean="0"/>
              <a:t>2019-03-19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1DDCE1-F8AC-4D94-B555-9AD6CE9191C9}" type="slidenum">
              <a:rPr lang="en-CA" smtClean="0"/>
              <a:t>‹#›</a:t>
            </a:fld>
            <a:endParaRPr lang="en-CA"/>
          </a:p>
        </p:txBody>
      </p:sp>
    </p:spTree>
    <p:extLst>
      <p:ext uri="{BB962C8B-B14F-4D97-AF65-F5344CB8AC3E}">
        <p14:creationId xmlns:p14="http://schemas.microsoft.com/office/powerpoint/2010/main" val="197631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174AC3-0C56-4ACD-BDE7-CA55CB444F0E}" type="datetimeFigureOut">
              <a:rPr lang="en-CA" smtClean="0"/>
              <a:t>2019-03-19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1DDCE1-F8AC-4D94-B555-9AD6CE9191C9}" type="slidenum">
              <a:rPr lang="en-CA" smtClean="0"/>
              <a:t>‹#›</a:t>
            </a:fld>
            <a:endParaRPr lang="en-CA"/>
          </a:p>
        </p:txBody>
      </p:sp>
    </p:spTree>
    <p:extLst>
      <p:ext uri="{BB962C8B-B14F-4D97-AF65-F5344CB8AC3E}">
        <p14:creationId xmlns:p14="http://schemas.microsoft.com/office/powerpoint/2010/main" val="427384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D174AC3-0C56-4ACD-BDE7-CA55CB444F0E}" type="datetimeFigureOut">
              <a:rPr lang="en-CA" smtClean="0"/>
              <a:t>2019-03-19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E1DDCE1-F8AC-4D94-B555-9AD6CE9191C9}" type="slidenum">
              <a:rPr lang="en-CA" smtClean="0"/>
              <a:t>‹#›</a:t>
            </a:fld>
            <a:endParaRPr lang="en-CA"/>
          </a:p>
        </p:txBody>
      </p:sp>
    </p:spTree>
    <p:extLst>
      <p:ext uri="{BB962C8B-B14F-4D97-AF65-F5344CB8AC3E}">
        <p14:creationId xmlns:p14="http://schemas.microsoft.com/office/powerpoint/2010/main" val="334517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D174AC3-0C56-4ACD-BDE7-CA55CB444F0E}" type="datetimeFigureOut">
              <a:rPr lang="en-CA" smtClean="0"/>
              <a:t>2019-03-19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E1DDCE1-F8AC-4D94-B555-9AD6CE9191C9}" type="slidenum">
              <a:rPr lang="en-CA" smtClean="0"/>
              <a:t>‹#›</a:t>
            </a:fld>
            <a:endParaRPr lang="en-CA"/>
          </a:p>
        </p:txBody>
      </p:sp>
    </p:spTree>
    <p:extLst>
      <p:ext uri="{BB962C8B-B14F-4D97-AF65-F5344CB8AC3E}">
        <p14:creationId xmlns:p14="http://schemas.microsoft.com/office/powerpoint/2010/main" val="350136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D174AC3-0C56-4ACD-BDE7-CA55CB444F0E}" type="datetimeFigureOut">
              <a:rPr lang="en-CA" smtClean="0"/>
              <a:t>2019-03-19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E1DDCE1-F8AC-4D94-B555-9AD6CE9191C9}" type="slidenum">
              <a:rPr lang="en-CA" smtClean="0"/>
              <a:t>‹#›</a:t>
            </a:fld>
            <a:endParaRPr lang="en-CA"/>
          </a:p>
        </p:txBody>
      </p:sp>
    </p:spTree>
    <p:extLst>
      <p:ext uri="{BB962C8B-B14F-4D97-AF65-F5344CB8AC3E}">
        <p14:creationId xmlns:p14="http://schemas.microsoft.com/office/powerpoint/2010/main" val="291560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74AC3-0C56-4ACD-BDE7-CA55CB444F0E}" type="datetimeFigureOut">
              <a:rPr lang="en-CA" smtClean="0"/>
              <a:t>2019-03-19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E1DDCE1-F8AC-4D94-B555-9AD6CE9191C9}" type="slidenum">
              <a:rPr lang="en-CA" smtClean="0"/>
              <a:t>‹#›</a:t>
            </a:fld>
            <a:endParaRPr lang="en-CA"/>
          </a:p>
        </p:txBody>
      </p:sp>
    </p:spTree>
    <p:extLst>
      <p:ext uri="{BB962C8B-B14F-4D97-AF65-F5344CB8AC3E}">
        <p14:creationId xmlns:p14="http://schemas.microsoft.com/office/powerpoint/2010/main" val="2465605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174AC3-0C56-4ACD-BDE7-CA55CB444F0E}" type="datetimeFigureOut">
              <a:rPr lang="en-CA" smtClean="0"/>
              <a:t>2019-03-19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E1DDCE1-F8AC-4D94-B555-9AD6CE9191C9}" type="slidenum">
              <a:rPr lang="en-CA" smtClean="0"/>
              <a:t>‹#›</a:t>
            </a:fld>
            <a:endParaRPr lang="en-CA"/>
          </a:p>
        </p:txBody>
      </p:sp>
    </p:spTree>
    <p:extLst>
      <p:ext uri="{BB962C8B-B14F-4D97-AF65-F5344CB8AC3E}">
        <p14:creationId xmlns:p14="http://schemas.microsoft.com/office/powerpoint/2010/main" val="410112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174AC3-0C56-4ACD-BDE7-CA55CB444F0E}" type="datetimeFigureOut">
              <a:rPr lang="en-CA" smtClean="0"/>
              <a:t>2019-03-19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E1DDCE1-F8AC-4D94-B555-9AD6CE9191C9}" type="slidenum">
              <a:rPr lang="en-CA" smtClean="0"/>
              <a:t>‹#›</a:t>
            </a:fld>
            <a:endParaRPr lang="en-CA"/>
          </a:p>
        </p:txBody>
      </p:sp>
    </p:spTree>
    <p:extLst>
      <p:ext uri="{BB962C8B-B14F-4D97-AF65-F5344CB8AC3E}">
        <p14:creationId xmlns:p14="http://schemas.microsoft.com/office/powerpoint/2010/main" val="185285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74AC3-0C56-4ACD-BDE7-CA55CB444F0E}" type="datetimeFigureOut">
              <a:rPr lang="en-CA" smtClean="0"/>
              <a:t>2019-03-19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DDCE1-F8AC-4D94-B555-9AD6CE9191C9}" type="slidenum">
              <a:rPr lang="en-CA" smtClean="0"/>
              <a:t>‹#›</a:t>
            </a:fld>
            <a:endParaRPr lang="en-CA"/>
          </a:p>
        </p:txBody>
      </p:sp>
    </p:spTree>
    <p:extLst>
      <p:ext uri="{BB962C8B-B14F-4D97-AF65-F5344CB8AC3E}">
        <p14:creationId xmlns:p14="http://schemas.microsoft.com/office/powerpoint/2010/main" val="164668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2999941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467"/>
          </a:xfrm>
        </p:spPr>
        <p:txBody>
          <a:bodyPr>
            <a:normAutofit fontScale="90000"/>
          </a:bodyPr>
          <a:lstStyle/>
          <a:p>
            <a:r>
              <a:rPr lang="en-CA" dirty="0" smtClean="0"/>
              <a:t>Do walking birds time their head motion </a:t>
            </a:r>
            <a:r>
              <a:rPr lang="en-CA" dirty="0" err="1" smtClean="0"/>
              <a:t>wrt</a:t>
            </a:r>
            <a:r>
              <a:rPr lang="en-CA" dirty="0" smtClean="0"/>
              <a:t> the gait cycle </a:t>
            </a:r>
            <a:endParaRPr lang="en-CA" dirty="0"/>
          </a:p>
        </p:txBody>
      </p:sp>
      <p:sp>
        <p:nvSpPr>
          <p:cNvPr id="3" name="Content Placeholder 2"/>
          <p:cNvSpPr>
            <a:spLocks noGrp="1"/>
          </p:cNvSpPr>
          <p:nvPr>
            <p:ph idx="1"/>
          </p:nvPr>
        </p:nvSpPr>
        <p:spPr>
          <a:xfrm>
            <a:off x="838200" y="1207897"/>
            <a:ext cx="3132328" cy="1011047"/>
          </a:xfrm>
        </p:spPr>
        <p:txBody>
          <a:bodyPr>
            <a:normAutofit lnSpcReduction="10000"/>
          </a:bodyPr>
          <a:lstStyle/>
          <a:p>
            <a:pPr marL="0" indent="0">
              <a:buNone/>
            </a:pPr>
            <a:r>
              <a:rPr lang="en-CA" sz="1200" dirty="0" smtClean="0"/>
              <a:t>Background:</a:t>
            </a:r>
          </a:p>
          <a:p>
            <a:pPr marL="0" indent="0">
              <a:buNone/>
            </a:pPr>
            <a:r>
              <a:rPr lang="en-CA" sz="1200" dirty="0" smtClean="0"/>
              <a:t>Birds need to keep their head stationary in order to see well. This is problematic during gait. They solve this by intermittent, impulsive </a:t>
            </a:r>
            <a:r>
              <a:rPr lang="en-CA" sz="1200" dirty="0" smtClean="0">
                <a:sym typeface="Wingdings" panose="05000000000000000000" pitchFamily="2" charset="2"/>
              </a:rPr>
              <a:t>head bobbing.</a:t>
            </a:r>
            <a:endParaRPr lang="en-CA" sz="1200" dirty="0"/>
          </a:p>
        </p:txBody>
      </p:sp>
      <p:sp>
        <p:nvSpPr>
          <p:cNvPr id="4" name="Content Placeholder 2"/>
          <p:cNvSpPr txBox="1">
            <a:spLocks/>
          </p:cNvSpPr>
          <p:nvPr/>
        </p:nvSpPr>
        <p:spPr>
          <a:xfrm>
            <a:off x="838200" y="2416937"/>
            <a:ext cx="3132328" cy="10110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200" dirty="0" smtClean="0"/>
              <a:t>Hypothesis:</a:t>
            </a:r>
          </a:p>
          <a:p>
            <a:pPr marL="0" indent="0">
              <a:buFont typeface="Arial" panose="020B0604020202020204" pitchFamily="34" charset="0"/>
              <a:buNone/>
            </a:pPr>
            <a:r>
              <a:rPr lang="en-CA" sz="1200" dirty="0" smtClean="0"/>
              <a:t>For any given speed, the timing of the head-bob </a:t>
            </a:r>
            <a:r>
              <a:rPr lang="en-CA" sz="1200" dirty="0" err="1" smtClean="0"/>
              <a:t>wrt</a:t>
            </a:r>
            <a:r>
              <a:rPr lang="en-CA" sz="1200" dirty="0" smtClean="0"/>
              <a:t> to the gait cycle is chosen such that COT in terms of mechanical energy is minimized.</a:t>
            </a:r>
          </a:p>
        </p:txBody>
      </p:sp>
      <p:sp>
        <p:nvSpPr>
          <p:cNvPr id="5" name="Content Placeholder 2"/>
          <p:cNvSpPr txBox="1">
            <a:spLocks/>
          </p:cNvSpPr>
          <p:nvPr/>
        </p:nvSpPr>
        <p:spPr>
          <a:xfrm>
            <a:off x="838200" y="3727577"/>
            <a:ext cx="3132328" cy="15353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200" dirty="0" smtClean="0"/>
              <a:t>General plan:</a:t>
            </a:r>
          </a:p>
          <a:p>
            <a:pPr marL="0" indent="0">
              <a:buFont typeface="Arial" panose="020B0604020202020204" pitchFamily="34" charset="0"/>
              <a:buNone/>
            </a:pPr>
            <a:r>
              <a:rPr lang="en-CA" sz="1200" dirty="0" smtClean="0"/>
              <a:t>Formulate simple bipedal walking model of the bird in which the head can move </a:t>
            </a:r>
            <a:r>
              <a:rPr lang="en-CA" sz="1200" dirty="0" err="1" smtClean="0"/>
              <a:t>wrt</a:t>
            </a:r>
            <a:r>
              <a:rPr lang="en-CA" sz="1200" dirty="0" smtClean="0"/>
              <a:t> the body and find COT as function of the relative phasing of head movement </a:t>
            </a:r>
            <a:r>
              <a:rPr lang="en-CA" sz="1200" dirty="0" err="1" smtClean="0"/>
              <a:t>wrt</a:t>
            </a:r>
            <a:r>
              <a:rPr lang="en-CA" sz="1200" dirty="0" smtClean="0"/>
              <a:t> gait cycle. </a:t>
            </a:r>
          </a:p>
          <a:p>
            <a:pPr marL="0" indent="0">
              <a:buFont typeface="Arial" panose="020B0604020202020204" pitchFamily="34" charset="0"/>
              <a:buNone/>
            </a:pPr>
            <a:r>
              <a:rPr lang="en-CA" sz="1200" dirty="0" smtClean="0"/>
              <a:t>Compare model result to empirical data to try to falsify the hypothesis.</a:t>
            </a:r>
          </a:p>
        </p:txBody>
      </p:sp>
      <p:sp>
        <p:nvSpPr>
          <p:cNvPr id="6" name="Content Placeholder 2"/>
          <p:cNvSpPr txBox="1">
            <a:spLocks/>
          </p:cNvSpPr>
          <p:nvPr/>
        </p:nvSpPr>
        <p:spPr>
          <a:xfrm>
            <a:off x="4168648" y="1207897"/>
            <a:ext cx="4239768" cy="42134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200" dirty="0" smtClean="0"/>
              <a:t>Model formulation:</a:t>
            </a:r>
          </a:p>
          <a:p>
            <a:pPr marL="0" indent="0">
              <a:buFont typeface="Arial" panose="020B0604020202020204" pitchFamily="34" charset="0"/>
              <a:buNone/>
            </a:pPr>
            <a:r>
              <a:rPr lang="en-CA" sz="1200" dirty="0" smtClean="0"/>
              <a:t>Bipedal, fixed step length walker consisting of a point mass pelvis on massless legs (i.e. rimless wheel). A point mass head interacts via a massless actuator (i.e. the neck) with the pelvis. The interaction between the head and the pelvis is such that the head only moves in the horizontal direction, and its motion (the head bob) is fully prescribed for a given timing of the head bob </a:t>
            </a:r>
            <a:r>
              <a:rPr lang="en-CA" sz="1200" dirty="0" err="1" smtClean="0"/>
              <a:t>wrt</a:t>
            </a:r>
            <a:r>
              <a:rPr lang="en-CA" sz="1200" dirty="0" smtClean="0"/>
              <a:t> to heel strike. Apart from the during bob, the head is stationary </a:t>
            </a:r>
            <a:r>
              <a:rPr lang="en-CA" sz="1200" dirty="0" err="1" smtClean="0"/>
              <a:t>wrt</a:t>
            </a:r>
            <a:r>
              <a:rPr lang="en-CA" sz="1200" dirty="0" smtClean="0"/>
              <a:t> the world. </a:t>
            </a:r>
          </a:p>
          <a:p>
            <a:pPr marL="0" indent="0">
              <a:buFont typeface="Arial" panose="020B0604020202020204" pitchFamily="34" charset="0"/>
              <a:buNone/>
            </a:pPr>
            <a:r>
              <a:rPr lang="en-CA" sz="1200" dirty="0" smtClean="0"/>
              <a:t>Model states: phi, </a:t>
            </a:r>
            <a:r>
              <a:rPr lang="en-CA" sz="1200" dirty="0" err="1" smtClean="0"/>
              <a:t>phidot</a:t>
            </a:r>
            <a:r>
              <a:rPr lang="en-CA" sz="1200" dirty="0" smtClean="0"/>
              <a:t>, </a:t>
            </a:r>
            <a:r>
              <a:rPr lang="en-CA" sz="1200" dirty="0" err="1" smtClean="0"/>
              <a:t>x_head</a:t>
            </a:r>
            <a:r>
              <a:rPr lang="en-CA" sz="1200" dirty="0" smtClean="0"/>
              <a:t>, </a:t>
            </a:r>
            <a:r>
              <a:rPr lang="en-CA" sz="1200" dirty="0" err="1" smtClean="0"/>
              <a:t>x_headdot</a:t>
            </a:r>
            <a:r>
              <a:rPr lang="en-CA" sz="1200" dirty="0" smtClean="0"/>
              <a:t>. </a:t>
            </a:r>
          </a:p>
          <a:p>
            <a:pPr marL="0" indent="0">
              <a:buFont typeface="Arial" panose="020B0604020202020204" pitchFamily="34" charset="0"/>
              <a:buNone/>
            </a:pPr>
            <a:r>
              <a:rPr lang="en-CA" sz="1200" dirty="0" smtClean="0"/>
              <a:t>For a given walking speed, angle between the legs and head bob timing, the optimization problem is formulated as follows:</a:t>
            </a:r>
          </a:p>
          <a:p>
            <a:pPr marL="0" indent="0">
              <a:buFont typeface="Arial" panose="020B0604020202020204" pitchFamily="34" charset="0"/>
              <a:buNone/>
            </a:pPr>
            <a:r>
              <a:rPr lang="en-CA" sz="1200" dirty="0" smtClean="0"/>
              <a:t>Find a gait which minimizes the energy dissipated in the collision (cost function), subject to the following constraints </a:t>
            </a:r>
          </a:p>
          <a:p>
            <a:pPr marL="285750" indent="-285750">
              <a:buFont typeface="Arial" panose="020B0604020202020204" pitchFamily="34" charset="0"/>
              <a:buAutoNum type="romanLcParenBoth"/>
            </a:pPr>
            <a:r>
              <a:rPr lang="en-CA" sz="1200" dirty="0" smtClean="0"/>
              <a:t>The motion must be periodic (equality constraint)</a:t>
            </a:r>
          </a:p>
          <a:p>
            <a:pPr marL="285750" indent="-285750">
              <a:buFont typeface="Arial" panose="020B0604020202020204" pitchFamily="34" charset="0"/>
              <a:buAutoNum type="romanLcParenBoth"/>
            </a:pPr>
            <a:r>
              <a:rPr lang="en-CA" sz="1200" dirty="0" smtClean="0"/>
              <a:t>The collision impulse must be positive in the direction of the stance leg (inequality constraint) </a:t>
            </a:r>
          </a:p>
        </p:txBody>
      </p:sp>
    </p:spTree>
    <p:extLst>
      <p:ext uri="{BB962C8B-B14F-4D97-AF65-F5344CB8AC3E}">
        <p14:creationId xmlns:p14="http://schemas.microsoft.com/office/powerpoint/2010/main" val="3462273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302</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Do walking birds time their head motion wrt the gait cycle </vt:lpstr>
    </vt:vector>
  </TitlesOfParts>
  <Company>University of Calgary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Koen Lemaire</dc:creator>
  <cp:lastModifiedBy>Koen Lemaire</cp:lastModifiedBy>
  <cp:revision>4</cp:revision>
  <dcterms:created xsi:type="dcterms:W3CDTF">2019-03-19T06:49:06Z</dcterms:created>
  <dcterms:modified xsi:type="dcterms:W3CDTF">2019-03-19T07:20:46Z</dcterms:modified>
</cp:coreProperties>
</file>