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205" autoAdjust="0"/>
  </p:normalViewPr>
  <p:slideViewPr>
    <p:cSldViewPr>
      <p:cViewPr varScale="1">
        <p:scale>
          <a:sx n="86" d="100"/>
          <a:sy n="8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B1E10-F061-4BD6-89B5-53CC99DE45F8}" type="datetimeFigureOut">
              <a:rPr lang="nl-NL" smtClean="0"/>
              <a:t>13-12-2017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A0F1B-905C-4CD5-8F51-AFDE8C1AB4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8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Let op: de regels die niet aan de expressie voldoen worden wel getoond</a:t>
            </a:r>
            <a:r>
              <a:rPr lang="nl-NL" baseline="0" dirty="0" smtClean="0"/>
              <a:t> in zijn geheel.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A0F1B-905C-4CD5-8F51-AFDE8C1AB43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82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A0F1B-905C-4CD5-8F51-AFDE8C1AB43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15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hier opvalt is dat er nogal veel teken</a:t>
            </a:r>
            <a:r>
              <a:rPr lang="nl-NL" baseline="0" dirty="0" smtClean="0"/>
              <a:t> vooraf gegaan worden door een backslash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A0F1B-905C-4CD5-8F51-AFDE8C1AB43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89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algemeen_NL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3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3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algemeen_NL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NHL algemeen_NL_0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Reguliere Expressies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 het kader van het project Big Data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 kunt stukjes patroon groeperen</a:t>
            </a:r>
          </a:p>
          <a:p>
            <a:pPr lvl="1"/>
            <a:r>
              <a:rPr lang="nl-NL" dirty="0" smtClean="0"/>
              <a:t>Nodig bij zoeken + vervangen</a:t>
            </a:r>
          </a:p>
          <a:p>
            <a:pPr lvl="1"/>
            <a:r>
              <a:rPr lang="nl-NL" dirty="0" err="1" smtClean="0"/>
              <a:t>Terugverwijzingen</a:t>
            </a:r>
            <a:endParaRPr lang="nl-NL" dirty="0" smtClean="0"/>
          </a:p>
          <a:p>
            <a:r>
              <a:rPr lang="nl-NL" dirty="0" smtClean="0"/>
              <a:t>Verwijzing naar groep via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\1, \2, \3 </a:t>
            </a:r>
            <a:r>
              <a:rPr lang="nl-NL" dirty="0" smtClean="0"/>
              <a:t>etc.</a:t>
            </a:r>
          </a:p>
          <a:p>
            <a:r>
              <a:rPr lang="nl-NL" dirty="0" smtClean="0"/>
              <a:t>Voorbeeld</a:t>
            </a:r>
          </a:p>
          <a:p>
            <a:pPr lvl="1"/>
            <a:r>
              <a:rPr lang="nl-NL" dirty="0" smtClean="0"/>
              <a:t>Zoek </a:t>
            </a:r>
            <a:r>
              <a:rPr lang="nl-N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([A-Za-z0-9]*)([ ,-]*)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NL" dirty="0" smtClean="0"/>
              <a:t>Vervang door </a:t>
            </a:r>
            <a:r>
              <a:rPr lang="nl-NL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</a:p>
          <a:p>
            <a:r>
              <a:rPr lang="nl-NL" dirty="0" smtClean="0"/>
              <a:t>Uitkomst ? ? 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078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verwijzingen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je een deel van een patroon tussen () zet kun je er naar verwijzen</a:t>
            </a:r>
          </a:p>
          <a:p>
            <a:pPr lvl="1"/>
            <a:r>
              <a:rPr lang="nl-NL" dirty="0" smtClean="0"/>
              <a:t>Bij vervangen</a:t>
            </a:r>
          </a:p>
          <a:p>
            <a:pPr lvl="1"/>
            <a:r>
              <a:rPr lang="nl-NL" dirty="0" smtClean="0"/>
              <a:t>Bij zoeken naar dubbele voorkomens (back </a:t>
            </a:r>
            <a:r>
              <a:rPr lang="nl-NL" dirty="0" err="1" smtClean="0"/>
              <a:t>reference</a:t>
            </a:r>
            <a:r>
              <a:rPr lang="nl-NL" dirty="0" smtClean="0"/>
              <a:t>)</a:t>
            </a:r>
          </a:p>
          <a:p>
            <a:r>
              <a:rPr lang="nl-NL" dirty="0" smtClean="0"/>
              <a:t>Voorbeeld: zoek dubbele telefoonnummer op één regel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([0-9]{10})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nl-NL" dirty="0" smtClean="0"/>
              <a:t>Uitleg:</a:t>
            </a:r>
          </a:p>
          <a:p>
            <a:pPr lvl="1"/>
            <a:r>
              <a:rPr lang="nl-NL" dirty="0" smtClean="0"/>
              <a:t>Blauwe deel tussen haakjes is een groep</a:t>
            </a:r>
          </a:p>
          <a:p>
            <a:pPr lvl="1"/>
            <a:r>
              <a:rPr lang="nl-NL" dirty="0" smtClean="0"/>
              <a:t>Rode deel (\1) verwijst naar de eerste groep</a:t>
            </a:r>
            <a:endParaRPr lang="nl-NL" dirty="0"/>
          </a:p>
          <a:p>
            <a:pPr marL="0" indent="0">
              <a:buNone/>
            </a:pP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Resultaat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64" y="1600200"/>
            <a:ext cx="51318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Linux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Binnen Linux  wordt op de </a:t>
            </a:r>
            <a:r>
              <a:rPr lang="nl-NL" dirty="0" err="1" smtClean="0"/>
              <a:t>command</a:t>
            </a:r>
            <a:r>
              <a:rPr lang="nl-NL" dirty="0" smtClean="0"/>
              <a:t> line veel gewerkt met </a:t>
            </a:r>
            <a:r>
              <a:rPr lang="nl-NL" dirty="0" err="1" smtClean="0"/>
              <a:t>RegEx</a:t>
            </a:r>
            <a:endParaRPr lang="nl-NL" dirty="0" smtClean="0"/>
          </a:p>
          <a:p>
            <a:pPr lvl="1"/>
            <a:r>
              <a:rPr lang="nl-NL" dirty="0" err="1" smtClean="0"/>
              <a:t>sed</a:t>
            </a:r>
            <a:endParaRPr lang="nl-NL" dirty="0" smtClean="0"/>
          </a:p>
          <a:p>
            <a:pPr lvl="1"/>
            <a:r>
              <a:rPr lang="nl-NL" dirty="0" smtClean="0"/>
              <a:t>grep</a:t>
            </a:r>
          </a:p>
          <a:p>
            <a:pPr lvl="1"/>
            <a:r>
              <a:rPr lang="nl-NL" dirty="0" err="1" smtClean="0"/>
              <a:t>awk</a:t>
            </a:r>
            <a:endParaRPr lang="nl-NL" dirty="0" smtClean="0"/>
          </a:p>
          <a:p>
            <a:r>
              <a:rPr lang="nl-NL" dirty="0" smtClean="0"/>
              <a:t>Voorbeeld: zoek dubbele MP3 titels in bestanden lijst</a:t>
            </a:r>
          </a:p>
          <a:p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/>
              <a:t>. -</a:t>
            </a:r>
            <a:r>
              <a:rPr lang="nl-NL" dirty="0" err="1"/>
              <a:t>iname</a:t>
            </a:r>
            <a:r>
              <a:rPr lang="nl-NL" dirty="0"/>
              <a:t> '*.mp3' | </a:t>
            </a:r>
            <a:r>
              <a:rPr lang="nl-NL" dirty="0" err="1"/>
              <a:t>sed</a:t>
            </a:r>
            <a:r>
              <a:rPr lang="nl-NL" dirty="0"/>
              <a:t> -n </a:t>
            </a:r>
            <a:r>
              <a:rPr lang="nl-NL" dirty="0" smtClean="0"/>
              <a:t>'s/</a:t>
            </a:r>
            <a:r>
              <a:rPr lang="nl-NL" dirty="0" smtClean="0">
                <a:solidFill>
                  <a:srgbClr val="0070C0"/>
                </a:solidFill>
              </a:rPr>
              <a:t>\(.*/[</a:t>
            </a:r>
            <a:r>
              <a:rPr lang="nl-NL" dirty="0">
                <a:solidFill>
                  <a:srgbClr val="0070C0"/>
                </a:solidFill>
              </a:rPr>
              <a:t>0-9]*\) - </a:t>
            </a:r>
            <a:r>
              <a:rPr lang="nl-NL" dirty="0" smtClean="0">
                <a:solidFill>
                  <a:srgbClr val="0070C0"/>
                </a:solidFill>
              </a:rPr>
              <a:t>\(.*\)</a:t>
            </a:r>
            <a:r>
              <a:rPr lang="nl-NL" dirty="0" smtClean="0"/>
              <a:t>/</a:t>
            </a:r>
            <a:r>
              <a:rPr lang="nl-NL" dirty="0" smtClean="0">
                <a:solidFill>
                  <a:srgbClr val="FF0000"/>
                </a:solidFill>
              </a:rPr>
              <a:t>\2</a:t>
            </a:r>
            <a:r>
              <a:rPr lang="nl-NL" dirty="0" smtClean="0"/>
              <a:t>/</a:t>
            </a:r>
            <a:r>
              <a:rPr lang="nl-NL" dirty="0" err="1" smtClean="0">
                <a:solidFill>
                  <a:schemeClr val="bg1">
                    <a:lumMod val="50000"/>
                  </a:schemeClr>
                </a:solidFill>
              </a:rPr>
              <a:t>gpi</a:t>
            </a:r>
            <a:r>
              <a:rPr lang="nl-NL" dirty="0"/>
              <a:t>' | </a:t>
            </a:r>
            <a:r>
              <a:rPr lang="nl-NL" dirty="0" err="1"/>
              <a:t>sort</a:t>
            </a:r>
            <a:r>
              <a:rPr lang="nl-NL" dirty="0"/>
              <a:t> | </a:t>
            </a:r>
            <a:r>
              <a:rPr lang="nl-NL" dirty="0" err="1"/>
              <a:t>uniq</a:t>
            </a:r>
            <a:r>
              <a:rPr lang="nl-NL" dirty="0"/>
              <a:t> -c | </a:t>
            </a:r>
            <a:r>
              <a:rPr lang="nl-NL" dirty="0" err="1"/>
              <a:t>awk</a:t>
            </a:r>
            <a:r>
              <a:rPr lang="nl-NL" dirty="0"/>
              <a:t> '{ </a:t>
            </a:r>
            <a:r>
              <a:rPr lang="nl-NL" dirty="0" err="1"/>
              <a:t>if</a:t>
            </a:r>
            <a:r>
              <a:rPr lang="nl-NL" dirty="0"/>
              <a:t> ($1&gt;1) print $0}'</a:t>
            </a:r>
          </a:p>
        </p:txBody>
      </p:sp>
    </p:spTree>
    <p:extLst>
      <p:ext uri="{BB962C8B-B14F-4D97-AF65-F5344CB8AC3E}">
        <p14:creationId xmlns:p14="http://schemas.microsoft.com/office/powerpoint/2010/main" val="119260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!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Eén van de krachten van Reguliere Expressies is de zogenaamde ‘</a:t>
            </a:r>
            <a:r>
              <a:rPr lang="nl-NL" dirty="0" err="1"/>
              <a:t>greediness</a:t>
            </a:r>
            <a:r>
              <a:rPr lang="nl-NL" dirty="0"/>
              <a:t>’ (gretigheid, hebberigheid). </a:t>
            </a:r>
            <a:endParaRPr lang="nl-NL" dirty="0" smtClean="0"/>
          </a:p>
          <a:p>
            <a:r>
              <a:rPr lang="nl-NL" dirty="0" smtClean="0"/>
              <a:t>Hiermee </a:t>
            </a:r>
            <a:r>
              <a:rPr lang="nl-NL" dirty="0"/>
              <a:t>is het mogelijk om eenvoudig aan te geven dat bijvoorbeeld een hele reeks (willekeurige) tekens overgeslagen moet worden tot een volgend filter aangetroffen wordt. </a:t>
            </a:r>
            <a:endParaRPr lang="nl-NL" dirty="0" smtClean="0"/>
          </a:p>
          <a:p>
            <a:r>
              <a:rPr lang="nl-NL" dirty="0"/>
              <a:t>We herkennen dit ook wel in het dagelijkse leven:</a:t>
            </a:r>
          </a:p>
          <a:p>
            <a:pPr lvl="1"/>
            <a:r>
              <a:rPr lang="nl-NL" dirty="0" smtClean="0"/>
              <a:t>Loop </a:t>
            </a:r>
            <a:r>
              <a:rPr lang="nl-NL" dirty="0"/>
              <a:t>hier rechtdoor en neem de zesde straat rechts</a:t>
            </a:r>
          </a:p>
          <a:p>
            <a:pPr lvl="1"/>
            <a:r>
              <a:rPr lang="nl-NL" dirty="0" smtClean="0"/>
              <a:t>Loop </a:t>
            </a:r>
            <a:r>
              <a:rPr lang="nl-NL" dirty="0"/>
              <a:t>hier rechtdoor tot je T-kruising tegenkomt</a:t>
            </a:r>
          </a:p>
          <a:p>
            <a:endParaRPr lang="nl-NL" dirty="0"/>
          </a:p>
        </p:txBody>
      </p:sp>
      <p:pic>
        <p:nvPicPr>
          <p:cNvPr id="4" name="Afbeelding 3" descr="Afbeeldingsresultaat voor pacma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86734"/>
            <a:ext cx="860425" cy="62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32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!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nl-NL" dirty="0" smtClean="0"/>
              <a:t>Te gebruiken tekens:</a:t>
            </a:r>
          </a:p>
          <a:p>
            <a:pPr lvl="1"/>
            <a:r>
              <a:rPr lang="nl-NL" dirty="0" smtClean="0"/>
              <a:t>Punt (.)</a:t>
            </a:r>
          </a:p>
          <a:p>
            <a:r>
              <a:rPr lang="nl-NL" dirty="0" smtClean="0"/>
              <a:t>Hoe te herhalen:</a:t>
            </a:r>
          </a:p>
          <a:p>
            <a:pPr lvl="1"/>
            <a:r>
              <a:rPr lang="nl-NL" dirty="0" smtClean="0"/>
              <a:t>0 of meer keer </a:t>
            </a:r>
            <a:r>
              <a:rPr lang="nl-NL" dirty="0" smtClean="0">
                <a:sym typeface="Wingdings" panose="05000000000000000000" pitchFamily="2" charset="2"/>
              </a:rPr>
              <a:t> *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0 of 1 keer  </a:t>
            </a:r>
            <a:r>
              <a:rPr lang="nl-NL" dirty="0" smtClean="0"/>
              <a:t> ?</a:t>
            </a:r>
          </a:p>
          <a:p>
            <a:pPr lvl="1"/>
            <a:r>
              <a:rPr lang="nl-NL" dirty="0" smtClean="0"/>
              <a:t>1 of meer </a:t>
            </a:r>
            <a:r>
              <a:rPr lang="nl-NL" dirty="0" smtClean="0">
                <a:sym typeface="Wingdings" panose="05000000000000000000" pitchFamily="2" charset="2"/>
              </a:rPr>
              <a:t> +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Precies 2 keer  {2}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3 of meer  {3,}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Maximaal 5 keer  {,5}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2 tot 4 keer  {2,4}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83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Voorbeelden</a:t>
            </a:r>
          </a:p>
          <a:p>
            <a:pPr lvl="1"/>
            <a:r>
              <a:rPr lang="nl-NL" dirty="0" smtClean="0"/>
              <a:t>ABC{3} </a:t>
            </a:r>
            <a:r>
              <a:rPr lang="nl-NL" dirty="0" smtClean="0">
                <a:sym typeface="Wingdings" panose="05000000000000000000" pitchFamily="2" charset="2"/>
              </a:rPr>
              <a:t> ABCABCABC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[A-Z]{10}  ABRJFHDJRH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[A-Za-Z0-9]*  MartinMolema1234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329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 </a:t>
            </a:r>
            <a:r>
              <a:rPr lang="nl-NL" dirty="0" err="1" smtClean="0"/>
              <a:t>greedy</a:t>
            </a:r>
            <a:r>
              <a:rPr lang="nl-NL" dirty="0" smtClean="0"/>
              <a:t>?!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Input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&gt;hallo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smtClean="0"/>
              <a:t>Expressie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/&lt;.+&gt;/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Verwachtte resultaat (2 stuks)</a:t>
            </a:r>
          </a:p>
          <a:p>
            <a:pPr lvl="1"/>
            <a:r>
              <a:rPr lang="nl-NL" dirty="0"/>
              <a:t>&lt;</a:t>
            </a:r>
            <a:r>
              <a:rPr lang="nl-NL" dirty="0" err="1"/>
              <a:t>td</a:t>
            </a:r>
            <a:r>
              <a:rPr lang="nl-NL" dirty="0"/>
              <a:t>&gt;</a:t>
            </a:r>
          </a:p>
          <a:p>
            <a:pPr lvl="1"/>
            <a:r>
              <a:rPr lang="nl-NL" dirty="0"/>
              <a:t>&lt;/</a:t>
            </a:r>
            <a:r>
              <a:rPr lang="nl-NL" dirty="0" err="1"/>
              <a:t>td</a:t>
            </a:r>
            <a:r>
              <a:rPr lang="nl-NL" dirty="0"/>
              <a:t>&gt;</a:t>
            </a:r>
          </a:p>
          <a:p>
            <a:r>
              <a:rPr lang="nl-NL" dirty="0" smtClean="0"/>
              <a:t>Echter het échte resultaat :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&gt;hallo&lt;/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7269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 </a:t>
            </a:r>
            <a:r>
              <a:rPr lang="nl-NL" dirty="0" err="1" smtClean="0"/>
              <a:t>Greedy</a:t>
            </a:r>
            <a:r>
              <a:rPr lang="nl-NL" dirty="0" smtClean="0"/>
              <a:t> (2)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30212"/>
              </p:ext>
            </p:extLst>
          </p:nvPr>
        </p:nvGraphicFramePr>
        <p:xfrm>
          <a:off x="683568" y="1124750"/>
          <a:ext cx="7704855" cy="561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72">
                  <a:extLst>
                    <a:ext uri="{9D8B030D-6E8A-4147-A177-3AD203B41FA5}">
                      <a16:colId xmlns:a16="http://schemas.microsoft.com/office/drawing/2014/main" val="3780606462"/>
                    </a:ext>
                  </a:extLst>
                </a:gridCol>
                <a:gridCol w="793684">
                  <a:extLst>
                    <a:ext uri="{9D8B030D-6E8A-4147-A177-3AD203B41FA5}">
                      <a16:colId xmlns:a16="http://schemas.microsoft.com/office/drawing/2014/main" val="3704182774"/>
                    </a:ext>
                  </a:extLst>
                </a:gridCol>
                <a:gridCol w="1080622">
                  <a:extLst>
                    <a:ext uri="{9D8B030D-6E8A-4147-A177-3AD203B41FA5}">
                      <a16:colId xmlns:a16="http://schemas.microsoft.com/office/drawing/2014/main" val="3713231258"/>
                    </a:ext>
                  </a:extLst>
                </a:gridCol>
                <a:gridCol w="1080622">
                  <a:extLst>
                    <a:ext uri="{9D8B030D-6E8A-4147-A177-3AD203B41FA5}">
                      <a16:colId xmlns:a16="http://schemas.microsoft.com/office/drawing/2014/main" val="3009555191"/>
                    </a:ext>
                  </a:extLst>
                </a:gridCol>
                <a:gridCol w="1080622">
                  <a:extLst>
                    <a:ext uri="{9D8B030D-6E8A-4147-A177-3AD203B41FA5}">
                      <a16:colId xmlns:a16="http://schemas.microsoft.com/office/drawing/2014/main" val="3320769681"/>
                    </a:ext>
                  </a:extLst>
                </a:gridCol>
                <a:gridCol w="2829733">
                  <a:extLst>
                    <a:ext uri="{9D8B030D-6E8A-4147-A177-3AD203B41FA5}">
                      <a16:colId xmlns:a16="http://schemas.microsoft.com/office/drawing/2014/main" val="2744814590"/>
                    </a:ext>
                  </a:extLst>
                </a:gridCol>
              </a:tblGrid>
              <a:tr h="336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Stap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RegEx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Found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Match?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Action?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Result string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646961127"/>
                  </a:ext>
                </a:extLst>
              </a:tr>
              <a:tr h="33693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098717736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81745443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225756800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119116332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h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74216834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498933483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73557192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80276511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665968209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649196318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/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42903245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202933717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911293326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073061199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m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02767266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459953174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42565795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584618380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i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&lt;td&gt;hallo&lt;/td&gt;marti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214207066"/>
                  </a:ext>
                </a:extLst>
              </a:tr>
              <a:tr h="50540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n{EOL}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RegEx not found;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&lt;td&gt;hallo&lt;/td&gt;martin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13417533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i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&lt;td&gt;hallo&lt;/td&gt;marti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072883175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60455085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984888521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936415426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m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&lt;td&gt;hallo&lt;/td&gt;m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60221564"/>
                  </a:ext>
                </a:extLst>
              </a:tr>
              <a:tr h="18488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Done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&lt;</a:t>
                      </a:r>
                      <a:r>
                        <a:rPr lang="nl-NL" sz="800" dirty="0" err="1">
                          <a:effectLst/>
                        </a:rPr>
                        <a:t>td</a:t>
                      </a:r>
                      <a:r>
                        <a:rPr lang="nl-NL" sz="800" dirty="0">
                          <a:effectLst/>
                        </a:rPr>
                        <a:t>&gt;hallo&lt;/</a:t>
                      </a:r>
                      <a:r>
                        <a:rPr lang="nl-NL" sz="800" dirty="0" err="1">
                          <a:effectLst/>
                        </a:rPr>
                        <a:t>td</a:t>
                      </a:r>
                      <a:r>
                        <a:rPr lang="nl-NL" sz="800" dirty="0">
                          <a:effectLst/>
                        </a:rPr>
                        <a:t>&gt;</a:t>
                      </a:r>
                      <a:endParaRPr lang="nl-NL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03324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1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 </a:t>
            </a:r>
            <a:r>
              <a:rPr lang="nl-NL" dirty="0" err="1" smtClean="0"/>
              <a:t>Greedy</a:t>
            </a:r>
            <a:r>
              <a:rPr lang="nl-NL" dirty="0" smtClean="0"/>
              <a:t>?! </a:t>
            </a:r>
            <a:r>
              <a:rPr lang="nl-NL" dirty="0" err="1" smtClean="0"/>
              <a:t>Become</a:t>
            </a:r>
            <a:r>
              <a:rPr lang="nl-NL" dirty="0" smtClean="0"/>
              <a:t> </a:t>
            </a:r>
            <a:r>
              <a:rPr lang="nl-NL" dirty="0" err="1" smtClean="0"/>
              <a:t>Lazy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de </a:t>
            </a:r>
            <a:r>
              <a:rPr lang="nl-NL" dirty="0" err="1" smtClean="0"/>
              <a:t>greediness</a:t>
            </a:r>
            <a:r>
              <a:rPr lang="nl-NL" dirty="0" smtClean="0"/>
              <a:t> verkeerde resultaten oplevert moeten we </a:t>
            </a:r>
            <a:r>
              <a:rPr lang="nl-NL" dirty="0" err="1" smtClean="0"/>
              <a:t>Laziness</a:t>
            </a:r>
            <a:r>
              <a:rPr lang="nl-NL" dirty="0" smtClean="0"/>
              <a:t> </a:t>
            </a:r>
            <a:r>
              <a:rPr lang="nl-NL" dirty="0" smtClean="0"/>
              <a:t>in gaan zetten</a:t>
            </a:r>
          </a:p>
          <a:p>
            <a:r>
              <a:rPr lang="nl-NL" dirty="0" smtClean="0"/>
              <a:t>Vervang de expressie door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/&lt;.+?&gt;/</a:t>
            </a:r>
          </a:p>
          <a:p>
            <a:r>
              <a:rPr lang="nl-NL" dirty="0"/>
              <a:t>Door een vraagteken achter de plus te plaatsen vertellen we de </a:t>
            </a:r>
            <a:r>
              <a:rPr lang="nl-NL" dirty="0" err="1"/>
              <a:t>RegEx</a:t>
            </a:r>
            <a:r>
              <a:rPr lang="nl-NL" dirty="0"/>
              <a:t> engine “herhaal zo weinig mogelijk!”.</a:t>
            </a:r>
          </a:p>
          <a:p>
            <a:r>
              <a:rPr lang="nl-NL" dirty="0" smtClean="0"/>
              <a:t>Inzetten van betere ‘backtracking’.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577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7"/>
          </a:xfrm>
        </p:spPr>
        <p:txBody>
          <a:bodyPr/>
          <a:lstStyle/>
          <a:p>
            <a:r>
              <a:rPr lang="nl-NL" dirty="0" smtClean="0"/>
              <a:t>Hoeveel regels </a:t>
            </a:r>
            <a:r>
              <a:rPr lang="nl-NL" dirty="0" smtClean="0"/>
              <a:t>code </a:t>
            </a:r>
            <a:r>
              <a:rPr lang="nl-NL" dirty="0" smtClean="0"/>
              <a:t>heb je nodig om uit onderstaande items de titel van de song te halen</a:t>
            </a:r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52nd Street\08 -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Until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Night</a:t>
            </a:r>
            <a:r>
              <a:rPr lang="nl-NL" sz="1400" dirty="0" smtClean="0"/>
              <a:t>.mp3</a:t>
            </a:r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52nd Street\09 - 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52nd 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Street</a:t>
            </a:r>
            <a:r>
              <a:rPr lang="nl-NL" sz="1400" dirty="0" smtClean="0"/>
              <a:t>.mp3</a:t>
            </a:r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An Innocent Man</a:t>
            </a:r>
            <a:r>
              <a:rPr lang="nl-NL" sz="1400" dirty="0" smtClean="0"/>
              <a:t>\.</a:t>
            </a:r>
            <a:r>
              <a:rPr lang="nl-NL" sz="1400" dirty="0" err="1" smtClean="0"/>
              <a:t>music_folder_player.properties</a:t>
            </a:r>
            <a:endParaRPr lang="nl-NL" sz="1400" dirty="0" smtClean="0"/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An Innocent Man\01 - 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Easy 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Money</a:t>
            </a:r>
            <a:r>
              <a:rPr lang="nl-NL" sz="1400" dirty="0" smtClean="0"/>
              <a:t>.mp3</a:t>
            </a:r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An Innocent Man\02 - 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Innocent 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</a:t>
            </a:r>
            <a:r>
              <a:rPr lang="nl-NL" sz="1400" dirty="0" smtClean="0"/>
              <a:t>.mp3</a:t>
            </a:r>
          </a:p>
          <a:p>
            <a:pPr lvl="1"/>
            <a:r>
              <a:rPr lang="nl-NL" sz="1400" dirty="0" smtClean="0"/>
              <a:t>.\</a:t>
            </a:r>
            <a:r>
              <a:rPr lang="nl-NL" sz="1400" dirty="0"/>
              <a:t>An Innocent Man\03 - 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Longest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</a:t>
            </a:r>
            <a:r>
              <a:rPr lang="nl-NL" sz="1400" dirty="0" smtClean="0"/>
              <a:t>.mp3</a:t>
            </a:r>
          </a:p>
          <a:p>
            <a:r>
              <a:rPr lang="nl-NL" sz="1400" dirty="0" smtClean="0"/>
              <a:t>Let op:</a:t>
            </a:r>
          </a:p>
          <a:p>
            <a:pPr lvl="1"/>
            <a:r>
              <a:rPr lang="nl-NL" sz="1400" dirty="0" smtClean="0"/>
              <a:t>Niet alle regels bevatten een MP3-titel</a:t>
            </a:r>
          </a:p>
          <a:p>
            <a:pPr lvl="1"/>
            <a:r>
              <a:rPr lang="nl-NL" sz="1400" dirty="0" smtClean="0"/>
              <a:t>Liedjes zijn herkenbaar aan een 2-tal cijfers gevolgd door een scheidingsteken </a:t>
            </a:r>
          </a:p>
          <a:p>
            <a:pPr lvl="1"/>
            <a:r>
              <a:rPr lang="nl-NL" sz="1400" dirty="0" smtClean="0"/>
              <a:t>De extensie hoort niet bij de song titel</a:t>
            </a:r>
            <a:endParaRPr lang="nl-NL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Lazyness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590"/>
              </p:ext>
            </p:extLst>
          </p:nvPr>
        </p:nvGraphicFramePr>
        <p:xfrm>
          <a:off x="457202" y="1124744"/>
          <a:ext cx="8147244" cy="45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79">
                  <a:extLst>
                    <a:ext uri="{9D8B030D-6E8A-4147-A177-3AD203B41FA5}">
                      <a16:colId xmlns:a16="http://schemas.microsoft.com/office/drawing/2014/main" val="3909986060"/>
                    </a:ext>
                  </a:extLst>
                </a:gridCol>
                <a:gridCol w="1154013">
                  <a:extLst>
                    <a:ext uri="{9D8B030D-6E8A-4147-A177-3AD203B41FA5}">
                      <a16:colId xmlns:a16="http://schemas.microsoft.com/office/drawing/2014/main" val="3857439606"/>
                    </a:ext>
                  </a:extLst>
                </a:gridCol>
                <a:gridCol w="1435763">
                  <a:extLst>
                    <a:ext uri="{9D8B030D-6E8A-4147-A177-3AD203B41FA5}">
                      <a16:colId xmlns:a16="http://schemas.microsoft.com/office/drawing/2014/main" val="2501977897"/>
                    </a:ext>
                  </a:extLst>
                </a:gridCol>
                <a:gridCol w="1435763">
                  <a:extLst>
                    <a:ext uri="{9D8B030D-6E8A-4147-A177-3AD203B41FA5}">
                      <a16:colId xmlns:a16="http://schemas.microsoft.com/office/drawing/2014/main" val="4129047621"/>
                    </a:ext>
                  </a:extLst>
                </a:gridCol>
                <a:gridCol w="1435763">
                  <a:extLst>
                    <a:ext uri="{9D8B030D-6E8A-4147-A177-3AD203B41FA5}">
                      <a16:colId xmlns:a16="http://schemas.microsoft.com/office/drawing/2014/main" val="3785555163"/>
                    </a:ext>
                  </a:extLst>
                </a:gridCol>
                <a:gridCol w="1435763">
                  <a:extLst>
                    <a:ext uri="{9D8B030D-6E8A-4147-A177-3AD203B41FA5}">
                      <a16:colId xmlns:a16="http://schemas.microsoft.com/office/drawing/2014/main" val="3854868869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stap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RegEx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Found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Match?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Action?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Result string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58417198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567740542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15768753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230495995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123241543"/>
                  </a:ext>
                </a:extLst>
              </a:tr>
              <a:tr h="5839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Done;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Reset pattern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&lt;td&gt;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3383129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h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14901258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0581662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9364729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l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05791588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749849073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599370978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/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Next </a:t>
                      </a:r>
                      <a:r>
                        <a:rPr lang="nl-NL" sz="800" dirty="0" err="1">
                          <a:effectLst/>
                        </a:rPr>
                        <a:t>char</a:t>
                      </a:r>
                      <a:r>
                        <a:rPr lang="nl-NL" sz="800" dirty="0">
                          <a:effectLst/>
                        </a:rPr>
                        <a:t>; next part</a:t>
                      </a:r>
                      <a:endParaRPr lang="nl-NL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79506101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440759147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324994953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No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Backtrack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391403097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.+?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next part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&lt;/td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882574019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&gt;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Yes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Next char; done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&lt;/td&gt;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210652034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 </a:t>
                      </a:r>
                      <a:endParaRPr lang="nl-NL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{EOL}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Finished</a:t>
                      </a:r>
                      <a:endParaRPr lang="nl-NL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 </a:t>
                      </a:r>
                      <a:endParaRPr lang="nl-NL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0" marR="57130" marT="0" marB="0"/>
                </a:tc>
                <a:extLst>
                  <a:ext uri="{0D108BD9-81ED-4DB2-BD59-A6C34878D82A}">
                    <a16:rowId xmlns:a16="http://schemas.microsoft.com/office/drawing/2014/main" val="121249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reader op Blackboard</a:t>
            </a:r>
          </a:p>
          <a:p>
            <a:r>
              <a:rPr lang="nl-NL" dirty="0" smtClean="0"/>
              <a:t>Input bestanden ook op </a:t>
            </a:r>
            <a:r>
              <a:rPr lang="nl-NL" dirty="0" err="1" smtClean="0"/>
              <a:t>blackboard</a:t>
            </a:r>
            <a:endParaRPr lang="nl-NL" smtClean="0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0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regels:</a:t>
            </a:r>
          </a:p>
          <a:p>
            <a:pPr lvl="1"/>
            <a:r>
              <a:rPr lang="nl-NL" dirty="0"/>
              <a:t>Zoek: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(.*\\[0-9]{2})([ -]*)(.*)\.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mp3</a:t>
            </a:r>
          </a:p>
          <a:p>
            <a:pPr lvl="1"/>
            <a:r>
              <a:rPr lang="nl-NL" dirty="0" smtClean="0"/>
              <a:t>Vervang: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\3</a:t>
            </a:r>
          </a:p>
          <a:p>
            <a:r>
              <a:rPr lang="nl-NL" dirty="0" smtClean="0"/>
              <a:t>Bewijs:</a:t>
            </a:r>
          </a:p>
          <a:p>
            <a:pPr lvl="1"/>
            <a:r>
              <a:rPr lang="nl-NL" dirty="0">
                <a:hlinkClick r:id="rId2"/>
              </a:rPr>
              <a:t>https://regex101.com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1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Regex</a:t>
            </a:r>
            <a:r>
              <a:rPr lang="nl-NL" dirty="0" smtClean="0"/>
              <a:t> 101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t="16388"/>
          <a:stretch/>
        </p:blipFill>
        <p:spPr>
          <a:xfrm>
            <a:off x="971600" y="1124744"/>
            <a:ext cx="6264696" cy="4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In C#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36713"/>
            <a:ext cx="5050904" cy="4464496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SearchReplace_RegEx</a:t>
            </a:r>
            <a:endParaRPr lang="nl-N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line;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"(.*\\[0-9]{2})([ -]*)(.*)\.mp3";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 = new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RegexOptions.IgnoreCase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(line ==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Match m =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r.Match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m.Success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CaptureCollection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cc =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Captures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(cc[0]);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}// if not End Of File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nl-NL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508104" y="836712"/>
            <a:ext cx="3456384" cy="44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Hier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definierern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de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endParaRPr lang="nl-NL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Lees van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StdInput</a:t>
            </a:r>
            <a:endParaRPr lang="nl-NL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Hier wordt de </a:t>
            </a:r>
            <a:r>
              <a:rPr lang="nl-NL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toegepast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Als er minimaal één match is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Vraag het 2</a:t>
            </a:r>
            <a:r>
              <a:rPr lang="nl-NL" sz="9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uit de gevonden groepen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Druk uit die 2</a:t>
            </a:r>
            <a:r>
              <a:rPr lang="nl-NL" sz="9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groep het 1</a:t>
            </a:r>
            <a:r>
              <a:rPr lang="nl-NL" sz="9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af.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nl-NL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nl-N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"(.*\\[0-9]{2})([ -]*)(.*)\.mp3"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Reguliere expressies </a:t>
            </a:r>
            <a:r>
              <a:rPr lang="nl-NL" dirty="0" smtClean="0">
                <a:sym typeface="Wingdings" panose="05000000000000000000" pitchFamily="2" charset="2"/>
              </a:rPr>
              <a:t> patroon herkenning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Maakt gebruik van een engine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Meestal opgenomen in programmeertaal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Veel gebruikt in *nix tools (</a:t>
            </a:r>
            <a:r>
              <a:rPr lang="nl-NL" dirty="0" err="1" smtClean="0">
                <a:sym typeface="Wingdings" panose="05000000000000000000" pitchFamily="2" charset="2"/>
              </a:rPr>
              <a:t>sed</a:t>
            </a:r>
            <a:r>
              <a:rPr lang="nl-NL" dirty="0" smtClean="0">
                <a:sym typeface="Wingdings" panose="05000000000000000000" pitchFamily="2" charset="2"/>
              </a:rPr>
              <a:t>/</a:t>
            </a:r>
            <a:r>
              <a:rPr lang="nl-NL" dirty="0" err="1" smtClean="0">
                <a:sym typeface="Wingdings" panose="05000000000000000000" pitchFamily="2" charset="2"/>
              </a:rPr>
              <a:t>awk</a:t>
            </a:r>
            <a:r>
              <a:rPr lang="nl-NL" dirty="0" smtClean="0">
                <a:sym typeface="Wingdings" panose="05000000000000000000" pitchFamily="2" charset="2"/>
              </a:rPr>
              <a:t>/grep)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Kenmerken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Gericht op regels (of velden) met tekst 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Filteren én vervangen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Zeer veel speciale tekens</a:t>
            </a:r>
          </a:p>
          <a:p>
            <a:pPr lvl="1"/>
            <a:r>
              <a:rPr lang="nl-NL" dirty="0" err="1" smtClean="0">
                <a:sym typeface="Wingdings" panose="05000000000000000000" pitchFamily="2" charset="2"/>
              </a:rPr>
              <a:t>Greedy</a:t>
            </a:r>
            <a:r>
              <a:rPr lang="nl-NL" dirty="0" smtClean="0">
                <a:sym typeface="Wingdings" panose="05000000000000000000" pitchFamily="2" charset="2"/>
              </a:rPr>
              <a:t> versus </a:t>
            </a:r>
            <a:r>
              <a:rPr lang="nl-NL" dirty="0" err="1" smtClean="0">
                <a:sym typeface="Wingdings" panose="05000000000000000000" pitchFamily="2" charset="2"/>
              </a:rPr>
              <a:t>lazy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Groeperen</a:t>
            </a:r>
          </a:p>
          <a:p>
            <a:pPr lvl="1"/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157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Toegepast op één hoeveelheid tekst</a:t>
            </a:r>
          </a:p>
          <a:p>
            <a:pPr lvl="1"/>
            <a:r>
              <a:rPr lang="nl-NL" sz="2000" dirty="0" smtClean="0"/>
              <a:t>1 zin</a:t>
            </a:r>
          </a:p>
          <a:p>
            <a:pPr lvl="1"/>
            <a:r>
              <a:rPr lang="nl-NL" sz="2000" dirty="0" smtClean="0"/>
              <a:t>1 regel tot \n</a:t>
            </a:r>
          </a:p>
          <a:p>
            <a:pPr lvl="1"/>
            <a:r>
              <a:rPr lang="nl-NL" sz="2000" dirty="0" smtClean="0"/>
              <a:t>Database veld (</a:t>
            </a:r>
            <a:r>
              <a:rPr lang="nl-NL" sz="2000" i="1" dirty="0" err="1" smtClean="0"/>
              <a:t>tbl_klanten.klantnaam</a:t>
            </a:r>
            <a:r>
              <a:rPr lang="nl-NL" sz="2000" dirty="0" smtClean="0"/>
              <a:t>)</a:t>
            </a:r>
          </a:p>
          <a:p>
            <a:r>
              <a:rPr lang="nl-NL" sz="2000" dirty="0" smtClean="0"/>
              <a:t>Soms omsloten door forward slash (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... /</a:t>
            </a:r>
            <a:r>
              <a:rPr lang="nl-NL" sz="2000" dirty="0" smtClean="0"/>
              <a:t>)</a:t>
            </a:r>
          </a:p>
          <a:p>
            <a:r>
              <a:rPr lang="nl-NL" sz="2000" dirty="0" smtClean="0"/>
              <a:t>Filteren</a:t>
            </a:r>
          </a:p>
          <a:p>
            <a:pPr lvl="1"/>
            <a:r>
              <a:rPr lang="nl-NL" sz="2000" dirty="0" smtClean="0"/>
              <a:t>Laat weg wat niet aan dit patroon voldoet en </a:t>
            </a:r>
            <a:r>
              <a:rPr lang="nl-NL" sz="2000" dirty="0" err="1" smtClean="0"/>
              <a:t>vice</a:t>
            </a:r>
            <a:r>
              <a:rPr lang="nl-NL" sz="2000" dirty="0" smtClean="0"/>
              <a:t>-versa</a:t>
            </a:r>
          </a:p>
          <a:p>
            <a:r>
              <a:rPr lang="nl-NL" sz="2000" dirty="0" smtClean="0"/>
              <a:t>Zoeken / vervangen</a:t>
            </a:r>
          </a:p>
          <a:p>
            <a:pPr lvl="1"/>
            <a:r>
              <a:rPr lang="nl-NL" sz="2000" dirty="0" smtClean="0"/>
              <a:t>Zoek een patroon en vervang het gevonden deel door iets anders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9631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nl-NL" sz="1600" dirty="0" smtClean="0"/>
              <a:t>Losse karakters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Mp3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 smtClean="0">
                <a:sym typeface="Wingdings" panose="05000000000000000000" pitchFamily="2" charset="2"/>
              </a:rPr>
              <a:t>deze moeten letterlijk zo voorkomen</a:t>
            </a:r>
            <a:endParaRPr lang="nl-NL" sz="1600" dirty="0" smtClean="0"/>
          </a:p>
          <a:p>
            <a:r>
              <a:rPr lang="nl-NL" sz="1600" dirty="0" smtClean="0"/>
              <a:t>Willekeurig karakter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600" dirty="0" smtClean="0"/>
              <a:t>Keuze uit karakters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nl-NL" sz="1600" dirty="0" smtClean="0">
                <a:sym typeface="Wingdings" panose="05000000000000000000" pitchFamily="2" charset="2"/>
              </a:rPr>
              <a:t> alles van hoofdletter A tot en met hoofdletter Z</a:t>
            </a:r>
            <a:endParaRPr lang="nl-NL" sz="16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>
                <a:sym typeface="Wingdings" panose="05000000000000000000" pitchFamily="2" charset="2"/>
              </a:rPr>
              <a:t> alles van </a:t>
            </a:r>
            <a:r>
              <a:rPr lang="nl-NL" sz="1600" dirty="0" smtClean="0">
                <a:sym typeface="Wingdings" panose="05000000000000000000" pitchFamily="2" charset="2"/>
              </a:rPr>
              <a:t>kleine letter a </a:t>
            </a:r>
            <a:r>
              <a:rPr lang="nl-NL" sz="1600" dirty="0">
                <a:sym typeface="Wingdings" panose="05000000000000000000" pitchFamily="2" charset="2"/>
              </a:rPr>
              <a:t>tot en met </a:t>
            </a:r>
            <a:r>
              <a:rPr lang="nl-NL" sz="1600" dirty="0" smtClean="0">
                <a:sym typeface="Wingdings" panose="05000000000000000000" pitchFamily="2" charset="2"/>
              </a:rPr>
              <a:t>kleine letter </a:t>
            </a:r>
            <a:r>
              <a:rPr lang="nl-NL" sz="1600" dirty="0" err="1" smtClean="0">
                <a:sym typeface="Wingdings" panose="05000000000000000000" pitchFamily="2" charset="2"/>
              </a:rPr>
              <a:t>z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/>
              <a:t>Herhalingen (zie ook ‘</a:t>
            </a:r>
            <a:r>
              <a:rPr lang="nl-NL" sz="1600" dirty="0" err="1" smtClean="0"/>
              <a:t>Greedy</a:t>
            </a:r>
            <a:r>
              <a:rPr lang="nl-NL" sz="1600" dirty="0" smtClean="0"/>
              <a:t>’)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 smtClean="0">
                <a:sym typeface="Wingdings" panose="05000000000000000000" pitchFamily="2" charset="2"/>
              </a:rPr>
              <a:t>nul of meer keren</a:t>
            </a:r>
            <a:endParaRPr lang="nl-NL" sz="16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[0-9]{2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>
                <a:sym typeface="Wingdings" panose="05000000000000000000" pitchFamily="2" charset="2"/>
              </a:rPr>
              <a:t>precies 2 keer</a:t>
            </a:r>
            <a:endParaRPr lang="nl-NL" sz="16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[0-9]{2,4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>
                <a:sym typeface="Wingdings" panose="05000000000000000000" pitchFamily="2" charset="2"/>
              </a:rPr>
              <a:t>2 tot en met 4 keer</a:t>
            </a:r>
            <a:endParaRPr lang="nl-NL" sz="16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[0-9]{2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,}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nl-NL" sz="1600" dirty="0">
                <a:sym typeface="Wingdings" panose="05000000000000000000" pitchFamily="2" charset="2"/>
              </a:rPr>
              <a:t>2 keer of meer</a:t>
            </a:r>
            <a:endParaRPr lang="nl-NL" sz="1600" dirty="0"/>
          </a:p>
          <a:p>
            <a:r>
              <a:rPr lang="nl-NL" sz="1600" dirty="0" smtClean="0"/>
              <a:t>Escape karakter om speciale tekens te gebruiken = \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\[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</a:p>
        </p:txBody>
      </p:sp>
    </p:spTree>
    <p:extLst>
      <p:ext uri="{BB962C8B-B14F-4D97-AF65-F5344CB8AC3E}">
        <p14:creationId xmlns:p14="http://schemas.microsoft.com/office/powerpoint/2010/main" val="28876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Vaak worden </a:t>
            </a:r>
            <a:r>
              <a:rPr lang="nl-NL" dirty="0" err="1" smtClean="0"/>
              <a:t>modifiers</a:t>
            </a:r>
            <a:r>
              <a:rPr lang="nl-NL" dirty="0" smtClean="0"/>
              <a:t> gebruikt om gedrag te veranderen</a:t>
            </a:r>
          </a:p>
          <a:p>
            <a:pPr lvl="1"/>
            <a:r>
              <a:rPr lang="nl-NL" dirty="0" smtClean="0"/>
              <a:t>g = </a:t>
            </a:r>
            <a:r>
              <a:rPr lang="nl-NL" dirty="0" err="1" smtClean="0"/>
              <a:t>global</a:t>
            </a:r>
            <a:r>
              <a:rPr lang="nl-NL" dirty="0" smtClean="0"/>
              <a:t>: stop niet na de eerste match</a:t>
            </a:r>
          </a:p>
          <a:p>
            <a:pPr lvl="1"/>
            <a:r>
              <a:rPr lang="nl-NL" dirty="0"/>
              <a:t>i</a:t>
            </a:r>
            <a:r>
              <a:rPr lang="nl-NL" dirty="0" smtClean="0"/>
              <a:t> = case </a:t>
            </a:r>
            <a:r>
              <a:rPr lang="nl-NL" dirty="0" err="1" smtClean="0"/>
              <a:t>insensitive</a:t>
            </a:r>
            <a:endParaRPr lang="nl-NL" dirty="0" smtClean="0"/>
          </a:p>
          <a:p>
            <a:r>
              <a:rPr lang="nl-NL" dirty="0" smtClean="0"/>
              <a:t>Voorbeeld: zoek hele woorden gescheiden door spatie</a:t>
            </a:r>
          </a:p>
          <a:p>
            <a:pPr lvl="1"/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/[A-Za-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 /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A-Z]*\s/i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25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L_algemeen_N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algemeen NL_0.pptx" id="{134791FD-1EAE-4824-ADB9-98F730960687}" vid="{4FEFF8C5-B0DD-451F-AF5D-E96AE3F3D352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algemeen NL_0</Template>
  <TotalTime>1611</TotalTime>
  <Words>1369</Words>
  <Application>Microsoft Office PowerPoint</Application>
  <PresentationFormat>Diavoorstelling (4:3)</PresentationFormat>
  <Paragraphs>470</Paragraphs>
  <Slides>21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NHL_algemeen_NL</vt:lpstr>
      <vt:lpstr>Reguliere Expressies</vt:lpstr>
      <vt:lpstr>Vraag</vt:lpstr>
      <vt:lpstr>Oplossing</vt:lpstr>
      <vt:lpstr>Regex 101</vt:lpstr>
      <vt:lpstr>In C#</vt:lpstr>
      <vt:lpstr>"(.*\\[0-9]{2})([ -]*)(.*)\.mp3"</vt:lpstr>
      <vt:lpstr>Patronen</vt:lpstr>
      <vt:lpstr>Voorbeelden</vt:lpstr>
      <vt:lpstr>Modifiers</vt:lpstr>
      <vt:lpstr>Groeperen</vt:lpstr>
      <vt:lpstr>verwijzingen</vt:lpstr>
      <vt:lpstr>Resultaat</vt:lpstr>
      <vt:lpstr>Linux</vt:lpstr>
      <vt:lpstr>Greedy! </vt:lpstr>
      <vt:lpstr>Greedy! (2)</vt:lpstr>
      <vt:lpstr>Greedy (3)</vt:lpstr>
      <vt:lpstr>Too greedy?!</vt:lpstr>
      <vt:lpstr>Too Greedy (2)</vt:lpstr>
      <vt:lpstr>Too Greedy?! Become Lazy!</vt:lpstr>
      <vt:lpstr>Lazyness</vt:lpstr>
      <vt:lpstr>Oefeningen</vt:lpstr>
    </vt:vector>
  </TitlesOfParts>
  <Company>NHL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Molema, G.J.M.</dc:creator>
  <cp:lastModifiedBy>Molema, G.J.M.</cp:lastModifiedBy>
  <cp:revision>24</cp:revision>
  <dcterms:created xsi:type="dcterms:W3CDTF">2017-10-11T11:09:28Z</dcterms:created>
  <dcterms:modified xsi:type="dcterms:W3CDTF">2017-12-13T11:41:31Z</dcterms:modified>
</cp:coreProperties>
</file>