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6"/>
  </p:notesMasterIdLst>
  <p:handoutMasterIdLst>
    <p:handoutMasterId r:id="rId37"/>
  </p:handoutMasterIdLst>
  <p:sldIdLst>
    <p:sldId id="416" r:id="rId6"/>
    <p:sldId id="473" r:id="rId7"/>
    <p:sldId id="474" r:id="rId8"/>
    <p:sldId id="478" r:id="rId9"/>
    <p:sldId id="444" r:id="rId10"/>
    <p:sldId id="479" r:id="rId11"/>
    <p:sldId id="445" r:id="rId12"/>
    <p:sldId id="438" r:id="rId13"/>
    <p:sldId id="483" r:id="rId14"/>
    <p:sldId id="481" r:id="rId15"/>
    <p:sldId id="482" r:id="rId16"/>
    <p:sldId id="463" r:id="rId17"/>
    <p:sldId id="484" r:id="rId18"/>
    <p:sldId id="472" r:id="rId19"/>
    <p:sldId id="475" r:id="rId20"/>
    <p:sldId id="477" r:id="rId21"/>
    <p:sldId id="453" r:id="rId22"/>
    <p:sldId id="452" r:id="rId23"/>
    <p:sldId id="460" r:id="rId24"/>
    <p:sldId id="470" r:id="rId25"/>
    <p:sldId id="485" r:id="rId26"/>
    <p:sldId id="437" r:id="rId27"/>
    <p:sldId id="441" r:id="rId28"/>
    <p:sldId id="458" r:id="rId29"/>
    <p:sldId id="467" r:id="rId30"/>
    <p:sldId id="443" r:id="rId31"/>
    <p:sldId id="435" r:id="rId32"/>
    <p:sldId id="486" r:id="rId33"/>
    <p:sldId id="476" r:id="rId34"/>
    <p:sldId id="4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39B2CC-73AF-4487-B8E9-BBBEAB513567}">
          <p14:sldIdLst>
            <p14:sldId id="416"/>
            <p14:sldId id="473"/>
            <p14:sldId id="474"/>
            <p14:sldId id="478"/>
            <p14:sldId id="444"/>
            <p14:sldId id="479"/>
            <p14:sldId id="445"/>
            <p14:sldId id="438"/>
            <p14:sldId id="483"/>
            <p14:sldId id="481"/>
            <p14:sldId id="482"/>
            <p14:sldId id="463"/>
            <p14:sldId id="484"/>
            <p14:sldId id="472"/>
            <p14:sldId id="475"/>
            <p14:sldId id="477"/>
            <p14:sldId id="453"/>
            <p14:sldId id="452"/>
            <p14:sldId id="460"/>
            <p14:sldId id="470"/>
            <p14:sldId id="485"/>
            <p14:sldId id="437"/>
            <p14:sldId id="441"/>
            <p14:sldId id="458"/>
            <p14:sldId id="467"/>
            <p14:sldId id="443"/>
            <p14:sldId id="435"/>
            <p14:sldId id="486"/>
            <p14:sldId id="476"/>
            <p14:sldId id="462"/>
          </p14:sldIdLst>
        </p14:section>
        <p14:section name="General Improvements" id="{D67DD959-4645-43CC-B775-A1F831BF6A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entongo" initials="DS" lastIdx="1" clrIdx="0">
    <p:extLst>
      <p:ext uri="{19B8F6BF-5375-455C-9EA6-DF929625EA0E}">
        <p15:presenceInfo xmlns:p15="http://schemas.microsoft.com/office/powerpoint/2012/main" userId="David Sentongo" providerId="None"/>
      </p:ext>
    </p:extLst>
  </p:cmAuthor>
  <p:cmAuthor id="2" name="David Wright" initials="DW" lastIdx="6" clrIdx="1">
    <p:extLst>
      <p:ext uri="{19B8F6BF-5375-455C-9EA6-DF929625EA0E}">
        <p15:presenceInfo xmlns:p15="http://schemas.microsoft.com/office/powerpoint/2012/main" userId="S::david.wright@kofax.com::a87a15d8-e9af-43f4-8752-ff9c2f8df3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C"/>
    <a:srgbClr val="323232"/>
    <a:srgbClr val="F2F2F2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07" autoAdjust="0"/>
  </p:normalViewPr>
  <p:slideViewPr>
    <p:cSldViewPr snapToGrid="0">
      <p:cViewPr varScale="1">
        <p:scale>
          <a:sx n="77" d="100"/>
          <a:sy n="77" d="100"/>
        </p:scale>
        <p:origin x="114" y="8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BD5607-26F1-41B8-A395-B6B262578F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AB154-A2F6-46FF-8F07-E0C690500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DB5C-305D-411E-9FF1-AB4D9AED83F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B8F3-2824-48C2-BE91-B6C6C6D7D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13F42-4A74-48B4-9373-0614693C1A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4637-A9CF-4FEC-959C-33F9590F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B29F-F5DC-4812-BA82-1B50C0D6A1D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7D6E9-5DD3-45AB-8092-B3C75CBC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https://commons.wikimedia.org/wiki/File:Pdf_icon_file.png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7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https://commons.wikimedia.org/wiki/File:Noun_Project_stopwatch_icon_386232_cc.svg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hat: https://commons.wikimedia.org/wiki/File:TotalBiscuit_icon.png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https://commons.wikimedia.org/wiki/File:Magnifying_glass_icon.svg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5B4-BBAA-4FB9-BA30-9B8B2A85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69" y="1532217"/>
            <a:ext cx="10833262" cy="2332320"/>
          </a:xfrm>
        </p:spPr>
        <p:txBody>
          <a:bodyPr anchor="b">
            <a:noAutofit/>
          </a:bodyPr>
          <a:lstStyle>
            <a:lvl1pPr algn="ctr">
              <a:defRPr sz="45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9073-81D1-4E02-9B27-06D9A62F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9" y="4005356"/>
            <a:ext cx="10833262" cy="12524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026EB-1164-44D6-8932-443DC91D4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6D7E4-54A0-48AE-B033-9AA4EA13E01A}"/>
              </a:ext>
            </a:extLst>
          </p:cNvPr>
          <p:cNvSpPr/>
          <p:nvPr userDrawn="1"/>
        </p:nvSpPr>
        <p:spPr>
          <a:xfrm>
            <a:off x="-1" y="5398618"/>
            <a:ext cx="12192001" cy="145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046B262-08D6-406E-9ECA-59C78F88C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22" y="957494"/>
            <a:ext cx="2285978" cy="433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601C68-438B-4A09-98F9-3C83A8EAB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78" y="5861298"/>
            <a:ext cx="2651034" cy="543568"/>
          </a:xfrm>
          <a:prstGeom prst="rect">
            <a:avLst/>
          </a:prstGeom>
        </p:spPr>
      </p:pic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66E3F185-D024-4FD4-A86A-0586824EE9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6888" y="5693973"/>
            <a:ext cx="964449" cy="86800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05732" marR="0" lvl="0" indent="-205732" algn="l" defTabSz="8229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DCD5E721-035D-4FD4-989E-3F2FD69E0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8835" y="5694503"/>
            <a:ext cx="6493393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i="0" cap="none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05CEC7C9-6261-43BB-8039-43AC586574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834" y="6037408"/>
            <a:ext cx="6493394" cy="553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Presenter Title, Company, Date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1D2EF-A279-4D83-8FE7-D2CD1F88DE39}"/>
              </a:ext>
            </a:extLst>
          </p:cNvPr>
          <p:cNvCxnSpPr>
            <a:cxnSpLocks/>
          </p:cNvCxnSpPr>
          <p:nvPr userDrawn="1"/>
        </p:nvCxnSpPr>
        <p:spPr>
          <a:xfrm>
            <a:off x="-30480" y="5398618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6467F-7245-4BD7-B408-35DF1FADD26D}"/>
              </a:ext>
            </a:extLst>
          </p:cNvPr>
          <p:cNvSpPr/>
          <p:nvPr userDrawn="1"/>
        </p:nvSpPr>
        <p:spPr>
          <a:xfrm>
            <a:off x="7430387" y="6493871"/>
            <a:ext cx="42812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Kofax.</a:t>
            </a:r>
          </a:p>
        </p:txBody>
      </p:sp>
    </p:spTree>
    <p:extLst>
      <p:ext uri="{BB962C8B-B14F-4D97-AF65-F5344CB8AC3E}">
        <p14:creationId xmlns:p14="http://schemas.microsoft.com/office/powerpoint/2010/main" val="22750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FEC0C-E719-4B65-B74F-9B046E317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8702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9695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205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F5724-DCAE-4887-877A-1804BC9801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FBCE5-99DE-4709-B178-C005587557E4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FEC0C-E719-4B65-B74F-9B046E317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17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257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67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F5724-DCAE-4887-877A-1804BC9801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FBCE5-99DE-4709-B178-C005587557E4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8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FEC0C-E719-4B65-B74F-9B046E317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17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257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67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F5724-DCAE-4887-877A-1804BC9801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FBCE5-99DE-4709-B178-C005587557E4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0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18F3D-117D-470C-ADA4-901FA5DA4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005AF96F-0A5B-4836-A2C1-6C3FF8E7DE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8023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ICTUR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06B47BA-8D00-4768-98F2-94531EF59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8F72630-3859-41FD-BE4D-B4BCBD62E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C2547-DAD0-41DC-9F34-8CBF27FE88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ICTURE L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1B4CD6-94A7-4138-AA16-50794C095C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304994E-E200-43DB-962C-E9A77269BD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4C9E2BCB-49EE-4F41-88DF-225BE5D903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DB99D8-E316-4BA5-A596-DD7F19D3A9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92410D-763A-4CD5-B57E-52B3289170A8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95562E-CBCB-4006-9475-201CA8C275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1DDCBCBA-D2E7-420F-8774-F0895E89EB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D9A3A-F23A-4EB1-8745-718E78E29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DAC53-CEDE-44CE-A233-2B358307C381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5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o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99592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92CFA7E-CCFE-4FDA-96D5-73DA3AD10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089" y="4864987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5591BCA-28D0-4B07-9D66-0B4EDCF9EE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6061CC8A-4EBA-4688-816E-2B172A88D6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30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, Rob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92CFA7E-CCFE-4FDA-96D5-73DA3AD10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089" y="4864987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D1C20E-653A-451F-90B8-13BCECA227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997DEE07-88D2-494D-8FEA-6782832076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98ED7F-DCB6-4910-B0F7-E19F23E023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A9E4C5-08D2-4D59-B189-C463A44DADD7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4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35EA6525-2BF1-4E56-A25F-0E12B08A57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76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lternati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8910F3-939F-4E1C-9516-D4E99E9E9C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115B4-BBAA-4FB9-BA30-9B8B2A85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69" y="1532217"/>
            <a:ext cx="10833262" cy="2332320"/>
          </a:xfrm>
        </p:spPr>
        <p:txBody>
          <a:bodyPr anchor="b">
            <a:noAutofit/>
          </a:bodyPr>
          <a:lstStyle>
            <a:lvl1pPr algn="ctr">
              <a:defRPr sz="4500" cap="none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9073-81D1-4E02-9B27-06D9A62F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9" y="4005356"/>
            <a:ext cx="10833262" cy="12524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026EB-1164-44D6-8932-443DC91D4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6D7E4-54A0-48AE-B033-9AA4EA13E01A}"/>
              </a:ext>
            </a:extLst>
          </p:cNvPr>
          <p:cNvSpPr/>
          <p:nvPr userDrawn="1"/>
        </p:nvSpPr>
        <p:spPr>
          <a:xfrm>
            <a:off x="-1" y="5398618"/>
            <a:ext cx="12192001" cy="145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046B262-08D6-406E-9ECA-59C78F88CE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22" y="957494"/>
            <a:ext cx="2285978" cy="433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66E3F185-D024-4FD4-A86A-0586824EE9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6888" y="5693973"/>
            <a:ext cx="964449" cy="868006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200" i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05732" marR="0" lvl="0" indent="-205732" algn="l" defTabSz="8229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DCD5E721-035D-4FD4-989E-3F2FD69E0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8835" y="5694503"/>
            <a:ext cx="6493393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1800" b="1" i="0" kern="1200" cap="none" baseline="0" dirty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Presenter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05CEC7C9-6261-43BB-8039-43AC586574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834" y="6037408"/>
            <a:ext cx="6493394" cy="553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Presenter Title, Company, 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B2BA5D-60D1-490F-83FA-CF88F9028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78" y="5861298"/>
            <a:ext cx="2651034" cy="5435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31B837-96C0-40E5-8C30-B42ECAC9BD9D}"/>
              </a:ext>
            </a:extLst>
          </p:cNvPr>
          <p:cNvSpPr/>
          <p:nvPr userDrawn="1"/>
        </p:nvSpPr>
        <p:spPr>
          <a:xfrm>
            <a:off x="7430387" y="6493871"/>
            <a:ext cx="42812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Kofax.</a:t>
            </a:r>
          </a:p>
        </p:txBody>
      </p:sp>
    </p:spTree>
    <p:extLst>
      <p:ext uri="{BB962C8B-B14F-4D97-AF65-F5344CB8AC3E}">
        <p14:creationId xmlns:p14="http://schemas.microsoft.com/office/powerpoint/2010/main" val="876044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35EA6525-2BF1-4E56-A25F-0E12B08A57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83B8D-FE2D-4A68-AAEA-D0DE0E7FC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36" y="1403111"/>
            <a:ext cx="8674183" cy="5141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3A21F-4809-4FD4-80CD-9F41D6A693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35" y="5861070"/>
            <a:ext cx="2531293" cy="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4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A184B76-A8B0-41B4-A18B-1EC1631291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6053" y="1270097"/>
            <a:ext cx="9664824" cy="2690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D68BB-756B-4896-97E8-CC8EF56B5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55214D2-584D-420F-9361-88C3EC2D3F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243" y="4610658"/>
            <a:ext cx="2613938" cy="1652548"/>
          </a:xfrm>
          <a:prstGeom prst="rect">
            <a:avLst/>
          </a:prstGeom>
        </p:spPr>
        <p:txBody>
          <a:bodyPr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300" b="0" i="0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lvl="0"/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06B64F8-917F-47EA-91EB-5D2B7B657A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78534" y="4307133"/>
            <a:ext cx="2613938" cy="195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B124B90-FC89-43DB-90E2-E154766022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2713" y="3876181"/>
            <a:ext cx="2613938" cy="2387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A3795D1-214C-4AAA-9914-43908D4133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95503" y="3430309"/>
            <a:ext cx="2613938" cy="283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FC0A60-E025-4457-BCDA-2E9FE91E755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246" y="3974672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9FA09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BBDABDA-3E9D-4B0B-97F3-8849E52D50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70470" y="3640961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6869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E4CCCC4-F011-4C2A-B086-1EAF6023E3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72716" y="3236966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5C5AEFA-C226-46F7-ACA6-A663A7EFBDE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95505" y="2782486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FFC6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E68EDC2A-002F-42CD-B866-5F0CE0D393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16054" y="2735754"/>
            <a:ext cx="1229492" cy="122529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BDD659F-FE8E-478E-9B2D-0208AA9BF15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64414" y="1545553"/>
            <a:ext cx="1248754" cy="122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ctr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1D82E4B-3DD3-4444-932E-9A45528CE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7" name="Picture 26" descr="001">
            <a:extLst>
              <a:ext uri="{FF2B5EF4-FFF2-40B4-BE49-F238E27FC236}">
                <a16:creationId xmlns:a16="http://schemas.microsoft.com/office/drawing/2014/main" id="{D714F37A-D712-4D28-B185-92B1B1947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DF74949B-A379-43F5-84D8-8694B759FA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1A3B5B8A-9B0C-4201-933E-467E2190FA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50164" y="2388909"/>
            <a:ext cx="1229492" cy="122529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2D1AD67C-CEAA-451D-8F1B-A168924387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1324" y="1983334"/>
            <a:ext cx="1229492" cy="122529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4491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- 4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59BBD90-AC40-422A-B70C-F50CE8EE4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3" name="Picture 22" descr="001">
            <a:extLst>
              <a:ext uri="{FF2B5EF4-FFF2-40B4-BE49-F238E27FC236}">
                <a16:creationId xmlns:a16="http://schemas.microsoft.com/office/drawing/2014/main" id="{21E324C1-3DA8-4A72-9366-E0D81C2451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F54962F-B75C-4D88-BAEA-50CDE9478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3CF10-F296-45CE-BA3D-94C79AE248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859" y="1936893"/>
            <a:ext cx="10851821" cy="865707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1E2B23B3-CD86-4FC9-835D-B431939D727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3665" y="2953285"/>
            <a:ext cx="2392296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5E73426B-0BD8-4819-B56A-22D23D26225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0416" y="2012036"/>
            <a:ext cx="2325545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FE0F9C0-1748-415D-BA81-FB028490C9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667304" y="2012035"/>
            <a:ext cx="2262979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E5A6BBF5-B23A-4A2A-91A2-7F57B528889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01629" y="2012035"/>
            <a:ext cx="2342876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02EAE7-D31B-473A-9457-F6FC89954E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84378" y="2012036"/>
            <a:ext cx="2409090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EE55688A-CCC2-4C76-8935-26A6F53946D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67304" y="2953285"/>
            <a:ext cx="2262979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F710EFA3-8203-4B1A-94BD-95D4C7C1670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96489" y="2953285"/>
            <a:ext cx="2348016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0F827753-3E55-4B58-AED5-2769F646B5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84379" y="2953285"/>
            <a:ext cx="2409090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AA877555-0898-4550-8211-CE086ACA4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1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- 5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59010-B5E0-4BC5-B569-46F04E6E5C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121" y="1981060"/>
            <a:ext cx="11357832" cy="80474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50C8DB2-FF90-EC48-AC80-8F02DA709AC0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366374" y="2917655"/>
            <a:ext cx="2141979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36E7E13-1BFC-5C49-B9D5-42789BCCF9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51466" y="2953285"/>
            <a:ext cx="2141979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31972E0-1061-6841-84DC-1557D6D3EAC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63052" y="2012036"/>
            <a:ext cx="2145301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4C067DC-B7C8-984B-8E7F-698F4A461DC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18217" y="2012036"/>
            <a:ext cx="2088631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BED1DD97-D90E-D348-873A-6B542DCB5C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6710" y="2012035"/>
            <a:ext cx="2048655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E344762-F8F3-C541-AB97-3FDA1F8AF00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15203" y="2012035"/>
            <a:ext cx="2098620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35768DF-D63E-754D-ABB1-803D705CE20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23685" y="2012036"/>
            <a:ext cx="2013672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1E25922-FD24-5E4D-9BC3-0FA76239521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985203" y="2953285"/>
            <a:ext cx="2080162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55A3F5A-CEC3-A64E-957D-0C286CAEBC1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57123" y="2953285"/>
            <a:ext cx="2141980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3C968CC-A88C-0E4F-A9D7-DF0EE72C34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90861" y="2953285"/>
            <a:ext cx="2002607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59BBD90-AC40-422A-B70C-F50CE8EE4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3" name="Picture 22" descr="001">
            <a:extLst>
              <a:ext uri="{FF2B5EF4-FFF2-40B4-BE49-F238E27FC236}">
                <a16:creationId xmlns:a16="http://schemas.microsoft.com/office/drawing/2014/main" id="{21E324C1-3DA8-4A72-9366-E0D81C2451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F54962F-B75C-4D88-BAEA-50CDE9478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F4D1AF9F-DCC9-4EA4-9C9F-FC2831CC1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0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Cyc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59BBD90-AC40-422A-B70C-F50CE8EE4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3" name="Picture 22" descr="001">
            <a:extLst>
              <a:ext uri="{FF2B5EF4-FFF2-40B4-BE49-F238E27FC236}">
                <a16:creationId xmlns:a16="http://schemas.microsoft.com/office/drawing/2014/main" id="{21E324C1-3DA8-4A72-9366-E0D81C2451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F54962F-B75C-4D88-BAEA-50CDE9478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AD6C7-EFD1-42D3-BF13-54507D6118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63" y="1219746"/>
            <a:ext cx="5505494" cy="5501729"/>
          </a:xfrm>
          <a:prstGeom prst="rect">
            <a:avLst/>
          </a:prstGeom>
        </p:spPr>
      </p:pic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B5F9630-953E-427B-8061-677CEAFCC6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96386" y="3059794"/>
            <a:ext cx="2045352" cy="17855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1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39222DE-834A-4F3A-8E9B-01F3B4A47B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26974" y="1411314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80363964-8F17-40B1-9441-3684A3705F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1738" y="3660621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FC610751-5FDC-4A2F-9E1D-93BF2C71C8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40664" y="4845302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8284959F-957B-4C77-9722-3A8D687F3E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5003" y="2596057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EF42D-D90C-4B1F-B72D-2AAE37F5A32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35025" y="1524001"/>
            <a:ext cx="4445000" cy="5025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9E71E03-3A7C-4798-A4D0-36C78FC7C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181E3087-8601-4E1A-9A1F-A682F61DA8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74097-3BE9-4575-974B-0D0FB2B2F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F3B27-6B95-47DF-AAFE-A5BD97225ECE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74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96FB-CFE5-4D9E-B2F8-3F3E4742B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2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96FB-CFE5-4D9E-B2F8-3F3E4742B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36AEF-377B-4425-85AA-033EB06E00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556110-A54C-4680-B847-1C137FEC420D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94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96FB-CFE5-4D9E-B2F8-3F3E4742B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34CAFAA-0064-40C4-9D3E-E680CEAD0A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6068" y="790575"/>
            <a:ext cx="9211559" cy="29179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“Add quote text here.”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9697F-C3BD-4258-BB49-10F0556BF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24" y="1668399"/>
            <a:ext cx="649269" cy="2145792"/>
          </a:xfrm>
          <a:prstGeom prst="rect">
            <a:avLst/>
          </a:prstGeom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2759F84A-22BB-46D4-BAD3-352618033F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6072" y="3938016"/>
            <a:ext cx="9211555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4EDCECD-527C-4431-A5D9-AC0D323CA2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6070" y="4273706"/>
            <a:ext cx="9211554" cy="10285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4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Job Title/Position, Company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603B2-4319-45BF-BC61-38AC6617D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6D8943-4E33-4F7D-8BD2-3F121EDC52A4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60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4969" y="4111832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814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5625" y="4111832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0470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6281" y="4111832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126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6937" y="4111832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1782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932831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183487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434143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7684799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D2367A-5DC1-4E3F-B1E9-0B31792DAB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27593" y="4111832"/>
            <a:ext cx="941605" cy="27881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DCD44A6-2AD4-482B-986F-6A6CC7D994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2438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397415-2D8E-4706-AB8E-DE5278E8756F}"/>
              </a:ext>
            </a:extLst>
          </p:cNvPr>
          <p:cNvSpPr/>
          <p:nvPr userDrawn="1"/>
        </p:nvSpPr>
        <p:spPr>
          <a:xfrm>
            <a:off x="9935455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8455DD77-31E2-4C9B-98EF-243EAE26E0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139D457-3687-4065-A4F6-9BFE1D8B2D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7648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14BDF7A1-EACC-4F4C-9780-AB62350FC9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80470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09C0A908-BE52-456E-8E11-A8C65EFF0F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1126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DDDE05F-F24E-466A-9ABE-4FC021E115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81782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230BD92-882B-4E4C-A5DD-7D340430D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29627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9297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0DB-0C12-4E6D-8879-583FF1985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3075" y="594795"/>
            <a:ext cx="6006501" cy="8080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28CCA-BC6D-4653-A431-CD72C0F85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001">
            <a:extLst>
              <a:ext uri="{FF2B5EF4-FFF2-40B4-BE49-F238E27FC236}">
                <a16:creationId xmlns:a16="http://schemas.microsoft.com/office/drawing/2014/main" id="{2E22136B-8A90-4A10-AB91-760BD9953C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55" y="635927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4B79E-9414-49C2-B89A-023E54B4DDB8}"/>
              </a:ext>
            </a:extLst>
          </p:cNvPr>
          <p:cNvSpPr/>
          <p:nvPr userDrawn="1"/>
        </p:nvSpPr>
        <p:spPr>
          <a:xfrm>
            <a:off x="1" y="1"/>
            <a:ext cx="4667251" cy="6858000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8B241-A5CE-4FD6-A915-2B8B03DCEA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3075" y="1469178"/>
            <a:ext cx="6007100" cy="495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Section Title 1</a:t>
            </a:r>
          </a:p>
          <a:p>
            <a:pPr lvl="0"/>
            <a:r>
              <a:rPr lang="en-US"/>
              <a:t>Section Title 2</a:t>
            </a:r>
          </a:p>
          <a:p>
            <a:pPr lvl="0"/>
            <a:r>
              <a:rPr lang="en-US"/>
              <a:t>Section Title 3</a:t>
            </a:r>
          </a:p>
          <a:p>
            <a:pPr lvl="0"/>
            <a:r>
              <a:rPr lang="en-US"/>
              <a:t>Section Title 4</a:t>
            </a:r>
          </a:p>
          <a:p>
            <a:pPr lvl="0"/>
            <a:r>
              <a:rPr lang="en-US"/>
              <a:t>Section Title 5</a:t>
            </a:r>
          </a:p>
        </p:txBody>
      </p:sp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6AEB2D7E-1C4F-4825-90D4-ED1AD1BB3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210" y="1316240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CACCCD8C-E1C1-4C68-A884-B095393AED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47210" y="2955463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C980C588-A2E7-4573-954C-7F7E5C940F3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7210" y="4621938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8970BD74-01A3-49E8-982B-E8C906630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138" y="1138130"/>
            <a:ext cx="2795861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1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C6D27772-3D6C-47A6-9ACF-764260809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6142" y="1659143"/>
            <a:ext cx="2795862" cy="89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AB36E1C-ABFA-42E0-A927-D18C580F2E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76138" y="2776530"/>
            <a:ext cx="2795861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2 name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1D7DA1AB-C8AC-498D-B708-B4845A309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76142" y="3297543"/>
            <a:ext cx="2795858" cy="9295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B5A69F9-AE5E-407E-B041-F9DF523955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76138" y="4414932"/>
            <a:ext cx="2795857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3 name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FF70F0D3-3380-4949-85AA-140B7C6BFA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76142" y="4935945"/>
            <a:ext cx="2795854" cy="868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68FE2E-E94B-4679-A441-C54E9A15F058}"/>
              </a:ext>
            </a:extLst>
          </p:cNvPr>
          <p:cNvCxnSpPr>
            <a:cxnSpLocks/>
          </p:cNvCxnSpPr>
          <p:nvPr userDrawn="1"/>
        </p:nvCxnSpPr>
        <p:spPr>
          <a:xfrm>
            <a:off x="4667252" y="-45720"/>
            <a:ext cx="0" cy="694944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0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5 ICON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4969" y="3539135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814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814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5625" y="3539135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0470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3ACBB0E-3150-4E85-A757-9004B181DC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0470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6281" y="3539135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126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C4FF38E-11F0-4D37-BC05-671D606F9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1126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6937" y="3539135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1782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45D6A21-D78E-48C4-B21B-CD57177288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1782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932831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183487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434143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7684799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D2367A-5DC1-4E3F-B1E9-0B31792DAB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27593" y="3539135"/>
            <a:ext cx="941605" cy="27881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DCD44A6-2AD4-482B-986F-6A6CC7D994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2438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6DF0ED86-E7C6-4F07-ACAD-A2F69057FE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32438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397415-2D8E-4706-AB8E-DE5278E8756F}"/>
              </a:ext>
            </a:extLst>
          </p:cNvPr>
          <p:cNvSpPr/>
          <p:nvPr userDrawn="1"/>
        </p:nvSpPr>
        <p:spPr>
          <a:xfrm>
            <a:off x="9935455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526C6DA3-FD18-4F37-8C22-1A626ADBFA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0606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46942" y="4111832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712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12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0562" y="4111832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2332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4230" y="4111832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88166" y="4111832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9935" y="3481550"/>
            <a:ext cx="2572163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1254804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968424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6756506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470126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B9644CD8-36AE-4522-B3C9-F16C72F409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B9E303B-DEBF-493C-8CF9-04F7300CCB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7966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9D50EA1-1295-4D37-82E7-C19B8ED6A0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0A83977-61E7-44F1-BAF6-B41A200629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34034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71395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ICON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46942" y="3602506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712" y="2919674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12" y="3881318"/>
            <a:ext cx="2598064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0562" y="3602506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2332" y="2919674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3ACBB0E-3150-4E85-A757-9004B181DC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2332" y="3881318"/>
            <a:ext cx="2598064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4230" y="3602506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919674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C4FF38E-11F0-4D37-BC05-671D606F9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3881318"/>
            <a:ext cx="2598064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88166" y="3602506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9935" y="2919674"/>
            <a:ext cx="2804415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45D6A21-D78E-48C4-B21B-CD57177288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59935" y="3881318"/>
            <a:ext cx="2804415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1254804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968424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6732092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496028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6147E9A0-99C4-43BC-9734-5CC43E3274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3608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3645" y="4111832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8683" y="3481550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2180" y="4111832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7218" y="3481550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54791" y="4111832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9829" y="3481550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1981507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570042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162653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154A4791-85BF-4D46-8851-2EB921701B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D0D9D5F6-19F2-4689-BBBB-0C6E7D43A0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5589" y="4390645"/>
            <a:ext cx="3470545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671748C-8E84-47C9-B6BA-A1334DEE91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8201" y="4390645"/>
            <a:ext cx="3470545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94B7626-490C-45F1-9308-7B096EDBE4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0812" y="4390645"/>
            <a:ext cx="3470545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109874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ICON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3645" y="3609296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8683" y="2968504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3ACBB0E-3150-4E85-A757-9004B181DC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8683" y="3888108"/>
            <a:ext cx="3471528" cy="246824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2180" y="3609296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7218" y="2968504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C4FF38E-11F0-4D37-BC05-671D606F9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7218" y="3888108"/>
            <a:ext cx="3501154" cy="2468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54791" y="3609296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9829" y="2968504"/>
            <a:ext cx="3574522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45D6A21-D78E-48C4-B21B-CD57177288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9829" y="3888108"/>
            <a:ext cx="3574522" cy="2468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1981507" y="1526606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570042" y="1526606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162653" y="1526606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46319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1A8FE-AFD8-460D-AA0D-E1935FC8D841}"/>
              </a:ext>
            </a:extLst>
          </p:cNvPr>
          <p:cNvSpPr/>
          <p:nvPr userDrawn="1"/>
        </p:nvSpPr>
        <p:spPr>
          <a:xfrm>
            <a:off x="918481" y="1411915"/>
            <a:ext cx="3102071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00E19-A049-4743-95B1-E75546E58ED1}"/>
              </a:ext>
            </a:extLst>
          </p:cNvPr>
          <p:cNvSpPr/>
          <p:nvPr userDrawn="1"/>
        </p:nvSpPr>
        <p:spPr>
          <a:xfrm>
            <a:off x="4039322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4DC56C-4688-41BE-967B-79499C93117F}"/>
              </a:ext>
            </a:extLst>
          </p:cNvPr>
          <p:cNvSpPr/>
          <p:nvPr userDrawn="1"/>
        </p:nvSpPr>
        <p:spPr>
          <a:xfrm>
            <a:off x="5876905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1F430E-11EF-4AAD-AE4F-FA448878B3B8}"/>
              </a:ext>
            </a:extLst>
          </p:cNvPr>
          <p:cNvSpPr/>
          <p:nvPr userDrawn="1"/>
        </p:nvSpPr>
        <p:spPr>
          <a:xfrm>
            <a:off x="7714488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78F40F-3EF9-4787-BBEB-66AC3F4ECF14}"/>
              </a:ext>
            </a:extLst>
          </p:cNvPr>
          <p:cNvSpPr/>
          <p:nvPr userDrawn="1"/>
        </p:nvSpPr>
        <p:spPr>
          <a:xfrm>
            <a:off x="9552069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6D330C-94DC-4FEE-A942-58CC5E4FD854}"/>
              </a:ext>
            </a:extLst>
          </p:cNvPr>
          <p:cNvSpPr/>
          <p:nvPr userDrawn="1"/>
        </p:nvSpPr>
        <p:spPr>
          <a:xfrm>
            <a:off x="4039322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432DAF-F9D0-4825-9BDF-4115E9AC0CFC}"/>
              </a:ext>
            </a:extLst>
          </p:cNvPr>
          <p:cNvSpPr/>
          <p:nvPr userDrawn="1"/>
        </p:nvSpPr>
        <p:spPr>
          <a:xfrm>
            <a:off x="5876905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447F1-18AD-4B0D-A751-13EAF7D8EFDA}"/>
              </a:ext>
            </a:extLst>
          </p:cNvPr>
          <p:cNvSpPr/>
          <p:nvPr userDrawn="1"/>
        </p:nvSpPr>
        <p:spPr>
          <a:xfrm>
            <a:off x="7714488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75AC42-D2AE-47E1-B1AA-66CA0B7CC219}"/>
              </a:ext>
            </a:extLst>
          </p:cNvPr>
          <p:cNvSpPr/>
          <p:nvPr userDrawn="1"/>
        </p:nvSpPr>
        <p:spPr>
          <a:xfrm>
            <a:off x="9552069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53A668-0807-463C-9208-E383756EC020}"/>
              </a:ext>
            </a:extLst>
          </p:cNvPr>
          <p:cNvSpPr/>
          <p:nvPr userDrawn="1"/>
        </p:nvSpPr>
        <p:spPr>
          <a:xfrm>
            <a:off x="4039322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BE521-66A5-4D5C-85FB-26AB8CCDDCDE}"/>
              </a:ext>
            </a:extLst>
          </p:cNvPr>
          <p:cNvSpPr/>
          <p:nvPr userDrawn="1"/>
        </p:nvSpPr>
        <p:spPr>
          <a:xfrm>
            <a:off x="5876905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363D5E-7FCD-449C-9E21-CB67B61512CB}"/>
              </a:ext>
            </a:extLst>
          </p:cNvPr>
          <p:cNvSpPr/>
          <p:nvPr userDrawn="1"/>
        </p:nvSpPr>
        <p:spPr>
          <a:xfrm>
            <a:off x="7714488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D5A65D-A554-4D66-BA80-25E9F1DD7485}"/>
              </a:ext>
            </a:extLst>
          </p:cNvPr>
          <p:cNvSpPr/>
          <p:nvPr userDrawn="1"/>
        </p:nvSpPr>
        <p:spPr>
          <a:xfrm>
            <a:off x="9552069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C398FF-89FA-491E-9447-9C4B20AA3389}"/>
              </a:ext>
            </a:extLst>
          </p:cNvPr>
          <p:cNvSpPr/>
          <p:nvPr userDrawn="1"/>
        </p:nvSpPr>
        <p:spPr>
          <a:xfrm>
            <a:off x="4039322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9DC940-65A2-434B-B18C-5890AAF67E12}"/>
              </a:ext>
            </a:extLst>
          </p:cNvPr>
          <p:cNvSpPr/>
          <p:nvPr userDrawn="1"/>
        </p:nvSpPr>
        <p:spPr>
          <a:xfrm>
            <a:off x="5876905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1FFDF-3FCE-4B55-8C5D-9501CE38CF89}"/>
              </a:ext>
            </a:extLst>
          </p:cNvPr>
          <p:cNvSpPr/>
          <p:nvPr userDrawn="1"/>
        </p:nvSpPr>
        <p:spPr>
          <a:xfrm>
            <a:off x="7714488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D00841-A7EF-40D0-8926-C665EB0B3A56}"/>
              </a:ext>
            </a:extLst>
          </p:cNvPr>
          <p:cNvSpPr/>
          <p:nvPr userDrawn="1"/>
        </p:nvSpPr>
        <p:spPr>
          <a:xfrm>
            <a:off x="9552069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0D0864-C111-4C91-9E61-555DA4B4E81A}"/>
              </a:ext>
            </a:extLst>
          </p:cNvPr>
          <p:cNvSpPr/>
          <p:nvPr userDrawn="1"/>
        </p:nvSpPr>
        <p:spPr>
          <a:xfrm>
            <a:off x="4039322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A1F59-9484-4C36-ABEC-E41036ABEDD4}"/>
              </a:ext>
            </a:extLst>
          </p:cNvPr>
          <p:cNvSpPr/>
          <p:nvPr userDrawn="1"/>
        </p:nvSpPr>
        <p:spPr>
          <a:xfrm>
            <a:off x="5876905" y="5269772"/>
            <a:ext cx="1813030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2AFC07-75E0-4DDA-95D9-1B381789D594}"/>
              </a:ext>
            </a:extLst>
          </p:cNvPr>
          <p:cNvSpPr/>
          <p:nvPr userDrawn="1"/>
        </p:nvSpPr>
        <p:spPr>
          <a:xfrm>
            <a:off x="7714488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C57F2A-6113-49B2-B149-8779636A6A13}"/>
              </a:ext>
            </a:extLst>
          </p:cNvPr>
          <p:cNvSpPr/>
          <p:nvPr userDrawn="1"/>
        </p:nvSpPr>
        <p:spPr>
          <a:xfrm>
            <a:off x="9552069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192C4B97-CAC9-47E5-8FB4-9D57B5D9892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8480" y="1418806"/>
            <a:ext cx="3088870" cy="955879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31C66F92-5EF3-419A-A1A3-DEE775CAFD8E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039319" y="1420619"/>
            <a:ext cx="1831442" cy="948131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AA5D674A-21E9-4FBC-843A-FE0B84DCB91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862680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4CE214FE-62E8-4608-843D-6C664DB00EF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708345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239BA64F-F90D-4D9A-B1C7-37ADA144649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531190" y="1411916"/>
            <a:ext cx="1831440" cy="9562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6FC65998-F26F-48E0-B5D1-5B5948ACED13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8479" y="5294648"/>
            <a:ext cx="3077475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72FE3F55-4E7D-4D6A-A039-880F64035E8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18479" y="4363889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BBC37DD3-E088-4310-A37E-478E0D8667D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918479" y="3424252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59" name="Text Placeholder 11">
            <a:extLst>
              <a:ext uri="{FF2B5EF4-FFF2-40B4-BE49-F238E27FC236}">
                <a16:creationId xmlns:a16="http://schemas.microsoft.com/office/drawing/2014/main" id="{20D8BA26-D762-4A96-A8A9-EE2D3CDDF99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8479" y="2484615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587A4427-944B-4A1A-9F00-983AF12189B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091239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1" name="Text Placeholder 11">
            <a:extLst>
              <a:ext uri="{FF2B5EF4-FFF2-40B4-BE49-F238E27FC236}">
                <a16:creationId xmlns:a16="http://schemas.microsoft.com/office/drawing/2014/main" id="{7AD34DC3-9112-4205-82BE-B8B60BBC335B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923883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392228E2-3113-4DE3-A661-950F271708E5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56527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3" name="Text Placeholder 11">
            <a:extLst>
              <a:ext uri="{FF2B5EF4-FFF2-40B4-BE49-F238E27FC236}">
                <a16:creationId xmlns:a16="http://schemas.microsoft.com/office/drawing/2014/main" id="{E43B3E12-DBDD-4E04-80AE-6B86A7FFDCFE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589171" y="2484615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4" name="Text Placeholder 11">
            <a:extLst>
              <a:ext uri="{FF2B5EF4-FFF2-40B4-BE49-F238E27FC236}">
                <a16:creationId xmlns:a16="http://schemas.microsoft.com/office/drawing/2014/main" id="{C749BE28-6E86-40BC-AACA-B3CF7F4A3602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91239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5" name="Text Placeholder 11">
            <a:extLst>
              <a:ext uri="{FF2B5EF4-FFF2-40B4-BE49-F238E27FC236}">
                <a16:creationId xmlns:a16="http://schemas.microsoft.com/office/drawing/2014/main" id="{2668F0C2-C40E-4195-9357-5683F4185EED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923883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6" name="Text Placeholder 11">
            <a:extLst>
              <a:ext uri="{FF2B5EF4-FFF2-40B4-BE49-F238E27FC236}">
                <a16:creationId xmlns:a16="http://schemas.microsoft.com/office/drawing/2014/main" id="{9DF8BC4A-FE4A-46D2-8D96-66452C4C591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756527" y="3424252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1F43ABBD-2FC3-4249-8660-2356A7C87F4C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589171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8" name="Text Placeholder 11">
            <a:extLst>
              <a:ext uri="{FF2B5EF4-FFF2-40B4-BE49-F238E27FC236}">
                <a16:creationId xmlns:a16="http://schemas.microsoft.com/office/drawing/2014/main" id="{ACD322D0-5CE5-42DF-9311-C6759A2A6E32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091239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FEE4C683-CCE8-463D-AE8C-3897672BB5DF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23883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0" name="Text Placeholder 11">
            <a:extLst>
              <a:ext uri="{FF2B5EF4-FFF2-40B4-BE49-F238E27FC236}">
                <a16:creationId xmlns:a16="http://schemas.microsoft.com/office/drawing/2014/main" id="{67B4FAFC-5EBC-4B2A-9834-C99C6070F83A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756527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1" name="Text Placeholder 11">
            <a:extLst>
              <a:ext uri="{FF2B5EF4-FFF2-40B4-BE49-F238E27FC236}">
                <a16:creationId xmlns:a16="http://schemas.microsoft.com/office/drawing/2014/main" id="{D3A8E0B1-0E1E-4172-93F4-CB63E639467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589171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4E03BC69-0E1A-4913-9853-D0EAE367AFE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91239" y="5294648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3" name="Text Placeholder 11">
            <a:extLst>
              <a:ext uri="{FF2B5EF4-FFF2-40B4-BE49-F238E27FC236}">
                <a16:creationId xmlns:a16="http://schemas.microsoft.com/office/drawing/2014/main" id="{9455FEFB-2C4A-4E64-A0CB-1A4B43652900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5923883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4" name="Text Placeholder 11">
            <a:extLst>
              <a:ext uri="{FF2B5EF4-FFF2-40B4-BE49-F238E27FC236}">
                <a16:creationId xmlns:a16="http://schemas.microsoft.com/office/drawing/2014/main" id="{5A635A3C-0EE1-40D8-B9C0-FCF968CBA2F0}"/>
              </a:ext>
            </a:extLst>
          </p:cNvPr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756527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13E8C945-4295-4907-B7E0-035C4AA1981D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9589171" y="5294648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FB1DBE82-A97E-4E6E-BCEF-9DC51781335E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918480" y="6219158"/>
            <a:ext cx="8002672" cy="50231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 i="0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Optional: Source here…..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3BFC0-FA27-422D-BB3C-A18FE5573D54}"/>
              </a:ext>
            </a:extLst>
          </p:cNvPr>
          <p:cNvGrpSpPr/>
          <p:nvPr userDrawn="1"/>
        </p:nvGrpSpPr>
        <p:grpSpPr>
          <a:xfrm>
            <a:off x="918479" y="3392741"/>
            <a:ext cx="3086367" cy="2794995"/>
            <a:chOff x="918479" y="3392741"/>
            <a:chExt cx="3120840" cy="279499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819AD-ED7C-4AEB-BB22-B4FD74F5B333}"/>
                </a:ext>
              </a:extLst>
            </p:cNvPr>
            <p:cNvCxnSpPr/>
            <p:nvPr userDrawn="1"/>
          </p:nvCxnSpPr>
          <p:spPr>
            <a:xfrm>
              <a:off x="918479" y="3392741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F32DB06-4B1D-4BC0-BBCF-356F5D2430C5}"/>
                </a:ext>
              </a:extLst>
            </p:cNvPr>
            <p:cNvCxnSpPr/>
            <p:nvPr userDrawn="1"/>
          </p:nvCxnSpPr>
          <p:spPr>
            <a:xfrm>
              <a:off x="918479" y="4326494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1EB6FC-F25E-4464-AC47-F2BE4D88105A}"/>
                </a:ext>
              </a:extLst>
            </p:cNvPr>
            <p:cNvCxnSpPr/>
            <p:nvPr userDrawn="1"/>
          </p:nvCxnSpPr>
          <p:spPr>
            <a:xfrm>
              <a:off x="918479" y="5260247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AABFCE-BCCA-489C-9F30-8625118A712C}"/>
                </a:ext>
              </a:extLst>
            </p:cNvPr>
            <p:cNvCxnSpPr/>
            <p:nvPr userDrawn="1"/>
          </p:nvCxnSpPr>
          <p:spPr>
            <a:xfrm>
              <a:off x="918479" y="6187736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14C7DE-6858-4F9F-9870-85996EADA967}"/>
              </a:ext>
            </a:extLst>
          </p:cNvPr>
          <p:cNvCxnSpPr>
            <a:cxnSpLocks/>
          </p:cNvCxnSpPr>
          <p:nvPr userDrawn="1"/>
        </p:nvCxnSpPr>
        <p:spPr>
          <a:xfrm>
            <a:off x="918479" y="2421604"/>
            <a:ext cx="10452404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2D873A-87EF-4E4E-B93A-EA3A62698B6D}"/>
              </a:ext>
            </a:extLst>
          </p:cNvPr>
          <p:cNvGrpSpPr/>
          <p:nvPr userDrawn="1"/>
        </p:nvGrpSpPr>
        <p:grpSpPr>
          <a:xfrm>
            <a:off x="4020552" y="1402861"/>
            <a:ext cx="5519233" cy="4860339"/>
            <a:chOff x="4020552" y="1221887"/>
            <a:chExt cx="5519233" cy="54551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F0FC7B-29CF-43DF-BE91-83615ED84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58136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97E83B-3667-4B1D-ACB0-854276A4C2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20552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A303E5-EA08-4630-872E-A67362526E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539785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327ED99-2DA5-436D-8D3A-F7969E9BF0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02201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82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FB1DBE82-A97E-4E6E-BCEF-9DC51781335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79612" y="6219158"/>
            <a:ext cx="7141539" cy="50231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 i="0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Optional: Source here…..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B0A69E-8D37-4314-AF41-025950601BD3}"/>
              </a:ext>
            </a:extLst>
          </p:cNvPr>
          <p:cNvSpPr/>
          <p:nvPr userDrawn="1"/>
        </p:nvSpPr>
        <p:spPr>
          <a:xfrm>
            <a:off x="1844606" y="1411915"/>
            <a:ext cx="3102071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73F494-B090-41D1-9783-82C6C3FC3FC3}"/>
              </a:ext>
            </a:extLst>
          </p:cNvPr>
          <p:cNvSpPr/>
          <p:nvPr userDrawn="1"/>
        </p:nvSpPr>
        <p:spPr>
          <a:xfrm>
            <a:off x="4965447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18343B-3EAB-4154-938D-3632E50CBEB9}"/>
              </a:ext>
            </a:extLst>
          </p:cNvPr>
          <p:cNvSpPr/>
          <p:nvPr userDrawn="1"/>
        </p:nvSpPr>
        <p:spPr>
          <a:xfrm>
            <a:off x="6803030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C6113E-7F9F-41BF-8DE7-B91B6CF46652}"/>
              </a:ext>
            </a:extLst>
          </p:cNvPr>
          <p:cNvSpPr/>
          <p:nvPr userDrawn="1"/>
        </p:nvSpPr>
        <p:spPr>
          <a:xfrm>
            <a:off x="8640613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D2D5D4-8795-480E-87A8-BB8E896F7A20}"/>
              </a:ext>
            </a:extLst>
          </p:cNvPr>
          <p:cNvSpPr/>
          <p:nvPr userDrawn="1"/>
        </p:nvSpPr>
        <p:spPr>
          <a:xfrm>
            <a:off x="4965447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F6ACD0-D749-4C6E-B0C2-51B0A6788567}"/>
              </a:ext>
            </a:extLst>
          </p:cNvPr>
          <p:cNvSpPr/>
          <p:nvPr userDrawn="1"/>
        </p:nvSpPr>
        <p:spPr>
          <a:xfrm>
            <a:off x="6803030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156A10-2B9B-453F-B954-BDBBA3D2E1D8}"/>
              </a:ext>
            </a:extLst>
          </p:cNvPr>
          <p:cNvSpPr/>
          <p:nvPr userDrawn="1"/>
        </p:nvSpPr>
        <p:spPr>
          <a:xfrm>
            <a:off x="8640613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712C77-C3FC-44D8-995D-C15A1F904E94}"/>
              </a:ext>
            </a:extLst>
          </p:cNvPr>
          <p:cNvSpPr/>
          <p:nvPr userDrawn="1"/>
        </p:nvSpPr>
        <p:spPr>
          <a:xfrm>
            <a:off x="4965447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FD439E-87F5-484C-9870-1AADAE3FD967}"/>
              </a:ext>
            </a:extLst>
          </p:cNvPr>
          <p:cNvSpPr/>
          <p:nvPr userDrawn="1"/>
        </p:nvSpPr>
        <p:spPr>
          <a:xfrm>
            <a:off x="6803030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59139A-D245-43ED-B54A-DD99BDD3A66D}"/>
              </a:ext>
            </a:extLst>
          </p:cNvPr>
          <p:cNvSpPr/>
          <p:nvPr userDrawn="1"/>
        </p:nvSpPr>
        <p:spPr>
          <a:xfrm>
            <a:off x="8640613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18878E-6120-4A8F-B6CC-0232DC3E6EF7}"/>
              </a:ext>
            </a:extLst>
          </p:cNvPr>
          <p:cNvSpPr/>
          <p:nvPr userDrawn="1"/>
        </p:nvSpPr>
        <p:spPr>
          <a:xfrm>
            <a:off x="4965447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2F1CDC-1002-4F06-8B1B-27FE367D6EC9}"/>
              </a:ext>
            </a:extLst>
          </p:cNvPr>
          <p:cNvSpPr/>
          <p:nvPr userDrawn="1"/>
        </p:nvSpPr>
        <p:spPr>
          <a:xfrm>
            <a:off x="6803030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B07724-FFFA-4EFA-8E52-6E968D19D384}"/>
              </a:ext>
            </a:extLst>
          </p:cNvPr>
          <p:cNvSpPr/>
          <p:nvPr userDrawn="1"/>
        </p:nvSpPr>
        <p:spPr>
          <a:xfrm>
            <a:off x="8640613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55E87F6-9694-47BF-BB43-C5BCC121E4A2}"/>
              </a:ext>
            </a:extLst>
          </p:cNvPr>
          <p:cNvSpPr/>
          <p:nvPr userDrawn="1"/>
        </p:nvSpPr>
        <p:spPr>
          <a:xfrm>
            <a:off x="4965447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7145D3-75C1-46FB-9994-8DA6D38F7ADC}"/>
              </a:ext>
            </a:extLst>
          </p:cNvPr>
          <p:cNvSpPr/>
          <p:nvPr userDrawn="1"/>
        </p:nvSpPr>
        <p:spPr>
          <a:xfrm>
            <a:off x="6803030" y="5269772"/>
            <a:ext cx="1813030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85EE16-C9BD-459E-9C9B-B1C9315BE5A3}"/>
              </a:ext>
            </a:extLst>
          </p:cNvPr>
          <p:cNvSpPr/>
          <p:nvPr userDrawn="1"/>
        </p:nvSpPr>
        <p:spPr>
          <a:xfrm>
            <a:off x="8640613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Placeholder 11">
            <a:extLst>
              <a:ext uri="{FF2B5EF4-FFF2-40B4-BE49-F238E27FC236}">
                <a16:creationId xmlns:a16="http://schemas.microsoft.com/office/drawing/2014/main" id="{AACF421A-71DD-4776-9E81-AFA293286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4605" y="1418806"/>
            <a:ext cx="3088870" cy="955879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D2003D3F-9CAB-4FFA-97E9-E8F1F79A6A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5444" y="1420619"/>
            <a:ext cx="1831442" cy="948131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4" name="Text Placeholder 11">
            <a:extLst>
              <a:ext uri="{FF2B5EF4-FFF2-40B4-BE49-F238E27FC236}">
                <a16:creationId xmlns:a16="http://schemas.microsoft.com/office/drawing/2014/main" id="{4EFB20C3-4D78-4DE8-8AFA-2BBB1C6CFA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88805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5" name="Text Placeholder 11">
            <a:extLst>
              <a:ext uri="{FF2B5EF4-FFF2-40B4-BE49-F238E27FC236}">
                <a16:creationId xmlns:a16="http://schemas.microsoft.com/office/drawing/2014/main" id="{ED692E3C-48DE-4007-841B-4815DA29E1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34470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7" name="Text Placeholder 11">
            <a:extLst>
              <a:ext uri="{FF2B5EF4-FFF2-40B4-BE49-F238E27FC236}">
                <a16:creationId xmlns:a16="http://schemas.microsoft.com/office/drawing/2014/main" id="{6227F752-6626-4262-92DD-27AB8DC8C95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44604" y="5294648"/>
            <a:ext cx="3077475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98" name="Text Placeholder 11">
            <a:extLst>
              <a:ext uri="{FF2B5EF4-FFF2-40B4-BE49-F238E27FC236}">
                <a16:creationId xmlns:a16="http://schemas.microsoft.com/office/drawing/2014/main" id="{0D0E92B3-BE5E-4B2B-94AF-CAFF451207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44604" y="4363889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99" name="Text Placeholder 11">
            <a:extLst>
              <a:ext uri="{FF2B5EF4-FFF2-40B4-BE49-F238E27FC236}">
                <a16:creationId xmlns:a16="http://schemas.microsoft.com/office/drawing/2014/main" id="{F5BDAFAE-8F2D-4B91-91AF-72C8979E5FF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44604" y="3424252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41D53442-93DD-40C7-8887-B23D88A1C9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4604" y="2484615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101" name="Text Placeholder 11">
            <a:extLst>
              <a:ext uri="{FF2B5EF4-FFF2-40B4-BE49-F238E27FC236}">
                <a16:creationId xmlns:a16="http://schemas.microsoft.com/office/drawing/2014/main" id="{C08890EC-98AB-4459-B713-73D100AFCD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7364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EF937C89-4155-44DF-BE7F-6A7CB1534F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0008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3" name="Text Placeholder 11">
            <a:extLst>
              <a:ext uri="{FF2B5EF4-FFF2-40B4-BE49-F238E27FC236}">
                <a16:creationId xmlns:a16="http://schemas.microsoft.com/office/drawing/2014/main" id="{11B48B0E-941F-4F43-8A85-E58BCB56B4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82652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5" name="Text Placeholder 11">
            <a:extLst>
              <a:ext uri="{FF2B5EF4-FFF2-40B4-BE49-F238E27FC236}">
                <a16:creationId xmlns:a16="http://schemas.microsoft.com/office/drawing/2014/main" id="{66B2750E-D26D-496A-A798-4492862BBB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17364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6" name="Text Placeholder 11">
            <a:extLst>
              <a:ext uri="{FF2B5EF4-FFF2-40B4-BE49-F238E27FC236}">
                <a16:creationId xmlns:a16="http://schemas.microsoft.com/office/drawing/2014/main" id="{0B754848-0AB0-484B-B727-558C21A4C00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50008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7" name="Text Placeholder 11">
            <a:extLst>
              <a:ext uri="{FF2B5EF4-FFF2-40B4-BE49-F238E27FC236}">
                <a16:creationId xmlns:a16="http://schemas.microsoft.com/office/drawing/2014/main" id="{E8913006-840C-4017-9B78-1A55827F82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82652" y="3424252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9" name="Text Placeholder 11">
            <a:extLst>
              <a:ext uri="{FF2B5EF4-FFF2-40B4-BE49-F238E27FC236}">
                <a16:creationId xmlns:a16="http://schemas.microsoft.com/office/drawing/2014/main" id="{713ACB51-40CB-41E6-8B18-A734F4801BA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17364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0" name="Text Placeholder 11">
            <a:extLst>
              <a:ext uri="{FF2B5EF4-FFF2-40B4-BE49-F238E27FC236}">
                <a16:creationId xmlns:a16="http://schemas.microsoft.com/office/drawing/2014/main" id="{A63B44C1-9DE5-4597-AC78-A6D5B7664C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50008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1" name="Text Placeholder 11">
            <a:extLst>
              <a:ext uri="{FF2B5EF4-FFF2-40B4-BE49-F238E27FC236}">
                <a16:creationId xmlns:a16="http://schemas.microsoft.com/office/drawing/2014/main" id="{F537D7CB-D3BC-4E69-87F4-C94FA0FADE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682652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3" name="Text Placeholder 11">
            <a:extLst>
              <a:ext uri="{FF2B5EF4-FFF2-40B4-BE49-F238E27FC236}">
                <a16:creationId xmlns:a16="http://schemas.microsoft.com/office/drawing/2014/main" id="{73A95C9F-1ED1-4710-B891-1EB53CA37F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7364" y="5294648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4" name="Text Placeholder 11">
            <a:extLst>
              <a:ext uri="{FF2B5EF4-FFF2-40B4-BE49-F238E27FC236}">
                <a16:creationId xmlns:a16="http://schemas.microsoft.com/office/drawing/2014/main" id="{8AE62FC5-4F1F-4F8F-881B-8CE8B6AEC85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50008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5" name="Text Placeholder 11">
            <a:extLst>
              <a:ext uri="{FF2B5EF4-FFF2-40B4-BE49-F238E27FC236}">
                <a16:creationId xmlns:a16="http://schemas.microsoft.com/office/drawing/2014/main" id="{26C64ADC-94C5-4DF6-8ABE-98D53D4EC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682652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999ADC2-FFD4-4FB3-BE85-7C8EAC4719E1}"/>
              </a:ext>
            </a:extLst>
          </p:cNvPr>
          <p:cNvGrpSpPr/>
          <p:nvPr userDrawn="1"/>
        </p:nvGrpSpPr>
        <p:grpSpPr>
          <a:xfrm>
            <a:off x="1844604" y="3392741"/>
            <a:ext cx="3086367" cy="2794995"/>
            <a:chOff x="918479" y="3392741"/>
            <a:chExt cx="3120840" cy="279499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7B2C2A6-C3D4-444F-A20D-C62B02FF1F07}"/>
                </a:ext>
              </a:extLst>
            </p:cNvPr>
            <p:cNvCxnSpPr/>
            <p:nvPr userDrawn="1"/>
          </p:nvCxnSpPr>
          <p:spPr>
            <a:xfrm>
              <a:off x="918479" y="3392741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2EF3569-2414-41D4-9118-8E7DEC6ADB99}"/>
                </a:ext>
              </a:extLst>
            </p:cNvPr>
            <p:cNvCxnSpPr/>
            <p:nvPr userDrawn="1"/>
          </p:nvCxnSpPr>
          <p:spPr>
            <a:xfrm>
              <a:off x="918479" y="4326494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CE3D9B-E2E6-42F4-A84A-C9F0C3EAF7F3}"/>
                </a:ext>
              </a:extLst>
            </p:cNvPr>
            <p:cNvCxnSpPr/>
            <p:nvPr userDrawn="1"/>
          </p:nvCxnSpPr>
          <p:spPr>
            <a:xfrm>
              <a:off x="918479" y="5260247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0C424E3-BEC2-48FB-BEA5-2E020FB084D2}"/>
                </a:ext>
              </a:extLst>
            </p:cNvPr>
            <p:cNvCxnSpPr/>
            <p:nvPr userDrawn="1"/>
          </p:nvCxnSpPr>
          <p:spPr>
            <a:xfrm>
              <a:off x="918479" y="6187736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36BA58-6945-40FE-AF62-5506FCB3E29A}"/>
              </a:ext>
            </a:extLst>
          </p:cNvPr>
          <p:cNvCxnSpPr>
            <a:cxnSpLocks/>
          </p:cNvCxnSpPr>
          <p:nvPr userDrawn="1"/>
        </p:nvCxnSpPr>
        <p:spPr>
          <a:xfrm>
            <a:off x="1844604" y="2421604"/>
            <a:ext cx="8621306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E5342F2-37EE-46B4-AFE4-5CDD19E4D36A}"/>
              </a:ext>
            </a:extLst>
          </p:cNvPr>
          <p:cNvGrpSpPr/>
          <p:nvPr userDrawn="1"/>
        </p:nvGrpSpPr>
        <p:grpSpPr>
          <a:xfrm>
            <a:off x="4946677" y="1402861"/>
            <a:ext cx="5519233" cy="4860339"/>
            <a:chOff x="4020552" y="1221887"/>
            <a:chExt cx="5519233" cy="545513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3FF3F5-2E5C-4A42-A2CA-109C058787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58136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EA9442-A8FD-4E8E-BF4D-4E025D9A23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20552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F619E4-CDCA-4ADB-B069-82675F621F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539785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2E2DF6-1429-46FA-8656-9ECEF9CC06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02201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692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icture 535">
            <a:extLst>
              <a:ext uri="{FF2B5EF4-FFF2-40B4-BE49-F238E27FC236}">
                <a16:creationId xmlns:a16="http://schemas.microsoft.com/office/drawing/2014/main" id="{E7300270-941A-4242-9E76-6B195AED8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9" y="1422847"/>
            <a:ext cx="4151213" cy="4880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81" name="Text Placeholder 8">
            <a:extLst>
              <a:ext uri="{FF2B5EF4-FFF2-40B4-BE49-F238E27FC236}">
                <a16:creationId xmlns:a16="http://schemas.microsoft.com/office/drawing/2014/main" id="{8FD04787-BFB7-48E1-9CD9-0E97F6751E1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23535" y="1738213"/>
            <a:ext cx="2871873" cy="13220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FFC6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0D5CB6D-AF79-4314-8A97-DAA3D724BE6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3535" y="3298331"/>
            <a:ext cx="2250890" cy="13220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6869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25BB3F17-CFD7-4B90-A3E4-F09C54C0BE8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3536" y="4888431"/>
            <a:ext cx="1682740" cy="132121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44" name="Text Placeholder 8">
            <a:extLst>
              <a:ext uri="{FF2B5EF4-FFF2-40B4-BE49-F238E27FC236}">
                <a16:creationId xmlns:a16="http://schemas.microsoft.com/office/drawing/2014/main" id="{230E821B-1B79-44FC-ADF9-172EE52B7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2611" y="1779270"/>
            <a:ext cx="6668930" cy="128104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45" name="Text Placeholder 8">
            <a:extLst>
              <a:ext uri="{FF2B5EF4-FFF2-40B4-BE49-F238E27FC236}">
                <a16:creationId xmlns:a16="http://schemas.microsoft.com/office/drawing/2014/main" id="{9502DDC5-A65E-45BC-8A02-B9E00694FBA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5075" y="3298331"/>
            <a:ext cx="5996465" cy="132209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46" name="Text Placeholder 8">
            <a:extLst>
              <a:ext uri="{FF2B5EF4-FFF2-40B4-BE49-F238E27FC236}">
                <a16:creationId xmlns:a16="http://schemas.microsoft.com/office/drawing/2014/main" id="{FD33EC6B-7785-4C50-89E6-CAE8F5C689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71952" y="4887550"/>
            <a:ext cx="5389588" cy="132209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18633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1601D-9584-4DA8-B264-B0175D079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126" y="2794173"/>
            <a:ext cx="11857748" cy="195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22F8D90-48F6-4832-BEC3-DADDC62D2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366105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FAA83EEF-412D-4E7E-86DB-C24A5C96AC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70042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413EE7B-C6B0-4E1B-883D-56A1CF2A23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73978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6751CBF-5A06-4809-A552-877E4CEC59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77914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5F30E5B0-8F1D-43E9-8A30-5A5C1E1F73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81850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1282932A-37A7-4780-BC53-7FFF14D5105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385786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5EB451-7D9B-40FC-957B-47CF82BB2C7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89722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DE8B7D0-F526-43C9-B4D8-3EBFCD9DAC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3658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010459-EDAE-4E8F-B657-240C4D1D1EDD}"/>
              </a:ext>
            </a:extLst>
          </p:cNvPr>
          <p:cNvSpPr/>
          <p:nvPr userDrawn="1"/>
        </p:nvSpPr>
        <p:spPr>
          <a:xfrm>
            <a:off x="1111638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9760B2-8C7E-4C67-87BA-92E394ACD4D2}"/>
              </a:ext>
            </a:extLst>
          </p:cNvPr>
          <p:cNvSpPr/>
          <p:nvPr userDrawn="1"/>
        </p:nvSpPr>
        <p:spPr>
          <a:xfrm>
            <a:off x="2506734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B1EA80-FCFB-46EA-8A16-27B9DA4CB4E0}"/>
              </a:ext>
            </a:extLst>
          </p:cNvPr>
          <p:cNvSpPr/>
          <p:nvPr userDrawn="1"/>
        </p:nvSpPr>
        <p:spPr>
          <a:xfrm>
            <a:off x="3901830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B69757-60E1-4366-9ACA-0B0FB2F88669}"/>
              </a:ext>
            </a:extLst>
          </p:cNvPr>
          <p:cNvSpPr/>
          <p:nvPr userDrawn="1"/>
        </p:nvSpPr>
        <p:spPr>
          <a:xfrm>
            <a:off x="5296926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EFC90D-1D2C-4B6C-A2CA-3B0534D8A5A6}"/>
              </a:ext>
            </a:extLst>
          </p:cNvPr>
          <p:cNvSpPr/>
          <p:nvPr userDrawn="1"/>
        </p:nvSpPr>
        <p:spPr>
          <a:xfrm>
            <a:off x="6692022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D490B0-F172-467F-9061-6F2E8539D986}"/>
              </a:ext>
            </a:extLst>
          </p:cNvPr>
          <p:cNvSpPr/>
          <p:nvPr userDrawn="1"/>
        </p:nvSpPr>
        <p:spPr>
          <a:xfrm>
            <a:off x="8087118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5B2035-3A00-4774-AE0E-A7DD7606A90C}"/>
              </a:ext>
            </a:extLst>
          </p:cNvPr>
          <p:cNvSpPr/>
          <p:nvPr userDrawn="1"/>
        </p:nvSpPr>
        <p:spPr>
          <a:xfrm>
            <a:off x="9482214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A438AC-1F26-45CA-A494-A8AC75284149}"/>
              </a:ext>
            </a:extLst>
          </p:cNvPr>
          <p:cNvSpPr/>
          <p:nvPr userDrawn="1"/>
        </p:nvSpPr>
        <p:spPr>
          <a:xfrm>
            <a:off x="10877310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4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6B4753B-F734-405D-9436-18D51B005285}"/>
              </a:ext>
            </a:extLst>
          </p:cNvPr>
          <p:cNvGrpSpPr/>
          <p:nvPr userDrawn="1"/>
        </p:nvGrpSpPr>
        <p:grpSpPr>
          <a:xfrm>
            <a:off x="8636369" y="1143773"/>
            <a:ext cx="3238913" cy="5150855"/>
            <a:chOff x="1140417" y="1143773"/>
            <a:chExt cx="3238913" cy="51508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A0E975-B790-45BB-A68A-F265D27D47DC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34FF3C0-D47F-4F46-AD4E-C31B126BC010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0E2FD-539F-42C9-AE32-F98AFAFEBEDB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8BE5F7F-8B62-4EFE-8DCE-24E17C961258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92F7956-259D-42FA-B3DF-F14CD74A3329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80F9FDE-1645-43AE-A2DA-B61FB54CC153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E0107-F4A7-4A61-88E4-C271A4AD4C44}"/>
              </a:ext>
            </a:extLst>
          </p:cNvPr>
          <p:cNvGrpSpPr/>
          <p:nvPr userDrawn="1"/>
        </p:nvGrpSpPr>
        <p:grpSpPr>
          <a:xfrm>
            <a:off x="5278807" y="1143773"/>
            <a:ext cx="3238913" cy="5150855"/>
            <a:chOff x="1140417" y="1143773"/>
            <a:chExt cx="3238913" cy="515085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34AC4B-4A74-4401-9609-4B2BA0F3E29F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A7F71-5697-4300-A358-73625BB7E0F6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A8772C-B3B9-45D1-B09F-9F98887AF446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E6B3BAA-F925-469A-941B-CE38CE60E88F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EDC9BB-13C1-4DB5-B35A-E95203F32A4F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E13BBC-8DDD-4E45-9766-E17A3E49883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5"/>
            <a:ext cx="10826150" cy="5769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5804" y="1976148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567" y="2849145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368" y="1976148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42130" y="2849145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75804" y="4592316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82567" y="5465312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5368" y="4592316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2130" y="5465312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7BAA53A-3018-47C8-A443-26EAD3821A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5389" y="1524764"/>
            <a:ext cx="4447176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DEE60AF0-421C-4DD4-B32D-4C0BAC2EED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0C72869-0A8E-4C8C-8763-3E0676EE21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AD18678F-E4EF-472E-B6FE-014E8B17F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0DB-0C12-4E6D-8879-583FF1985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3075" y="594795"/>
            <a:ext cx="6006501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4" name="Picture 3" descr="001">
            <a:extLst>
              <a:ext uri="{FF2B5EF4-FFF2-40B4-BE49-F238E27FC236}">
                <a16:creationId xmlns:a16="http://schemas.microsoft.com/office/drawing/2014/main" id="{2E22136B-8A90-4A10-AB91-760BD9953C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55" y="635927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4B79E-9414-49C2-B89A-023E54B4DDB8}"/>
              </a:ext>
            </a:extLst>
          </p:cNvPr>
          <p:cNvSpPr/>
          <p:nvPr userDrawn="1"/>
        </p:nvSpPr>
        <p:spPr>
          <a:xfrm>
            <a:off x="1" y="1"/>
            <a:ext cx="4667251" cy="6858000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8B241-A5CE-4FD6-A915-2B8B03DCEA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3075" y="1469178"/>
            <a:ext cx="6007100" cy="495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Section Title 1</a:t>
            </a:r>
          </a:p>
          <a:p>
            <a:pPr lvl="0"/>
            <a:r>
              <a:rPr lang="en-US"/>
              <a:t>Section Title 2</a:t>
            </a:r>
          </a:p>
          <a:p>
            <a:pPr lvl="0"/>
            <a:r>
              <a:rPr lang="en-US"/>
              <a:t>Section Title 3</a:t>
            </a:r>
          </a:p>
          <a:p>
            <a:pPr lvl="0"/>
            <a:r>
              <a:rPr lang="en-US"/>
              <a:t>Section Title 4</a:t>
            </a:r>
          </a:p>
          <a:p>
            <a:pPr lvl="0"/>
            <a:r>
              <a:rPr lang="en-US"/>
              <a:t>Section Title 5</a:t>
            </a:r>
          </a:p>
          <a:p>
            <a:pPr lvl="0"/>
            <a:endParaRPr lang="en-US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8970BD74-01A3-49E8-982B-E8C906630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6" y="1098726"/>
            <a:ext cx="3723627" cy="6013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1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C6D27772-3D6C-47A6-9ACF-764260809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7250" y="1659143"/>
            <a:ext cx="3723628" cy="89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AB36E1C-ABFA-42E0-A927-D18C580F2E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246" y="2737126"/>
            <a:ext cx="3723627" cy="6013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2 name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1D7DA1AB-C8AC-498D-B708-B4845A309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7251" y="3297543"/>
            <a:ext cx="3723623" cy="9295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B5A69F9-AE5E-407E-B041-F9DF523955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7248" y="4375528"/>
            <a:ext cx="3723621" cy="6013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3 name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FF70F0D3-3380-4949-85AA-140B7C6BFA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7253" y="4935945"/>
            <a:ext cx="3723617" cy="868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1209813F-CDF1-47C2-94E3-63EE1FFEE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0618FF-5211-4F05-88DD-B1D279179D6F}"/>
              </a:ext>
            </a:extLst>
          </p:cNvPr>
          <p:cNvCxnSpPr>
            <a:cxnSpLocks/>
          </p:cNvCxnSpPr>
          <p:nvPr userDrawn="1"/>
        </p:nvCxnSpPr>
        <p:spPr>
          <a:xfrm>
            <a:off x="4667252" y="-45720"/>
            <a:ext cx="0" cy="694944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7E2516B-570C-423A-A16E-524C137CEB93}"/>
              </a:ext>
            </a:extLst>
          </p:cNvPr>
          <p:cNvGrpSpPr/>
          <p:nvPr userDrawn="1"/>
        </p:nvGrpSpPr>
        <p:grpSpPr>
          <a:xfrm>
            <a:off x="8636369" y="1143773"/>
            <a:ext cx="3238913" cy="5150855"/>
            <a:chOff x="1140417" y="1143773"/>
            <a:chExt cx="3238913" cy="51508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F38E64-DEB8-4783-94A9-546177250AA3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AB9E843-DF13-4E06-9B4B-AA38F5AE009C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2EDA83-1D79-4F87-9722-ACF9A6D58C9B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496DF2-EE48-4173-9C1D-F75C3ED14076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3F794BA-92DB-4085-8AD7-A1E67E26DA3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40D9CE-0922-4AB0-A260-639364F2D9AC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9E2247-CE76-4267-9E2A-0D455521CA12}"/>
              </a:ext>
            </a:extLst>
          </p:cNvPr>
          <p:cNvGrpSpPr/>
          <p:nvPr userDrawn="1"/>
        </p:nvGrpSpPr>
        <p:grpSpPr>
          <a:xfrm>
            <a:off x="5278807" y="1143773"/>
            <a:ext cx="3238913" cy="5150855"/>
            <a:chOff x="1140417" y="1143773"/>
            <a:chExt cx="3238913" cy="51508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DCB00D-CBAF-4D42-B4B3-BC46DAC55D1E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D5FC3D-2881-4379-A32D-50C8662AF04B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9FEA84-01FA-4FE9-BF53-C66EB6C35199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6F50F-D22B-4238-BAAB-23FE84F1C27E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1E6D89-4EDB-40E9-B87B-33A492681F60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25CB91-60A8-4B5A-AEC7-D6480B0E247B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5"/>
            <a:ext cx="10826150" cy="5489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5804" y="1980224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567" y="2853221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368" y="1980224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42130" y="2853221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75804" y="4596392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82567" y="5469388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5368" y="4596392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2130" y="5469388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AB71782-1616-4C0E-9E81-B9A0A46045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5389" y="1524764"/>
            <a:ext cx="4447176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3F2FA55-2277-4FF0-8685-2DDAE0EA60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A2695423-30B6-403F-A776-A92A111B9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7A1645B-1567-4A3A-8699-AE142EB76B22}"/>
              </a:ext>
            </a:extLst>
          </p:cNvPr>
          <p:cNvGrpSpPr/>
          <p:nvPr userDrawn="1"/>
        </p:nvGrpSpPr>
        <p:grpSpPr>
          <a:xfrm>
            <a:off x="7855542" y="1143773"/>
            <a:ext cx="3238913" cy="5150855"/>
            <a:chOff x="1140417" y="1143773"/>
            <a:chExt cx="3238913" cy="51508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095D188-87E7-4F46-9D71-F2316D8892EC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B95FDC-6117-495C-B1B4-D11C301CDEF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300523-3E91-41BA-BC27-8319D26CC3EE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1A44AF3-0CB1-4D95-9F4E-891BFEE653BF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D7B413-8A78-4AA0-A506-C5135A6CF6C3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2666E79-D061-49D2-9978-BB931B314C5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B8143B-C8AA-4E41-9B6B-C1B33381304F}"/>
              </a:ext>
            </a:extLst>
          </p:cNvPr>
          <p:cNvGrpSpPr/>
          <p:nvPr userDrawn="1"/>
        </p:nvGrpSpPr>
        <p:grpSpPr>
          <a:xfrm>
            <a:off x="4497980" y="1143773"/>
            <a:ext cx="3238913" cy="5150855"/>
            <a:chOff x="1140417" y="1143773"/>
            <a:chExt cx="3238913" cy="515085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9535D6E-82F5-426B-B4A3-2F36852D13CD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7E1F879-6A22-4B7F-B2C8-1F06E284A0B2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04AB75-344B-4B24-B3D9-966471FF21E3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8705576-423B-4E9F-B371-1FB31441CE4A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0CEE0D-01B8-4461-8A29-0ED53F63163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A1C256-180B-4867-BED1-9B6ED6C03E75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F52ED7-355D-4C98-94CA-DE72B5C69D9B}"/>
              </a:ext>
            </a:extLst>
          </p:cNvPr>
          <p:cNvGrpSpPr/>
          <p:nvPr userDrawn="1"/>
        </p:nvGrpSpPr>
        <p:grpSpPr>
          <a:xfrm>
            <a:off x="1140417" y="1143773"/>
            <a:ext cx="3238913" cy="5150855"/>
            <a:chOff x="1140417" y="1143773"/>
            <a:chExt cx="3238913" cy="51508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D0B2F71-E83F-4914-8B58-E4FBBCDFE7F5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B575A9-7767-47E6-9D1C-275036B36E1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51A9B3-EADD-4E94-99F9-F084503DCAF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3453CE-F99B-4554-A7F3-700572141874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D7866D9-6927-4900-8823-BB4F1E245FC7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8058AD-8639-49A4-AF79-E9811A6F9DBA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1" y="594794"/>
            <a:ext cx="10826150" cy="5368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493217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99980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852781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59543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93217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99980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852781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859543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6DA1910-BDAD-47ED-AE06-E8923333E18D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133654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2A1D6B5-9075-4C44-81B6-A5AACDE99CD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40417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B071EA7-FB0E-4C06-8304-37FED6D2CA5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133654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3AF2ADD-07BA-4EF3-AD76-FC0F81812F8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140417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4A8899D3-31B7-4019-80B8-245691C687A9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87A60FA2-89DA-4C6E-A7D6-D9817DFDC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9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6 with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7A1645B-1567-4A3A-8699-AE142EB76B22}"/>
              </a:ext>
            </a:extLst>
          </p:cNvPr>
          <p:cNvGrpSpPr/>
          <p:nvPr userDrawn="1"/>
        </p:nvGrpSpPr>
        <p:grpSpPr>
          <a:xfrm>
            <a:off x="7855542" y="1143773"/>
            <a:ext cx="3238913" cy="5150855"/>
            <a:chOff x="1140417" y="1143773"/>
            <a:chExt cx="3238913" cy="51508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095D188-87E7-4F46-9D71-F2316D8892EC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B95FDC-6117-495C-B1B4-D11C301CDEF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300523-3E91-41BA-BC27-8319D26CC3EE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1A44AF3-0CB1-4D95-9F4E-891BFEE653BF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D7B413-8A78-4AA0-A506-C5135A6CF6C3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2666E79-D061-49D2-9978-BB931B314C5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B8143B-C8AA-4E41-9B6B-C1B33381304F}"/>
              </a:ext>
            </a:extLst>
          </p:cNvPr>
          <p:cNvGrpSpPr/>
          <p:nvPr userDrawn="1"/>
        </p:nvGrpSpPr>
        <p:grpSpPr>
          <a:xfrm>
            <a:off x="4497980" y="1143773"/>
            <a:ext cx="3238913" cy="5150855"/>
            <a:chOff x="1140417" y="1143773"/>
            <a:chExt cx="3238913" cy="515085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9535D6E-82F5-426B-B4A3-2F36852D13CD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7E1F879-6A22-4B7F-B2C8-1F06E284A0B2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04AB75-344B-4B24-B3D9-966471FF21E3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8705576-423B-4E9F-B371-1FB31441CE4A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0CEE0D-01B8-4461-8A29-0ED53F63163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A1C256-180B-4867-BED1-9B6ED6C03E75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F52ED7-355D-4C98-94CA-DE72B5C69D9B}"/>
              </a:ext>
            </a:extLst>
          </p:cNvPr>
          <p:cNvGrpSpPr/>
          <p:nvPr userDrawn="1"/>
        </p:nvGrpSpPr>
        <p:grpSpPr>
          <a:xfrm>
            <a:off x="1140417" y="1143773"/>
            <a:ext cx="3238913" cy="5150855"/>
            <a:chOff x="1140417" y="1143773"/>
            <a:chExt cx="3238913" cy="51508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D0B2F71-E83F-4914-8B58-E4FBBCDFE7F5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B575A9-7767-47E6-9D1C-275036B36E1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51A9B3-EADD-4E94-99F9-F084503DCAF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3453CE-F99B-4554-A7F3-700572141874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D7866D9-6927-4900-8823-BB4F1E245FC7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8058AD-8639-49A4-AF79-E9811A6F9DBA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1" y="594794"/>
            <a:ext cx="10826150" cy="53688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493217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99980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852781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59543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93217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99980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852781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859543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6DA1910-BDAD-47ED-AE06-E8923333E18D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133654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2A1D6B5-9075-4C44-81B6-A5AACDE99CD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40417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B071EA7-FB0E-4C06-8304-37FED6D2CA5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133654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3AF2ADD-07BA-4EF3-AD76-FC0F81812F8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140417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4A8899D3-31B7-4019-80B8-245691C687A9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87A60FA2-89DA-4C6E-A7D6-D9817DFDC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F82CCE-A6BE-44B9-839B-48CF775EAE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97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CC8E913-E225-42FE-A188-4886984454AD}"/>
              </a:ext>
            </a:extLst>
          </p:cNvPr>
          <p:cNvSpPr/>
          <p:nvPr userDrawn="1"/>
        </p:nvSpPr>
        <p:spPr>
          <a:xfrm>
            <a:off x="4132448" y="0"/>
            <a:ext cx="8059552" cy="6858000"/>
          </a:xfrm>
          <a:prstGeom prst="rect">
            <a:avLst/>
          </a:prstGeom>
          <a:solidFill>
            <a:srgbClr val="ED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4"/>
            <a:ext cx="3294247" cy="11292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428874"/>
            <a:ext cx="3294247" cy="4160837"/>
          </a:xfrm>
          <a:prstGeom prst="rect">
            <a:avLst/>
          </a:prstGeom>
        </p:spPr>
        <p:txBody>
          <a:bodyPr>
            <a:noAutofit/>
          </a:bodyPr>
          <a:lstStyle>
            <a:lvl1pPr marL="91440">
              <a:defRPr sz="1400">
                <a:solidFill>
                  <a:schemeClr val="accent5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F550859C-0915-42F0-8BE9-12D7C89EE0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15901" y="530829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Challenge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D89BEA9-6544-47DB-8FBF-58F51D2847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15901" y="2182414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Solution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F3AA7D57-B3C6-48BA-B43C-738B96C558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5901" y="4213733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Results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009DC16-2539-4713-A3BF-A51D45DD2E7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15900" y="968301"/>
            <a:ext cx="7048451" cy="11413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ABBB862-A302-4B75-9519-D48AED4945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15900" y="2607019"/>
            <a:ext cx="7048451" cy="1535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A40C66D-128E-424F-BA2F-AAA56CEFFE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15900" y="4636533"/>
            <a:ext cx="7048451" cy="1583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AD8A160D-FA13-41BD-B704-44948B74FD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199" y="1828800"/>
            <a:ext cx="3294250" cy="5295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Company Profile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8DF6E7B-58D0-4517-9F42-E459C2996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3294247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222192-CC29-4246-A0B4-82804A0891F1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124D769-1A71-45C0-976A-5ABB644EA3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4D2E5299-80D5-4A16-A6A9-6E892C9AA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04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CC8E913-E225-42FE-A188-4886984454AD}"/>
              </a:ext>
            </a:extLst>
          </p:cNvPr>
          <p:cNvSpPr/>
          <p:nvPr userDrawn="1"/>
        </p:nvSpPr>
        <p:spPr>
          <a:xfrm>
            <a:off x="4132448" y="0"/>
            <a:ext cx="8059552" cy="6858000"/>
          </a:xfrm>
          <a:prstGeom prst="rect">
            <a:avLst/>
          </a:prstGeom>
          <a:solidFill>
            <a:srgbClr val="ED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4"/>
            <a:ext cx="3294247" cy="11292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428875"/>
            <a:ext cx="3294247" cy="197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F550859C-0915-42F0-8BE9-12D7C89EE0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15901" y="530829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Challenge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D89BEA9-6544-47DB-8FBF-58F51D2847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15901" y="2182414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Solution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F3AA7D57-B3C6-48BA-B43C-738B96C558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5901" y="4213733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Results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009DC16-2539-4713-A3BF-A51D45DD2E7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15900" y="968301"/>
            <a:ext cx="7048451" cy="11413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ABBB862-A302-4B75-9519-D48AED4945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15900" y="2607019"/>
            <a:ext cx="7048451" cy="1535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A40C66D-128E-424F-BA2F-AAA56CEFFE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15900" y="4636533"/>
            <a:ext cx="7048451" cy="1583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9F96E7-7509-4B71-AAE7-8135DEBD0D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38614" flipH="1" flipV="1">
            <a:off x="448621" y="5024142"/>
            <a:ext cx="323700" cy="1069810"/>
          </a:xfrm>
          <a:prstGeom prst="rect">
            <a:avLst/>
          </a:prstGeom>
        </p:spPr>
      </p:pic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E1D83A41-3656-4A50-8DA3-D1EF413D5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8" y="6070199"/>
            <a:ext cx="3294247" cy="659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20" b="0" i="0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- Name, Title at Company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FA58967-F75D-42C5-B7FC-7FD66C48DB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8198" y="1857644"/>
            <a:ext cx="3294247" cy="5242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Company Profile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266E3B6-54DB-4BB4-BC90-219F0EEEE39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9966" y="4636533"/>
            <a:ext cx="3318192" cy="130576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.”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FA1F8F23-DE42-4657-8CA1-E2D7F9C9189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5389" y="171976"/>
            <a:ext cx="331819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72511-FCFF-411E-B360-ECCB24FB2F3A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782F182-221C-486F-A17F-CC429C3AF3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4DFABEBE-8E1F-4ED5-AE55-BB0576F33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4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4A96F-DEC4-4646-9A78-C9E40E197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2444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815" y="594795"/>
            <a:ext cx="6902361" cy="112923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771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4815" y="1885950"/>
            <a:ext cx="6902361" cy="447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FB411BC-CA56-4717-8B9D-B074BC50D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4815" y="171976"/>
            <a:ext cx="6902360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E26754D-C963-4196-873C-885AFD533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22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94795"/>
            <a:ext cx="7056423" cy="112923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0360-3DEE-418F-B73E-BA2F1A939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53" y="0"/>
            <a:ext cx="4132447" cy="6858000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885950"/>
            <a:ext cx="7056423" cy="4713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0486DD7-C90A-42C4-A2BE-618169A95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7056423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F7EF-E3C2-441C-82AF-84F8D3501B6E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D216DE-52C4-4982-BE07-0BB41DFD11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D193CA-92E0-4880-84FE-B02AC61B0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ED7D732B-2D02-4DE3-BA82-E5D73BAB5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5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1078B-27FE-4AD2-A1AD-DF4DEFF56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r="9302"/>
          <a:stretch/>
        </p:blipFill>
        <p:spPr>
          <a:xfrm>
            <a:off x="0" y="0"/>
            <a:ext cx="4132444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815" y="594795"/>
            <a:ext cx="6902361" cy="112923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771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4815" y="1885950"/>
            <a:ext cx="6902361" cy="447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FB411BC-CA56-4717-8B9D-B074BC50D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4815" y="171976"/>
            <a:ext cx="6902360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B7AFEC4-AE7C-424D-AB58-6E917078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ED321F-F8A0-4312-A88F-B4BA94861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2EED8-EEBF-454E-9B9A-C3E8EB8EE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B2346-354E-4E45-8047-16D39D8B1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001">
            <a:extLst>
              <a:ext uri="{FF2B5EF4-FFF2-40B4-BE49-F238E27FC236}">
                <a16:creationId xmlns:a16="http://schemas.microsoft.com/office/drawing/2014/main" id="{EF482E8C-E9FA-4B77-B149-9FFB24BE13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E20BD737-00E6-4B39-82CB-9407B507E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7657"/>
            <a:ext cx="5181602" cy="419200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5DA454EB-6174-44E4-8F2B-5CA0F9F675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9" y="1997657"/>
            <a:ext cx="5510606" cy="419200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46AA62CD-C786-412D-8E10-5413DDF826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26622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854AF0-555C-44ED-8072-87952BAA3E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152A-4B25-49CF-BBE4-9A4E24A7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088D-5687-4A23-9FD4-792ECDF5B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9215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A7A937F-0D6B-4E0F-9077-9BA0BD231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59958B-9722-4638-9D15-A9A765D16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4AE88C-FAE2-4332-AF0E-292054E98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3E7F8-6FCF-4A3E-B68F-08721D174C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8263" y="2479969"/>
            <a:ext cx="941605" cy="278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F63D28-DE69-4AB1-84CC-121CF84A8D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70354" y="2479969"/>
            <a:ext cx="941605" cy="278813"/>
          </a:xfrm>
          <a:prstGeom prst="rect">
            <a:avLst/>
          </a:prstGeom>
        </p:spPr>
      </p:pic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64488FBD-3E94-4501-A0BF-F4A2D0865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714625"/>
            <a:ext cx="5181602" cy="34750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72C6E41B-AE08-4B8E-A4C3-BF3144A8FE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9" y="2714625"/>
            <a:ext cx="5510606" cy="34750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C075DA98-A2F1-449D-91A4-6875B0FE60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57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A70A-AFB6-4D62-941E-E18DD740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5182"/>
            <a:ext cx="10515600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714E-257E-4BEB-AD13-F46F9B9E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93171"/>
            <a:ext cx="10515600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001">
            <a:extLst>
              <a:ext uri="{FF2B5EF4-FFF2-40B4-BE49-F238E27FC236}">
                <a16:creationId xmlns:a16="http://schemas.microsoft.com/office/drawing/2014/main" id="{702E5079-B8E4-42DA-828A-C59B23309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2952319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138C4-70A9-48E8-92B9-58CDE77856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66318"/>
            <a:ext cx="904248" cy="169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1BF9C-FCB5-4241-B65D-A24AF6066A4A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985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1470CF-C2D6-44B4-A2A2-9B4A973CF8E3}"/>
              </a:ext>
            </a:extLst>
          </p:cNvPr>
          <p:cNvSpPr/>
          <p:nvPr userDrawn="1"/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rgbClr val="ED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4CA8-1B63-4E1D-81C3-CAAEB54C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458" y="577543"/>
            <a:ext cx="5372894" cy="5778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chemeClr val="accent5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94FCE38-F2E3-4688-97C2-AD7A567D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795"/>
            <a:ext cx="5075236" cy="146260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475053-3AA5-4CC1-8A0E-767A28ED3E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3C16780-55A6-463B-BF58-34C7B81ADB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2144110"/>
            <a:ext cx="5075236" cy="4212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1B37CEE-E045-4A6B-8C9B-0AAEA34395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5075236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4ED90D-90E8-4480-BF06-00962FB98CF9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BEC1FED-CE57-43DF-AD4D-548FF4F25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67C09AA3-817B-455D-8D60-A8160FC6C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6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41E12F-D3C4-47D5-A40D-EF59EF0B6821}"/>
              </a:ext>
            </a:extLst>
          </p:cNvPr>
          <p:cNvSpPr/>
          <p:nvPr userDrawn="1"/>
        </p:nvSpPr>
        <p:spPr>
          <a:xfrm>
            <a:off x="8815996" y="5558828"/>
            <a:ext cx="3229069" cy="1204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8309D-8FBF-4217-913D-FF4EA1D23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99" y="2396088"/>
            <a:ext cx="5316711" cy="1090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A6BED8-738F-4FFA-988B-F7A034C0FA9C}"/>
              </a:ext>
            </a:extLst>
          </p:cNvPr>
          <p:cNvSpPr/>
          <p:nvPr userDrawn="1"/>
        </p:nvSpPr>
        <p:spPr>
          <a:xfrm>
            <a:off x="464821" y="5692995"/>
            <a:ext cx="6105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err="1">
                <a:solidFill>
                  <a:srgbClr val="005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kofax.com</a:t>
            </a:r>
            <a:endParaRPr lang="en-IN" sz="1000">
              <a:solidFill>
                <a:srgbClr val="0055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000">
              <a:solidFill>
                <a:srgbClr val="0055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Kofax. Kofax and the Kofax logo are trademarks of Kofax, registered in the United States and/or other countries. All other trademarks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1680-7B5E-4E7A-BF6F-D2B5A0619D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8" y="6010659"/>
            <a:ext cx="2007747" cy="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2CC4-28AE-4695-AEB9-4AB79393B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4632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91301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927DF-3A93-43C6-A94B-90F6622516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3C9A20-74CD-47F0-B1D4-3E301F4EC1A9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07A49C65-E387-456F-9F3E-B862B2B184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9155" y="2415136"/>
            <a:ext cx="604704" cy="2790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625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76A38-1A30-40F2-98DC-0B86C93C6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4866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7104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0916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70D17-8385-4492-BE86-B24CFA4B59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49F85-0335-4478-8A3C-FF2D7F188F3D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C48F1-FF29-4904-86EB-B21B78ED0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65143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99186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25646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E8CCC-05F0-425A-A573-1C2646929E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05DB46-567F-4D4B-A3D9-1E9FADDCA11B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85EE1-1447-4E84-A01A-6D285274A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17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257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67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6E28B-D828-424E-9A13-5F9382FC38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8103B-B646-4F0A-8553-278F64947049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A8321-946B-449C-A2C3-E94FB2FA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795"/>
            <a:ext cx="10826152" cy="808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24AF-5AFB-4858-A79E-1ADCAD5A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6439" y="6356350"/>
            <a:ext cx="613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B2BCA6-5BFC-45A7-B1CB-74361C7F5713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C70A5-A351-4E55-9B45-FB93EAF0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9998"/>
            <a:ext cx="11101552" cy="482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E1628-F0EA-4AF1-8737-07E257D2B9B2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51" r:id="rId5"/>
    <p:sldLayoutId id="2147483671" r:id="rId6"/>
    <p:sldLayoutId id="2147483708" r:id="rId7"/>
    <p:sldLayoutId id="2147483681" r:id="rId8"/>
    <p:sldLayoutId id="2147483709" r:id="rId9"/>
    <p:sldLayoutId id="2147483710" r:id="rId10"/>
    <p:sldLayoutId id="2147483722" r:id="rId11"/>
    <p:sldLayoutId id="2147483723" r:id="rId12"/>
    <p:sldLayoutId id="2147483650" r:id="rId13"/>
    <p:sldLayoutId id="2147483668" r:id="rId14"/>
    <p:sldLayoutId id="2147483670" r:id="rId15"/>
    <p:sldLayoutId id="2147483664" r:id="rId16"/>
    <p:sldLayoutId id="2147483661" r:id="rId17"/>
    <p:sldLayoutId id="2147483665" r:id="rId18"/>
    <p:sldLayoutId id="2147483654" r:id="rId19"/>
    <p:sldLayoutId id="2147483712" r:id="rId20"/>
    <p:sldLayoutId id="2147483716" r:id="rId21"/>
    <p:sldLayoutId id="2147483714" r:id="rId22"/>
    <p:sldLayoutId id="2147483715" r:id="rId23"/>
    <p:sldLayoutId id="2147483717" r:id="rId24"/>
    <p:sldLayoutId id="2147483666" r:id="rId25"/>
    <p:sldLayoutId id="2147483655" r:id="rId26"/>
    <p:sldLayoutId id="2147483667" r:id="rId27"/>
    <p:sldLayoutId id="2147483679" r:id="rId28"/>
    <p:sldLayoutId id="2147483676" r:id="rId29"/>
    <p:sldLayoutId id="2147483705" r:id="rId30"/>
    <p:sldLayoutId id="2147483674" r:id="rId31"/>
    <p:sldLayoutId id="2147483706" r:id="rId32"/>
    <p:sldLayoutId id="2147483675" r:id="rId33"/>
    <p:sldLayoutId id="2147483707" r:id="rId34"/>
    <p:sldLayoutId id="2147483718" r:id="rId35"/>
    <p:sldLayoutId id="2147483719" r:id="rId36"/>
    <p:sldLayoutId id="2147483720" r:id="rId37"/>
    <p:sldLayoutId id="2147483721" r:id="rId38"/>
    <p:sldLayoutId id="2147483673" r:id="rId39"/>
    <p:sldLayoutId id="2147483703" r:id="rId40"/>
    <p:sldLayoutId id="2147483672" r:id="rId41"/>
    <p:sldLayoutId id="2147483724" r:id="rId42"/>
    <p:sldLayoutId id="2147483677" r:id="rId43"/>
    <p:sldLayoutId id="2147483678" r:id="rId44"/>
    <p:sldLayoutId id="2147483680" r:id="rId45"/>
    <p:sldLayoutId id="2147483657" r:id="rId46"/>
    <p:sldLayoutId id="2147483711" r:id="rId47"/>
    <p:sldLayoutId id="2147483652" r:id="rId48"/>
    <p:sldLayoutId id="2147483653" r:id="rId49"/>
    <p:sldLayoutId id="2147483656" r:id="rId50"/>
    <p:sldLayoutId id="2147483704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i="0" kern="1200" cap="none" baseline="0" dirty="0" smtClean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•"/>
        <a:defRPr lang="en-US" sz="22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4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–"/>
        <a:defRPr lang="en-US" sz="20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•"/>
        <a:defRPr lang="en-US" sz="18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016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–"/>
        <a:defRPr lang="en-US" sz="16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4592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lang="en-US" sz="1400" b="0" i="0" kern="1200" baseline="0" dirty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8pPr>
      <a:lvl9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localhost:50080/api/swagger-ui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k6bQ" TargetMode="External"/><Relationship Id="rId2" Type="http://schemas.openxmlformats.org/officeDocument/2006/relationships/hyperlink" Target="https://git.io/Jk6bo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regex101.com/r/fvuQyC/1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kt5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David Wright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Partner Development Manager</a:t>
            </a:r>
          </a:p>
          <a:p>
            <a:r>
              <a:rPr lang="en-US" dirty="0"/>
              <a:t>Kofax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B92029-2A71-BC40-BC20-620F7ECC1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Kofax RPA 11.1</a:t>
            </a:r>
          </a:p>
        </p:txBody>
      </p:sp>
      <p:pic>
        <p:nvPicPr>
          <p:cNvPr id="8" name="Picture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53B888-ECD2-497D-A8BE-68A055705B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9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0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234B-C26B-429C-A056-6AFE4D3D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Robots can now </a:t>
            </a:r>
            <a:r>
              <a:rPr lang="en-GB" dirty="0">
                <a:solidFill>
                  <a:srgbClr val="00558C"/>
                </a:solidFill>
              </a:rPr>
              <a:t>Queue other robots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DD625-F66F-42B5-ACDD-E5903BB1D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F995-DDF7-43CC-BD92-5183137EC8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3713" y="1753490"/>
            <a:ext cx="5382167" cy="4602860"/>
          </a:xfrm>
        </p:spPr>
        <p:txBody>
          <a:bodyPr/>
          <a:lstStyle/>
          <a:p>
            <a:r>
              <a:rPr lang="en-GB" dirty="0"/>
              <a:t>Fire and Forget. No waiting. No extra license needed.</a:t>
            </a:r>
          </a:p>
          <a:p>
            <a:r>
              <a:rPr lang="en-GB" dirty="0"/>
              <a:t>One Excel document could queue 1000 robots.</a:t>
            </a:r>
          </a:p>
          <a:p>
            <a:r>
              <a:rPr lang="en-GB" dirty="0"/>
              <a:t>Each queued robot generates a </a:t>
            </a:r>
            <a:r>
              <a:rPr lang="en-GB" b="1" dirty="0"/>
              <a:t>ticket number</a:t>
            </a:r>
            <a:r>
              <a:rPr lang="en-GB" dirty="0"/>
              <a:t> to track the progress – </a:t>
            </a:r>
            <a:r>
              <a:rPr lang="en-GB" b="1" dirty="0"/>
              <a:t>Queued, Running, Finished, Error</a:t>
            </a:r>
          </a:p>
          <a:p>
            <a:r>
              <a:rPr lang="en-GB" b="1" dirty="0"/>
              <a:t>SCALABLE through PARALLELISM, </a:t>
            </a:r>
            <a:r>
              <a:rPr lang="en-GB" dirty="0"/>
              <a:t>maximize license usage.</a:t>
            </a:r>
          </a:p>
          <a:p>
            <a:r>
              <a:rPr lang="en-GB" dirty="0"/>
              <a:t>Sell More Licenses!!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554F9-0FB7-47AB-9E49-6260DA376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81096-B169-4AD9-9DF2-6596B3874065}"/>
              </a:ext>
            </a:extLst>
          </p:cNvPr>
          <p:cNvSpPr txBox="1"/>
          <p:nvPr/>
        </p:nvSpPr>
        <p:spPr>
          <a:xfrm rot="20545091">
            <a:off x="1332665" y="3393301"/>
            <a:ext cx="9526670" cy="1015663"/>
          </a:xfrm>
          <a:prstGeom prst="rect">
            <a:avLst/>
          </a:prstGeom>
          <a:noFill/>
          <a:ln w="762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558C"/>
                </a:solidFill>
              </a:rPr>
              <a:t>KILLER FEATURE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6C9B40C-C1C0-4476-BAD3-F227A4D6F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448" y="2479856"/>
            <a:ext cx="2179212" cy="227329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 descr="A picture containing ax, hat, cup&#10;&#10;Description automatically generated">
            <a:extLst>
              <a:ext uri="{FF2B5EF4-FFF2-40B4-BE49-F238E27FC236}">
                <a16:creationId xmlns:a16="http://schemas.microsoft.com/office/drawing/2014/main" id="{E8A22463-AC4A-400D-8B2D-AD6B0C70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5" y="1753489"/>
            <a:ext cx="1771831" cy="1771831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941A5CE-4E1E-4933-807D-9CAEFE140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207" y="1784241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AC5C6E0-6400-4429-BBA1-B1FD2F405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4089" y="2491434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1342489-F68E-49C9-AA17-D176221AE6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207" y="3261391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2E251374-4CC4-477D-8F4C-A5E6B0D2E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4325" y="3901132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288CB155-E108-4665-9770-62BC567D7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4089" y="4600304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7FFE8C-562C-4FA7-934B-BBA688C56B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4" t="40637"/>
          <a:stretch/>
        </p:blipFill>
        <p:spPr>
          <a:xfrm>
            <a:off x="2414089" y="5910774"/>
            <a:ext cx="6586536" cy="8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1.85185E-6 L 0.84402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0833E-6 1.11111E-6 L 0.84401 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79167E-6 2.59259E-6 L 0.84402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repeatCount="indefinite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4.44444E-6 L 0.84401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3.7037E-6 L 0.84401 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8DB2-2200-456E-B8E6-9A96EADA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Queueing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2B65A-375C-4EBD-A2B0-330F627B2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EDE28-A60B-465D-8F96-71235E65D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Use the Robot Step “Call REST Web Service” with JSON.</a:t>
            </a:r>
          </a:p>
          <a:p>
            <a:r>
              <a:rPr lang="en-GB" dirty="0"/>
              <a:t>See resources for sample robots and Step-by-Step guide, and how to handle images and other binary files, and authentication.</a:t>
            </a:r>
          </a:p>
          <a:p>
            <a:r>
              <a:rPr lang="en-GB" dirty="0"/>
              <a:t>Set </a:t>
            </a:r>
            <a:r>
              <a:rPr lang="en-GB" b="1" dirty="0"/>
              <a:t>PRIORITY &amp; TIMEOUT </a:t>
            </a:r>
            <a:r>
              <a:rPr lang="en-GB" dirty="0"/>
              <a:t>(default = 6000 seconds = 10 minutes)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0F1C-2F0A-40C2-8733-95E7A138B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6B03F-497A-4F33-849E-585406AB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17" y="3529996"/>
            <a:ext cx="5068007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8B0F0-D08D-4C98-8623-6348FFF6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2" y="3429000"/>
            <a:ext cx="4503828" cy="329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8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4450-E16B-4330-8D93-3DD2409D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A4D7C-77E9-4AA7-AB35-3B0896886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B561E-EEB2-42F3-A22E-50D20EC39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0378D-A36A-47D1-9D48-A1D034B9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6" y="1438521"/>
            <a:ext cx="10979685" cy="444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80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5FA1-FAFC-4FE7-BC5D-6E3067C4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Brand-new REST API tool and tester. Great for setting up Queuing!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4B968-0032-414C-A4E6-872DC1455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538D-21E3-454A-BBBB-2879908E13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http://localhost:50080/api/swagger-ui.html</a:t>
            </a:r>
            <a:r>
              <a:rPr lang="en-GB" dirty="0"/>
              <a:t> </a:t>
            </a:r>
          </a:p>
          <a:p>
            <a:r>
              <a:rPr lang="en-GB" dirty="0"/>
              <a:t>Shows you the JSON that your robot needs.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B354-AE63-4077-A404-1BD722466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2355C-4142-4FCC-8D54-A24BA210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09" y="2642880"/>
            <a:ext cx="8249801" cy="374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BB279-1248-4318-B633-61CC7B26B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409" y="2888159"/>
            <a:ext cx="8935233" cy="39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6FC-9C6C-44B4-9633-0452C42C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version 79 – </a:t>
            </a:r>
            <a:r>
              <a:rPr lang="en-GB" dirty="0" err="1"/>
              <a:t>Screensize</a:t>
            </a:r>
            <a:r>
              <a:rPr lang="en-GB" dirty="0"/>
              <a:t>, PDF, Downloading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03127F-6FDC-4EE5-841A-8FFBA54D8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D8FC-8ABB-4EFC-87BE-61B0459C0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1997657"/>
            <a:ext cx="3250099" cy="41920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Change Screen Width </a:t>
            </a:r>
            <a:br>
              <a:rPr lang="en-GB" dirty="0"/>
            </a:br>
            <a:r>
              <a:rPr lang="en-GB" dirty="0"/>
              <a:t>and Height for Chromium.</a:t>
            </a:r>
          </a:p>
          <a:p>
            <a:pPr lvl="1"/>
            <a:r>
              <a:rPr lang="en-GB" b="1" dirty="0"/>
              <a:t>Tip!</a:t>
            </a:r>
            <a:r>
              <a:rPr lang="en-GB" dirty="0"/>
              <a:t> Change this to 800 wide so you can see the whole page and the close button.</a:t>
            </a:r>
          </a:p>
          <a:p>
            <a:pPr marL="45720" indent="0">
              <a:buNone/>
            </a:pPr>
            <a:r>
              <a:rPr lang="en-GB" i="1" dirty="0"/>
              <a:t>This resolves memory problems with ISA and Image Finders on very </a:t>
            </a:r>
            <a:r>
              <a:rPr lang="en-GB" b="1" i="1" dirty="0"/>
              <a:t>long</a:t>
            </a:r>
            <a:r>
              <a:rPr lang="en-GB" i="1" dirty="0"/>
              <a:t> web pages.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AA46C5-C128-40DC-84FA-8A09DEAAD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0" y="1997657"/>
            <a:ext cx="6221805" cy="4192006"/>
          </a:xfrm>
        </p:spPr>
        <p:txBody>
          <a:bodyPr/>
          <a:lstStyle/>
          <a:p>
            <a:r>
              <a:rPr lang="en-GB" dirty="0"/>
              <a:t>Print to PDF has more settings.</a:t>
            </a:r>
            <a:br>
              <a:rPr lang="en-GB" dirty="0"/>
            </a:br>
            <a:r>
              <a:rPr lang="en-GB" b="1" dirty="0"/>
              <a:t>Page size!</a:t>
            </a:r>
          </a:p>
          <a:p>
            <a:r>
              <a:rPr lang="en-GB" b="1" dirty="0"/>
              <a:t>Download control</a:t>
            </a:r>
          </a:p>
          <a:p>
            <a:pPr marL="320040" lvl="1" indent="0">
              <a:buNone/>
            </a:pPr>
            <a:r>
              <a:rPr lang="en-GB" i="1" dirty="0"/>
              <a:t>Wait until</a:t>
            </a:r>
            <a:br>
              <a:rPr lang="en-GB" i="1" dirty="0"/>
            </a:br>
            <a:r>
              <a:rPr lang="en-GB" i="1" dirty="0"/>
              <a:t>long downloads </a:t>
            </a:r>
            <a:br>
              <a:rPr lang="en-GB" i="1" dirty="0"/>
            </a:br>
            <a:r>
              <a:rPr lang="en-GB" i="1" dirty="0"/>
              <a:t>have completed.</a:t>
            </a:r>
          </a:p>
          <a:p>
            <a:pPr marL="320040" lvl="1" indent="0">
              <a:buNone/>
            </a:pPr>
            <a:endParaRPr lang="en-GB" i="1" dirty="0"/>
          </a:p>
          <a:p>
            <a:endParaRPr lang="en-GB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41F6D2-06AA-416A-82D6-08B91421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FA665-C436-4597-B1DF-F91BD7CE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00" y="2361138"/>
            <a:ext cx="1476581" cy="38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EA387-A065-4AEE-BADB-DC6A2BED6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00"/>
          <a:stretch/>
        </p:blipFill>
        <p:spPr>
          <a:xfrm>
            <a:off x="8349628" y="2814777"/>
            <a:ext cx="1752845" cy="187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B604D6-C5CE-4509-B84F-0CCB5EC41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6"/>
          <a:stretch/>
        </p:blipFill>
        <p:spPr>
          <a:xfrm>
            <a:off x="10401221" y="2207609"/>
            <a:ext cx="1124107" cy="294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86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D9A57B-F1F5-407B-8F7A-579D1FAB2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1"/>
          <a:stretch/>
        </p:blipFill>
        <p:spPr>
          <a:xfrm>
            <a:off x="2604557" y="2266536"/>
            <a:ext cx="9370485" cy="427237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84478CD-EA34-47D2-9223-A7879F43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for a download to complete in Chromium.</a:t>
            </a:r>
            <a:br>
              <a:rPr lang="en-GB" dirty="0"/>
            </a:br>
            <a:r>
              <a:rPr lang="en-GB" dirty="0"/>
              <a:t>Use Action “Wait Downloads” in Browse 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B8603-39B5-4CBD-9316-35836DE5F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CCB55D-245D-493F-8F16-88B06CFE94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5F0F6-1B0A-4E29-8AB8-B7D588E6D491}"/>
              </a:ext>
            </a:extLst>
          </p:cNvPr>
          <p:cNvCxnSpPr>
            <a:cxnSpLocks/>
          </p:cNvCxnSpPr>
          <p:nvPr/>
        </p:nvCxnSpPr>
        <p:spPr>
          <a:xfrm>
            <a:off x="3923241" y="3042701"/>
            <a:ext cx="629709" cy="2316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A5F9DD-5A81-47C5-AED6-7B67FA30B206}"/>
              </a:ext>
            </a:extLst>
          </p:cNvPr>
          <p:cNvSpPr/>
          <p:nvPr/>
        </p:nvSpPr>
        <p:spPr>
          <a:xfrm>
            <a:off x="4485746" y="3911646"/>
            <a:ext cx="1265766" cy="8357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917C4F2-73DC-4C6F-985E-BEE7F1DFF10E}"/>
              </a:ext>
            </a:extLst>
          </p:cNvPr>
          <p:cNvSpPr/>
          <p:nvPr/>
        </p:nvSpPr>
        <p:spPr>
          <a:xfrm>
            <a:off x="7289800" y="1416049"/>
            <a:ext cx="1998133" cy="899592"/>
          </a:xfrm>
          <a:prstGeom prst="borderCallout1">
            <a:avLst>
              <a:gd name="adj1" fmla="val 99691"/>
              <a:gd name="adj2" fmla="val -706"/>
              <a:gd name="adj3" fmla="val 205204"/>
              <a:gd name="adj4" fmla="val -2211"/>
            </a:avLst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/>
                </a:solidFill>
              </a:rPr>
              <a:t>Download succeeded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BA267EF4-29E2-4625-91D3-3589957D9338}"/>
              </a:ext>
            </a:extLst>
          </p:cNvPr>
          <p:cNvSpPr/>
          <p:nvPr/>
        </p:nvSpPr>
        <p:spPr>
          <a:xfrm>
            <a:off x="6096000" y="5906554"/>
            <a:ext cx="1998133" cy="899592"/>
          </a:xfrm>
          <a:prstGeom prst="borderCallout1">
            <a:avLst>
              <a:gd name="adj1" fmla="val -3838"/>
              <a:gd name="adj2" fmla="val 47228"/>
              <a:gd name="adj3" fmla="val -137851"/>
              <a:gd name="adj4" fmla="val 51656"/>
            </a:avLst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/>
                </a:solidFill>
              </a:rPr>
              <a:t>Download failed or 5 mins passed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F1EC3F-D705-45C3-8FD1-21D7B88F432B}"/>
              </a:ext>
            </a:extLst>
          </p:cNvPr>
          <p:cNvSpPr/>
          <p:nvPr/>
        </p:nvSpPr>
        <p:spPr>
          <a:xfrm>
            <a:off x="7927975" y="4915913"/>
            <a:ext cx="1054100" cy="627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44BC84-4BF6-4BCD-BA4A-FA353F2C1DAA}"/>
              </a:ext>
            </a:extLst>
          </p:cNvPr>
          <p:cNvSpPr txBox="1"/>
          <p:nvPr/>
        </p:nvSpPr>
        <p:spPr>
          <a:xfrm>
            <a:off x="220663" y="3795236"/>
            <a:ext cx="2646361" cy="1477328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This workflow waits up to 5 minutes for a download to finish. If it fails to finish the download is cancelled.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8C9DF-F687-4E36-BF37-36469B54EE20}"/>
              </a:ext>
            </a:extLst>
          </p:cNvPr>
          <p:cNvSpPr txBox="1"/>
          <p:nvPr/>
        </p:nvSpPr>
        <p:spPr>
          <a:xfrm>
            <a:off x="220664" y="5626898"/>
            <a:ext cx="3976850" cy="1200329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If you want to wait even longer than 5 minutes, then put everything inside a loop, you can then wait as long as needed.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735B74-1310-4A0F-A90A-8062F5882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48"/>
          <a:stretch/>
        </p:blipFill>
        <p:spPr>
          <a:xfrm>
            <a:off x="303823" y="1416049"/>
            <a:ext cx="3810532" cy="62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B19F49-8916-4016-BF57-752C6C84F7BA}"/>
              </a:ext>
            </a:extLst>
          </p:cNvPr>
          <p:cNvSpPr/>
          <p:nvPr/>
        </p:nvSpPr>
        <p:spPr>
          <a:xfrm>
            <a:off x="1579914" y="1714500"/>
            <a:ext cx="3467135" cy="1797472"/>
          </a:xfrm>
          <a:custGeom>
            <a:avLst/>
            <a:gdLst>
              <a:gd name="connsiteX0" fmla="*/ 2525361 w 3467135"/>
              <a:gd name="connsiteY0" fmla="*/ 0 h 1797472"/>
              <a:gd name="connsiteX1" fmla="*/ 3354036 w 3467135"/>
              <a:gd name="connsiteY1" fmla="*/ 285750 h 1797472"/>
              <a:gd name="connsiteX2" fmla="*/ 315561 w 3467135"/>
              <a:gd name="connsiteY2" fmla="*/ 733425 h 1797472"/>
              <a:gd name="connsiteX3" fmla="*/ 182211 w 3467135"/>
              <a:gd name="connsiteY3" fmla="*/ 1704975 h 1797472"/>
              <a:gd name="connsiteX4" fmla="*/ 1087086 w 3467135"/>
              <a:gd name="connsiteY4" fmla="*/ 1762125 h 1797472"/>
              <a:gd name="connsiteX5" fmla="*/ 1115661 w 3467135"/>
              <a:gd name="connsiteY5" fmla="*/ 1743075 h 179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7135" h="1797472">
                <a:moveTo>
                  <a:pt x="2525361" y="0"/>
                </a:moveTo>
                <a:cubicBezTo>
                  <a:pt x="3123848" y="81756"/>
                  <a:pt x="3722336" y="163512"/>
                  <a:pt x="3354036" y="285750"/>
                </a:cubicBezTo>
                <a:cubicBezTo>
                  <a:pt x="2985736" y="407988"/>
                  <a:pt x="844198" y="496888"/>
                  <a:pt x="315561" y="733425"/>
                </a:cubicBezTo>
                <a:cubicBezTo>
                  <a:pt x="-213077" y="969963"/>
                  <a:pt x="53623" y="1533525"/>
                  <a:pt x="182211" y="1704975"/>
                </a:cubicBezTo>
                <a:cubicBezTo>
                  <a:pt x="310799" y="1876425"/>
                  <a:pt x="931511" y="1755775"/>
                  <a:pt x="1087086" y="1762125"/>
                </a:cubicBezTo>
                <a:cubicBezTo>
                  <a:pt x="1242661" y="1768475"/>
                  <a:pt x="1179161" y="1755775"/>
                  <a:pt x="1115661" y="1743075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FC49-C6B0-4150-ABA6-30862F67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– </a:t>
            </a:r>
            <a:r>
              <a:rPr lang="en-GB" dirty="0" err="1"/>
              <a:t>Javascript</a:t>
            </a:r>
            <a:r>
              <a:rPr lang="en-GB" dirty="0"/>
              <a:t>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1C617-58C0-4CE0-B5A0-FE9565C76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F4CD9-2DBA-4578-AAED-A59A041194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This is found as an </a:t>
            </a:r>
            <a:br>
              <a:rPr lang="en-GB" dirty="0"/>
            </a:br>
            <a:r>
              <a:rPr lang="en-GB" b="1" dirty="0"/>
              <a:t>Application Action</a:t>
            </a:r>
            <a:br>
              <a:rPr lang="en-GB" dirty="0"/>
            </a:br>
            <a:r>
              <a:rPr lang="en-GB" dirty="0"/>
              <a:t>on the App Tab.</a:t>
            </a:r>
            <a:endParaRPr lang="en-GB" b="1" dirty="0"/>
          </a:p>
          <a:p>
            <a:endParaRPr lang="en-GB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711CF8-E5BB-4FF1-8E54-87B19F7A50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53EC6A-D073-4D72-A79C-5217F6AC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41" y="1490128"/>
            <a:ext cx="6362700" cy="467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6CB64-73EA-4520-BECC-9DB3E486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66" y="2892661"/>
            <a:ext cx="2676899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76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0492-F3C2-4DB8-B2DF-3C26BA0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&amp; Document Transformation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EA10C-3E11-4588-81CC-2234ADDD8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17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6C2E-A7FF-490C-BDAC-BF8EEAE2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/>
              <a:t>Strengthen Intelligent automation Integrations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60BA88-CC47-463A-9904-8FC4022FF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65" y="378859"/>
            <a:ext cx="4896132" cy="6340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3C59EB-C934-40DB-88E3-D243A13001AF}"/>
              </a:ext>
            </a:extLst>
          </p:cNvPr>
          <p:cNvSpPr/>
          <p:nvPr/>
        </p:nvSpPr>
        <p:spPr>
          <a:xfrm>
            <a:off x="527648" y="1402862"/>
            <a:ext cx="5568352" cy="48603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Robots can pass information about a document to Kofax Transformation using the well-known </a:t>
            </a:r>
            <a:r>
              <a:rPr lang="en-US" b="1" dirty="0" err="1"/>
              <a:t>XValue</a:t>
            </a:r>
            <a:r>
              <a:rPr lang="en-US" dirty="0"/>
              <a:t> mechanism, used by Kofax Capture and Total </a:t>
            </a:r>
            <a:r>
              <a:rPr lang="en-US" dirty="0" err="1"/>
              <a:t>Agilty</a:t>
            </a:r>
            <a:r>
              <a:rPr lang="en-US" dirty="0"/>
              <a:t>.</a:t>
            </a:r>
          </a:p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For example</a:t>
            </a:r>
          </a:p>
          <a:p>
            <a:pPr marL="1108710" lvl="3" indent="-28575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•"/>
              <a:tabLst>
                <a:tab pos="456515" algn="l"/>
              </a:tabLst>
              <a:defRPr/>
            </a:pPr>
            <a:r>
              <a:rPr lang="en-US" dirty="0"/>
              <a:t>Pass the language of a text for sentiment analysis.</a:t>
            </a:r>
          </a:p>
          <a:p>
            <a:pPr marL="1108710" lvl="3" indent="-28575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•"/>
              <a:tabLst>
                <a:tab pos="456515" algn="l"/>
              </a:tabLst>
              <a:defRPr/>
            </a:pPr>
            <a:r>
              <a:rPr lang="en-US" dirty="0"/>
              <a:t>Pass in customer details to check if they exist on the unknown document</a:t>
            </a:r>
          </a:p>
          <a:p>
            <a:pPr marL="365760" lvl="2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i="1" dirty="0"/>
              <a:t>This will require scripting in Kofax Transformation to use these values.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170334-ED81-4FA3-81C4-7C67E73BFFAA}"/>
              </a:ext>
            </a:extLst>
          </p:cNvPr>
          <p:cNvSpPr/>
          <p:nvPr/>
        </p:nvSpPr>
        <p:spPr>
          <a:xfrm>
            <a:off x="7046272" y="2090057"/>
            <a:ext cx="2133600" cy="182880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0492-F3C2-4DB8-B2DF-3C26BA0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Kofax Total Agility Integration – 5 Actions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EA10C-3E11-4588-81CC-2234ADDD8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6C2E-A7FF-490C-BDAC-BF8EEAE2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Strengthen Intelligent automation Integrations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6A0FF-DC28-4BE4-ABB0-5D67BE6D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"/>
          <a:stretch/>
        </p:blipFill>
        <p:spPr>
          <a:xfrm>
            <a:off x="5791200" y="1235239"/>
            <a:ext cx="5499168" cy="4730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53E2EB-0DC7-464C-813D-02808F8C2AF8}"/>
              </a:ext>
            </a:extLst>
          </p:cNvPr>
          <p:cNvSpPr/>
          <p:nvPr/>
        </p:nvSpPr>
        <p:spPr>
          <a:xfrm>
            <a:off x="527648" y="1402861"/>
            <a:ext cx="5078722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Create job with a document – it’s really Kofax now!!</a:t>
            </a:r>
          </a:p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Config menus automatically update.</a:t>
            </a:r>
          </a:p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D5D64-564B-49E9-BAEF-C9B72A27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11" y="2743616"/>
            <a:ext cx="2449007" cy="3914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76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64DA-7C61-4ADB-88E6-8D03AC9D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PDF Viewer in Desktop Automation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A7CB6-1C18-4664-B9A2-534670F30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40457-0095-4216-85FA-A126896E3F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General improvements</a:t>
            </a:r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D13CCC-76BB-403F-BF85-685794D204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Access to Images, Text and Coordinates. Read those large PDF tables!</a:t>
            </a:r>
          </a:p>
          <a:p>
            <a:r>
              <a:rPr lang="en-GB" dirty="0"/>
              <a:t>PDFs from File or Variable</a:t>
            </a:r>
          </a:p>
          <a:p>
            <a:r>
              <a:rPr lang="en-GB" dirty="0"/>
              <a:t>Pass in PDFs from Web Robots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B9284-C8AF-47F9-9765-0ECDDC42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79" y="3197521"/>
            <a:ext cx="3807258" cy="33413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3A18BF0-5212-4D2D-93AD-433FBFF9AB37}"/>
              </a:ext>
            </a:extLst>
          </p:cNvPr>
          <p:cNvGrpSpPr/>
          <p:nvPr/>
        </p:nvGrpSpPr>
        <p:grpSpPr>
          <a:xfrm>
            <a:off x="5584463" y="2158363"/>
            <a:ext cx="4531767" cy="4649973"/>
            <a:chOff x="5279663" y="1887509"/>
            <a:chExt cx="4531767" cy="46499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B16AC1-9B3E-45AE-B0B0-0DFD17AC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9663" y="1887509"/>
              <a:ext cx="4124901" cy="45631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599C72-1BB5-4451-A492-F88D4CA87581}"/>
                </a:ext>
              </a:extLst>
            </p:cNvPr>
            <p:cNvSpPr txBox="1"/>
            <p:nvPr/>
          </p:nvSpPr>
          <p:spPr>
            <a:xfrm>
              <a:off x="7165069" y="5060154"/>
              <a:ext cx="2646361" cy="1200329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5"/>
                  </a:solidFill>
                </a:defRPr>
              </a:lvl1pPr>
            </a:lstStyle>
            <a:p>
              <a:r>
                <a:rPr lang="en-GB" dirty="0"/>
                <a:t>Tip. Use this workflow to prevent multiple PDF viewers appearing while testing!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4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1DDB-10F1-4ED5-B726-5B96EF40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Kofax RPA 11.1 – what’s new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B7EAC-9FDC-4792-A21F-373DB8E1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A43F-874C-4C67-AC2A-1F67412DB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Management Console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User Management is permanently turned on. Default user is </a:t>
            </a:r>
            <a:r>
              <a:rPr lang="en-US" sz="1600" b="1" dirty="0"/>
              <a:t>admin</a:t>
            </a:r>
            <a:r>
              <a:rPr lang="en-US" sz="1600" dirty="0"/>
              <a:t>, password </a:t>
            </a:r>
            <a:r>
              <a:rPr lang="en-US" sz="1600" b="1" dirty="0"/>
              <a:t>admin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New Management Console UI to conform with other Kofax Intelligent Automation products.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Scheduled Robot Priorities (advanced robot execution management)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Japanese version for Installers and the Entire Documentation. </a:t>
            </a:r>
          </a:p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Design Studio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My Projects panel simplified 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Desktop Automation Robots </a:t>
            </a:r>
            <a:r>
              <a:rPr lang="en-US" sz="1600" dirty="0"/>
              <a:t>can now be edited without the host </a:t>
            </a:r>
            <a:r>
              <a:rPr lang="en-US" sz="1600" b="1" dirty="0"/>
              <a:t>Web Automation Robot </a:t>
            </a:r>
            <a:r>
              <a:rPr lang="en-US" sz="1600" dirty="0"/>
              <a:t>open.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Robots that are not </a:t>
            </a:r>
            <a:r>
              <a:rPr lang="en-US" sz="1600" dirty="0"/>
              <a:t>executing can be edited and copied.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Bulk extraction of DAR from WAR in project tree, since RPA 11 requires them to be different files.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Process Discovery 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663E-45CB-4700-8819-F900187ED8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B1400-E3A0-49D6-B430-4CC231CD9EDC}"/>
              </a:ext>
            </a:extLst>
          </p:cNvPr>
          <p:cNvSpPr/>
          <p:nvPr/>
        </p:nvSpPr>
        <p:spPr>
          <a:xfrm>
            <a:off x="8624471" y="2967335"/>
            <a:ext cx="226215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sz="5400" b="0" dirty="0">
                <a:effectLst/>
              </a:rPr>
              <a:t>日本語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7B86B3-A400-4952-8AB0-19A17B1A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38" y="2919832"/>
            <a:ext cx="464884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A25F4-2385-47B2-B0E2-BF4DAEC7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4" y="2967335"/>
            <a:ext cx="3905795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4982C-1D55-4015-85C8-8B1E45EA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16" y="2858150"/>
            <a:ext cx="5763429" cy="3791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A028FC-8AE3-4406-9F02-AC5B94D19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51" y="3296361"/>
            <a:ext cx="6770702" cy="338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2CE3F5-3581-4221-8E2E-F4CBE445F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781" y="2228805"/>
            <a:ext cx="3096057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910B-E94A-44B3-890B-F65D15C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Kofax </a:t>
            </a:r>
            <a:r>
              <a:rPr lang="en-GB" dirty="0" err="1"/>
              <a:t>OmniPage</a:t>
            </a:r>
            <a:r>
              <a:rPr lang="en-GB" dirty="0"/>
              <a:t> OCR Engine for “Intelligent Screen Automation” and “Extract Text from Image” is new in Kofax RPA 11.1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AFD2D-7FED-4C3B-8B9D-66B9ADF97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9FFE-5699-4D57-9451-B231B342F0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7464549" cy="483158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Google’s Tesseract is still the default OCR engine.</a:t>
            </a:r>
          </a:p>
          <a:p>
            <a:r>
              <a:rPr lang="en-GB" dirty="0"/>
              <a:t>To enable </a:t>
            </a:r>
            <a:r>
              <a:rPr lang="en-GB" b="1" dirty="0"/>
              <a:t>Kofax </a:t>
            </a:r>
            <a:r>
              <a:rPr lang="en-GB" b="1" dirty="0" err="1"/>
              <a:t>Omnipage</a:t>
            </a:r>
            <a:r>
              <a:rPr lang="en-GB" b="1" dirty="0"/>
              <a:t> OCR </a:t>
            </a:r>
            <a:r>
              <a:rPr lang="en-GB" dirty="0"/>
              <a:t>you will need to edit </a:t>
            </a:r>
          </a:p>
          <a:p>
            <a:pPr marL="45720" indent="0">
              <a:buNone/>
            </a:pPr>
            <a:r>
              <a:rPr lang="en-GB" b="1" dirty="0"/>
              <a:t>C:\Program Files\Kofax RPA 11.1\</a:t>
            </a:r>
            <a:r>
              <a:rPr lang="en-GB" b="1" dirty="0" err="1"/>
              <a:t>nativelib</a:t>
            </a:r>
            <a:r>
              <a:rPr lang="en-GB" b="1" dirty="0"/>
              <a:t>\hub\windows-x32\23\lib\</a:t>
            </a:r>
            <a:r>
              <a:rPr lang="en-GB" b="1" dirty="0" err="1"/>
              <a:t>ocr.cfg</a:t>
            </a:r>
            <a:endParaRPr lang="en-GB" b="1" dirty="0"/>
          </a:p>
          <a:p>
            <a:pPr marL="6858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The OCR engine type. May be 'tesseract' (default) or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omnipage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6858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tesseract</a:t>
            </a:r>
          </a:p>
          <a:p>
            <a:pPr marL="685800" lvl="2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omnipage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Default OCR languages using ISO 639-3 B codes.</a:t>
            </a:r>
          </a:p>
          <a:p>
            <a:pPr marL="685800" lvl="2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default_language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tur+eng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The robot cannot choose the language dynamically. </a:t>
            </a:r>
          </a:p>
          <a:p>
            <a:r>
              <a:rPr lang="en-GB" dirty="0"/>
              <a:t>Arabic, Baltic, Chinese, Cyrillic, Dutch, Finnish, French, German, Greek, Hungarian, Italian, Japanese, Korean, </a:t>
            </a:r>
            <a:r>
              <a:rPr lang="en-GB" dirty="0" err="1"/>
              <a:t>Norsk</a:t>
            </a:r>
            <a:r>
              <a:rPr lang="en-GB" dirty="0"/>
              <a:t>, Polish, Portuguese , Sami, Slovenian, Spanish , Swedish, Turkish. (this list is not complete)</a:t>
            </a:r>
          </a:p>
          <a:p>
            <a:r>
              <a:rPr lang="en-GB" dirty="0"/>
              <a:t>Don’t expect ISA to produce perfect OCR with </a:t>
            </a:r>
            <a:r>
              <a:rPr lang="en-GB" dirty="0" err="1"/>
              <a:t>Omnipage</a:t>
            </a:r>
            <a:r>
              <a:rPr lang="en-GB" dirty="0"/>
              <a:t> or Tesseract. If you need to read text perfectly, use the clipboard to extract 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D5F18-0542-4386-98E6-E902010648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5A257-AA2F-41D3-94E8-AAB6CF529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938" y="1431619"/>
            <a:ext cx="3221057" cy="48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8368-2DB3-40CD-B6BE-4B7924E1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Discovery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13A38-CED4-44B1-92AD-8A18639AE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FBFF-57DB-413D-B395-AFE227E81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Analyzer Cluster based on Apache Spark for more power in running detection.</a:t>
            </a:r>
          </a:p>
          <a:p>
            <a:r>
              <a:rPr lang="en-GB" dirty="0"/>
              <a:t>Improved performance and stability.</a:t>
            </a:r>
          </a:p>
          <a:p>
            <a:r>
              <a:rPr lang="en-GB" dirty="0"/>
              <a:t>Full resolution screenshots for steps.</a:t>
            </a:r>
          </a:p>
          <a:p>
            <a:r>
              <a:rPr lang="en-GB" dirty="0"/>
              <a:t>Native UI support for Chromium.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C9245-80F7-4C81-A99A-7DB6DD5A7F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73DB5-22DE-4919-BB92-773F2A24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5920" y="2636609"/>
            <a:ext cx="3161264" cy="3161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32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screen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usability of Design Studio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5C4C2-1F75-4C08-A75C-7A0BA151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37" y="594795"/>
            <a:ext cx="6714886" cy="580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700B9-1466-4B1E-8800-4ECE83F49D59}"/>
              </a:ext>
            </a:extLst>
          </p:cNvPr>
          <p:cNvSpPr txBox="1"/>
          <p:nvPr/>
        </p:nvSpPr>
        <p:spPr>
          <a:xfrm>
            <a:off x="835389" y="1163782"/>
            <a:ext cx="4509548" cy="354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access to creating robots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visibility on tutorials and help section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Shortcuts to settings and configurations like favorited steps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recent robots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White-label possible</a:t>
            </a:r>
          </a:p>
        </p:txBody>
      </p:sp>
    </p:spTree>
    <p:extLst>
      <p:ext uri="{BB962C8B-B14F-4D97-AF65-F5344CB8AC3E}">
        <p14:creationId xmlns:p14="http://schemas.microsoft.com/office/powerpoint/2010/main" val="192089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08E5-43E1-49D1-9917-F3262C49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Project view</a:t>
            </a:r>
            <a:br>
              <a:rPr lang="en-US"/>
            </a:b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D5FC6-F9B7-4161-BAFF-6F2AC7CF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23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EAF1-2761-4250-BA72-58F3B74730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usability of Design Studio</a:t>
            </a:r>
            <a:endParaRPr lang="en-DK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66286A-8B5B-46C5-B714-2BEE567F0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3" b="52581"/>
          <a:stretch/>
        </p:blipFill>
        <p:spPr>
          <a:xfrm>
            <a:off x="5908900" y="1264317"/>
            <a:ext cx="5571900" cy="415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619D6-CEF3-4020-A12F-1187FC9845C4}"/>
              </a:ext>
            </a:extLst>
          </p:cNvPr>
          <p:cNvSpPr txBox="1"/>
          <p:nvPr/>
        </p:nvSpPr>
        <p:spPr>
          <a:xfrm>
            <a:off x="835389" y="1402862"/>
            <a:ext cx="5073511" cy="175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190" lvl="1" indent="-285750">
              <a:lnSpc>
                <a:spcPct val="140000"/>
              </a:lnSpc>
              <a:spcBef>
                <a:spcPts val="600"/>
              </a:spcBef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–"/>
              <a:tabLst>
                <a:tab pos="456515" algn="l"/>
              </a:tabLst>
              <a:defRPr/>
            </a:pPr>
            <a:r>
              <a:rPr lang="en-GB" sz="19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GB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 and </a:t>
            </a:r>
            <a:r>
              <a:rPr lang="en-GB" sz="19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GB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 merged into a single view</a:t>
            </a:r>
            <a:endParaRPr lang="en-DK" sz="19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190" lvl="1" indent="-285750">
              <a:lnSpc>
                <a:spcPct val="140000"/>
              </a:lnSpc>
              <a:spcBef>
                <a:spcPts val="600"/>
              </a:spcBef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–"/>
              <a:tabLst>
                <a:tab pos="456515" algn="l"/>
              </a:tabLst>
              <a:defRPr/>
            </a:pPr>
            <a:r>
              <a:rPr lang="en-GB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manage multiple Management Consoles</a:t>
            </a:r>
            <a:endParaRPr lang="en-DK" sz="19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9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ED3-3A52-4C0B-B15E-79B7E23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of pre-11.0 robot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D6DD7-38F8-407E-A45B-6DC832CF6A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734C-386E-4A24-8D20-3F7A027845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Making it easier to export Desktop Automation robots from Web Automation Robots</a:t>
            </a:r>
          </a:p>
          <a:p>
            <a:r>
              <a:rPr lang="en-US" dirty="0"/>
              <a:t>Preview tool is included</a:t>
            </a:r>
          </a:p>
          <a:p>
            <a:r>
              <a:rPr lang="en-US" dirty="0"/>
              <a:t>Guide to help the users through each step</a:t>
            </a:r>
          </a:p>
          <a:p>
            <a:r>
              <a:rPr lang="en-US" dirty="0"/>
              <a:t>Bulk export supported</a:t>
            </a:r>
          </a:p>
          <a:p>
            <a:r>
              <a:rPr lang="en-US" dirty="0"/>
              <a:t>Rename on the fly</a:t>
            </a:r>
          </a:p>
          <a:p>
            <a:r>
              <a:rPr lang="en-US" dirty="0"/>
              <a:t>Export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89191-C13E-432E-97F2-C5E421C878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usability of Design Studio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5850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E59E-C640-4FA7-8C4E-090DB9C5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Now, API, REST, SOAP moved to … menu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3CCFA-4C30-45EC-9A5A-E65CAB75FE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17CB-34CB-4A68-A934-5D5FAB6415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E63E7-70BF-4D14-8030-64026A424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2D05C-9CF6-4317-8D90-2CAF08EA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76" y="2394959"/>
            <a:ext cx="1952898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0ACFE-9288-4F9C-AD29-4228ADC7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56" y="2552144"/>
            <a:ext cx="1695687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239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EDF5-C86A-4ED4-8E58-6FA1D371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and component actions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F4057-CE7A-4A9F-90E1-E1D157CFE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E8CF-EF03-4D96-9499-4706189DD0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b="1" dirty="0"/>
              <a:t>Actions makes it easier to insert operations in a robot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Keyboard focus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Application focus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Close Application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Next page</a:t>
            </a:r>
          </a:p>
          <a:p>
            <a:pPr marL="0" lvl="1" indent="0" algn="ctr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endParaRPr lang="en-US" b="1" dirty="0"/>
          </a:p>
          <a:p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65216-E798-48E8-AD1A-EF86F652A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General improvements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9F5B-0829-4424-A9E8-11DD1E83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27" y="1616796"/>
            <a:ext cx="2819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4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1DDB-10F1-4ED5-B726-5B96EF40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improvements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B7EAC-9FDC-4792-A21F-373DB8E1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A43F-874C-4C67-AC2A-1F67412DB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Integration with SailPoint Identity Manager, Lookup of robot privileges (FR)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dirty="0"/>
              <a:t>Shift to OpenJDK from Oracle Java SDK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663E-45CB-4700-8819-F900187ED8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75959-215B-44CA-BF41-C7CD0DCE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04" y="2433409"/>
            <a:ext cx="173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E962-E07F-435F-9CE6-6BE2431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Enablement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A614F-90AD-4C1C-8507-9823697A5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869AB-41B3-4ECD-AFCD-E9821377C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must now login to Management Console and Design Studio.</a:t>
            </a:r>
          </a:p>
          <a:p>
            <a:r>
              <a:rPr lang="en-GB" dirty="0"/>
              <a:t>You shouldn’t just use the super-user </a:t>
            </a:r>
            <a:r>
              <a:rPr lang="en-GB" b="1" dirty="0"/>
              <a:t>admin</a:t>
            </a:r>
            <a:r>
              <a:rPr lang="en-GB" dirty="0"/>
              <a:t> with password </a:t>
            </a:r>
            <a:r>
              <a:rPr lang="en-GB" b="1" dirty="0"/>
              <a:t>admin </a:t>
            </a:r>
            <a:r>
              <a:rPr lang="en-GB" dirty="0"/>
              <a:t>for everything</a:t>
            </a:r>
          </a:p>
          <a:p>
            <a:r>
              <a:rPr lang="en-GB" dirty="0"/>
              <a:t>Create accounts for users, </a:t>
            </a:r>
            <a:r>
              <a:rPr lang="en-GB" dirty="0" err="1"/>
              <a:t>roboservers</a:t>
            </a:r>
            <a:r>
              <a:rPr lang="en-GB" dirty="0"/>
              <a:t> and services.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b="1" dirty="0"/>
              <a:t>basic guide </a:t>
            </a:r>
            <a:r>
              <a:rPr lang="en-GB" b="1" dirty="0">
                <a:hlinkClick r:id="rId2"/>
              </a:rPr>
              <a:t>https://git.io/Jk6bo</a:t>
            </a:r>
            <a:r>
              <a:rPr lang="en-GB" b="1" dirty="0"/>
              <a:t> </a:t>
            </a:r>
          </a:p>
          <a:p>
            <a:r>
              <a:rPr lang="en-GB" dirty="0"/>
              <a:t>See </a:t>
            </a:r>
            <a:r>
              <a:rPr lang="en-GB" b="1" dirty="0"/>
              <a:t>advanced guide </a:t>
            </a:r>
            <a:r>
              <a:rPr lang="en-GB" dirty="0"/>
              <a:t>in </a:t>
            </a:r>
            <a:r>
              <a:rPr lang="en-GB" b="1" dirty="0"/>
              <a:t>Robot Lifecycle Management Guide </a:t>
            </a:r>
            <a:r>
              <a:rPr lang="en-GB" b="1" dirty="0">
                <a:hlinkClick r:id="rId3"/>
              </a:rPr>
              <a:t>https://git.io/Jk6bQ</a:t>
            </a:r>
            <a:r>
              <a:rPr lang="en-GB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27DFF-BB7D-4973-BCC1-14CA47E6BD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ACDA1-AEBD-40B3-8171-285CF19B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239" y="2837934"/>
            <a:ext cx="4001058" cy="2467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53B5D-40A2-496F-9058-D306BF067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99" y="3168755"/>
            <a:ext cx="6574971" cy="15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922A-3A95-4B99-918F-69FAF43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 Automation supports regular expressions (regex) to extract values from text.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30109-62EC-45D4-8BA1-0B2F7382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8DD38-944D-4764-81A3-8D73C3CF1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is how to extract the number in red and the number in blue, switch their order and put a dash between them</a:t>
            </a:r>
          </a:p>
          <a:p>
            <a:r>
              <a:rPr lang="en-GB" dirty="0"/>
              <a:t>Input :  </a:t>
            </a:r>
            <a:r>
              <a:rPr lang="en-GB" dirty="0">
                <a:highlight>
                  <a:srgbClr val="C0C0C0"/>
                </a:highlight>
              </a:rPr>
              <a:t>Code: L</a:t>
            </a:r>
            <a:r>
              <a:rPr lang="en-GB" dirty="0">
                <a:solidFill>
                  <a:srgbClr val="FF0000"/>
                </a:solidFill>
                <a:highlight>
                  <a:srgbClr val="C0C0C0"/>
                </a:highlight>
              </a:rPr>
              <a:t>345</a:t>
            </a:r>
            <a:r>
              <a:rPr lang="en-GB" dirty="0">
                <a:highlight>
                  <a:srgbClr val="C0C0C0"/>
                </a:highlight>
              </a:rPr>
              <a:t>/</a:t>
            </a:r>
            <a:r>
              <a:rPr lang="en-GB" dirty="0">
                <a:solidFill>
                  <a:schemeClr val="tx2"/>
                </a:solidFill>
                <a:highlight>
                  <a:srgbClr val="C0C0C0"/>
                </a:highlight>
              </a:rPr>
              <a:t>4</a:t>
            </a:r>
          </a:p>
          <a:p>
            <a:r>
              <a:rPr lang="en-GB" dirty="0"/>
              <a:t>Regular expression:  .*L(\\d+)/(.*)</a:t>
            </a:r>
          </a:p>
          <a:p>
            <a:r>
              <a:rPr lang="en-GB" dirty="0"/>
              <a:t>The () make “capture groups”. The first group is </a:t>
            </a:r>
            <a:r>
              <a:rPr lang="en-GB" dirty="0">
                <a:highlight>
                  <a:srgbClr val="C0C0C0"/>
                </a:highlight>
              </a:rPr>
              <a:t>\\d+</a:t>
            </a:r>
            <a:r>
              <a:rPr lang="en-GB" dirty="0"/>
              <a:t> and the second is </a:t>
            </a:r>
            <a:r>
              <a:rPr lang="en-GB" dirty="0">
                <a:highlight>
                  <a:srgbClr val="C0C0C0"/>
                </a:highlight>
              </a:rPr>
              <a:t>.*</a:t>
            </a:r>
            <a:r>
              <a:rPr lang="en-GB" dirty="0"/>
              <a:t>. They are used in the replace step with $1 and $2.</a:t>
            </a:r>
          </a:p>
          <a:p>
            <a:r>
              <a:rPr lang="en-GB" dirty="0"/>
              <a:t>In this example $1=345, and $2=4</a:t>
            </a:r>
          </a:p>
          <a:p>
            <a:r>
              <a:rPr lang="en-GB" dirty="0"/>
              <a:t>The Output pattern of </a:t>
            </a:r>
            <a:r>
              <a:rPr lang="en-GB" dirty="0">
                <a:highlight>
                  <a:srgbClr val="C0C0C0"/>
                </a:highlight>
              </a:rPr>
              <a:t>$2-$1</a:t>
            </a:r>
            <a:r>
              <a:rPr lang="en-GB" dirty="0"/>
              <a:t> becomes  </a:t>
            </a:r>
            <a:r>
              <a:rPr lang="en-GB" dirty="0">
                <a:highlight>
                  <a:srgbClr val="C0C0C0"/>
                </a:highlight>
              </a:rPr>
              <a:t>“</a:t>
            </a:r>
            <a:r>
              <a:rPr lang="en-GB" dirty="0">
                <a:solidFill>
                  <a:schemeClr val="tx2"/>
                </a:solidFill>
                <a:highlight>
                  <a:srgbClr val="C0C0C0"/>
                </a:highlight>
              </a:rPr>
              <a:t>4</a:t>
            </a:r>
            <a:r>
              <a:rPr lang="en-GB" dirty="0">
                <a:highlight>
                  <a:srgbClr val="C0C0C0"/>
                </a:highlight>
              </a:rPr>
              <a:t>-</a:t>
            </a:r>
            <a:r>
              <a:rPr lang="en-GB" dirty="0">
                <a:solidFill>
                  <a:srgbClr val="FF0000"/>
                </a:solidFill>
                <a:highlight>
                  <a:srgbClr val="C0C0C0"/>
                </a:highlight>
              </a:rPr>
              <a:t>345</a:t>
            </a:r>
            <a:r>
              <a:rPr lang="en-GB" dirty="0">
                <a:highlight>
                  <a:srgbClr val="C0C0C0"/>
                </a:highlight>
              </a:rPr>
              <a:t>”</a:t>
            </a:r>
          </a:p>
          <a:p>
            <a:r>
              <a:rPr lang="en-GB" dirty="0"/>
              <a:t>You can experiment with this regex here </a:t>
            </a:r>
            <a:r>
              <a:rPr lang="en-GB" dirty="0">
                <a:hlinkClick r:id="rId2"/>
              </a:rPr>
              <a:t>https://regex101.com/r/fvuQyC/1</a:t>
            </a:r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02C01-D3DF-4192-8751-609C30B10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53D18-C0F3-44A1-8DAE-68EEF67D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900" y="1954317"/>
            <a:ext cx="394390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6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D73-4019-4265-8DB8-93765F47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features for Robots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05F08-5E8D-4DC3-9157-F9ABC739A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9280-1207-41C3-ACD0-B4A40EB0D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“Web Automation Robot” Features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Incoming Email </a:t>
            </a:r>
            <a:r>
              <a:rPr lang="en-US" sz="1600" dirty="0"/>
              <a:t>processing from </a:t>
            </a:r>
            <a:r>
              <a:rPr lang="en-US" sz="1600" dirty="0" err="1"/>
              <a:t>GMail</a:t>
            </a:r>
            <a:r>
              <a:rPr lang="en-US" sz="1600" dirty="0"/>
              <a:t>, Office365 or IMAP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Robots can now </a:t>
            </a:r>
            <a:r>
              <a:rPr lang="en-US" sz="1600" b="1" dirty="0"/>
              <a:t>queue</a:t>
            </a:r>
            <a:r>
              <a:rPr lang="en-US" sz="1600" dirty="0"/>
              <a:t> other robots, “fire and forget”</a:t>
            </a:r>
          </a:p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“Desktop Automation Robot“ Features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 Kofax </a:t>
            </a:r>
            <a:r>
              <a:rPr lang="en-US" sz="1600" dirty="0" err="1"/>
              <a:t>TotalAgility</a:t>
            </a:r>
            <a:r>
              <a:rPr lang="en-US" sz="1600" dirty="0"/>
              <a:t> integration – documents and events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Document Transformation </a:t>
            </a:r>
            <a:r>
              <a:rPr lang="en-US" sz="1600" dirty="0"/>
              <a:t>has metadata input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Chromium</a:t>
            </a:r>
            <a:r>
              <a:rPr lang="en-US" sz="1600" dirty="0"/>
              <a:t>  screen resolution; more print to pdf settings; download management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Kofax </a:t>
            </a:r>
            <a:r>
              <a:rPr lang="en-US" sz="1600" b="1" dirty="0" err="1"/>
              <a:t>Omnipage</a:t>
            </a:r>
            <a:r>
              <a:rPr lang="en-US" sz="1600" b="1" dirty="0"/>
              <a:t> OCR </a:t>
            </a:r>
            <a:r>
              <a:rPr lang="en-US" sz="1600" dirty="0"/>
              <a:t>Engine now in Desktop Automation’s Intelligent Screen Automation (ISA)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Desktop robots can now have devices passed as parameters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New </a:t>
            </a:r>
            <a:r>
              <a:rPr lang="en-US" sz="1600" b="1" dirty="0"/>
              <a:t>PDF</a:t>
            </a:r>
            <a:r>
              <a:rPr lang="en-US" sz="1600" dirty="0"/>
              <a:t> viewer in Desktop Automation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60+ New Built-in </a:t>
            </a:r>
            <a:r>
              <a:rPr lang="en-US" sz="1600" b="1" dirty="0"/>
              <a:t>Excel</a:t>
            </a:r>
            <a:r>
              <a:rPr lang="en-US" sz="1600" dirty="0"/>
              <a:t> features, including </a:t>
            </a:r>
            <a:r>
              <a:rPr lang="en-US" sz="1600" b="1" dirty="0"/>
              <a:t>named</a:t>
            </a:r>
            <a:r>
              <a:rPr lang="en-US" sz="1600" dirty="0"/>
              <a:t> </a:t>
            </a:r>
            <a:r>
              <a:rPr lang="en-US" sz="1600" b="1" dirty="0"/>
              <a:t>range awareness</a:t>
            </a:r>
            <a:endParaRPr lang="en-GB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9F8BB-F809-4606-B56F-B8ABC429EB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B906BE9-6ECF-4D35-AE3D-13666F730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08" y="5234319"/>
            <a:ext cx="1184756" cy="1101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45CC61D-67D6-4038-B891-3C6C2DE3D7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338" y="85908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044A032-D3B7-4E91-B9FC-04354ABAD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25" y="1056635"/>
            <a:ext cx="1319402" cy="131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6260F21-DFD1-4988-991E-5598CC909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31" y="4811547"/>
            <a:ext cx="1151577" cy="115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BF28AF2-A257-4F4E-B4C5-1881FB485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27" y="2638826"/>
            <a:ext cx="1455525" cy="1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6D38DD-A4D0-4804-9521-A56BE4715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1487" y="2416874"/>
            <a:ext cx="1266285" cy="189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2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C139E-180C-4793-8338-04AB7722F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0741-0BE5-45D3-895F-19B8BFC2AF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K" dirty="0"/>
              <a:t>Thank you for your attention</a:t>
            </a:r>
            <a:r>
              <a:rPr lang="en-GB" dirty="0"/>
              <a:t>.</a:t>
            </a:r>
            <a:endParaRPr lang="en-DK" dirty="0"/>
          </a:p>
          <a:p>
            <a:r>
              <a:rPr lang="en-GB" dirty="0"/>
              <a:t>Enjoy building better robots!</a:t>
            </a:r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BFFA5-0421-438B-94A8-245D030DB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David Wright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0BB80-78AE-474B-A24A-BC17A572D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Partner Enablement Manager, Kofax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377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915D-7302-4F95-966E-AEA464A2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Resources, Guides and Links for Kofax RPA 11.1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F50D2-819E-4F91-935E-2CBF7283B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A653B-1F05-4B33-AE3F-FB8D8A5F1F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5413011" cy="4831586"/>
          </a:xfrm>
        </p:spPr>
        <p:txBody>
          <a:bodyPr/>
          <a:lstStyle/>
          <a:p>
            <a:pPr marL="45720" indent="0">
              <a:buNone/>
            </a:pPr>
            <a:r>
              <a:rPr lang="en-GB" i="1" dirty="0"/>
              <a:t>This presentation only gives </a:t>
            </a:r>
          </a:p>
          <a:p>
            <a:pPr marL="45720" indent="0">
              <a:buNone/>
            </a:pPr>
            <a:r>
              <a:rPr lang="en-GB" i="1" dirty="0"/>
              <a:t>a high level overview.</a:t>
            </a:r>
          </a:p>
          <a:p>
            <a:r>
              <a:rPr lang="en-GB" dirty="0"/>
              <a:t>Go to </a:t>
            </a:r>
            <a:r>
              <a:rPr lang="en-GB" dirty="0">
                <a:hlinkClick r:id="rId3"/>
              </a:rPr>
              <a:t>https://git.io/Jkt5H</a:t>
            </a:r>
            <a:r>
              <a:rPr lang="en-GB" dirty="0"/>
              <a:t> for</a:t>
            </a:r>
          </a:p>
          <a:p>
            <a:pPr lvl="1"/>
            <a:r>
              <a:rPr lang="en-GB" b="1" dirty="0"/>
              <a:t>Step-by-Step guides</a:t>
            </a:r>
          </a:p>
          <a:p>
            <a:pPr lvl="1"/>
            <a:r>
              <a:rPr lang="en-GB" b="1" dirty="0"/>
              <a:t>Sample robots</a:t>
            </a:r>
          </a:p>
          <a:p>
            <a:pPr marL="45720" indent="0">
              <a:buNone/>
            </a:pPr>
            <a:r>
              <a:rPr lang="en-GB" i="1" dirty="0"/>
              <a:t>and links to</a:t>
            </a:r>
          </a:p>
          <a:p>
            <a:pPr lvl="1"/>
            <a:r>
              <a:rPr lang="en-GB" dirty="0"/>
              <a:t>Product Documentation</a:t>
            </a:r>
          </a:p>
          <a:p>
            <a:pPr lvl="1"/>
            <a:r>
              <a:rPr lang="en-GB" dirty="0"/>
              <a:t>Release Notes</a:t>
            </a:r>
          </a:p>
          <a:p>
            <a:pPr lvl="1"/>
            <a:r>
              <a:rPr lang="en-GB" dirty="0"/>
              <a:t>This presentation</a:t>
            </a:r>
          </a:p>
          <a:p>
            <a:pPr lvl="1"/>
            <a:r>
              <a:rPr lang="en-GB" dirty="0"/>
              <a:t>Other sites and resources</a:t>
            </a:r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35908-F390-435E-A226-200720186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AutoShape 2" descr="blob:null/3cf8f357-c2ed-42f6-a0dc-2fefa71cf6a7">
            <a:extLst>
              <a:ext uri="{FF2B5EF4-FFF2-40B4-BE49-F238E27FC236}">
                <a16:creationId xmlns:a16="http://schemas.microsoft.com/office/drawing/2014/main" id="{39E71C05-0502-40F2-87BB-D1FD23B71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24C76-88C2-41D7-9478-F16A6460B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5" r="3657"/>
          <a:stretch/>
        </p:blipFill>
        <p:spPr>
          <a:xfrm>
            <a:off x="5580907" y="1494387"/>
            <a:ext cx="4565175" cy="46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64AFAE7-0BC2-4186-98DD-D763754C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2" y="998827"/>
            <a:ext cx="10285155" cy="53797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email robot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Enhanced Email Integration</a:t>
            </a:r>
            <a:endParaRPr lang="en-D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EB1CE8-E6EC-4F1A-A9C7-50E0872B6521}"/>
              </a:ext>
            </a:extLst>
          </p:cNvPr>
          <p:cNvGrpSpPr/>
          <p:nvPr/>
        </p:nvGrpSpPr>
        <p:grpSpPr>
          <a:xfrm>
            <a:off x="9469325" y="741403"/>
            <a:ext cx="2192216" cy="4797827"/>
            <a:chOff x="7977554" y="1336119"/>
            <a:chExt cx="2192216" cy="28372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20B467-4ADB-4D8A-9427-AD547927E1C0}"/>
                </a:ext>
              </a:extLst>
            </p:cNvPr>
            <p:cNvCxnSpPr>
              <a:cxnSpLocks/>
            </p:cNvCxnSpPr>
            <p:nvPr/>
          </p:nvCxnSpPr>
          <p:spPr>
            <a:xfrm>
              <a:off x="9073662" y="3429000"/>
              <a:ext cx="0" cy="7444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DC44A-C170-4DEC-B1A6-FE7FF13F43D1}"/>
                </a:ext>
              </a:extLst>
            </p:cNvPr>
            <p:cNvSpPr txBox="1"/>
            <p:nvPr/>
          </p:nvSpPr>
          <p:spPr>
            <a:xfrm>
              <a:off x="7977554" y="1336119"/>
              <a:ext cx="2192216" cy="2092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You will need to click on </a:t>
              </a:r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Frames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to access the email body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CC9E8-9926-4A91-94BB-A427AEBD6FA5}"/>
              </a:ext>
            </a:extLst>
          </p:cNvPr>
          <p:cNvGrpSpPr/>
          <p:nvPr/>
        </p:nvGrpSpPr>
        <p:grpSpPr>
          <a:xfrm>
            <a:off x="2142113" y="1750963"/>
            <a:ext cx="6813997" cy="1206230"/>
            <a:chOff x="4516070" y="2040658"/>
            <a:chExt cx="6813997" cy="11915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0BDC68-F4B9-4B25-8EA2-BBF6B89A3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5256" y="2040658"/>
              <a:ext cx="199693" cy="40139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DE687-5665-416E-ACAA-6F38E0F682F6}"/>
                </a:ext>
              </a:extLst>
            </p:cNvPr>
            <p:cNvSpPr txBox="1"/>
            <p:nvPr/>
          </p:nvSpPr>
          <p:spPr>
            <a:xfrm>
              <a:off x="4516070" y="2350509"/>
              <a:ext cx="6813997" cy="881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Extract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from Email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step uses a </a:t>
              </a:r>
              <a:r>
                <a:rPr lang="en-GB" sz="2600" b="1" dirty="0" err="1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LongText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input for the email in </a:t>
              </a:r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EML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format</a:t>
              </a:r>
              <a:endParaRPr lang="en-GB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565977-4670-4F0B-A97A-C98DD146F51A}"/>
              </a:ext>
            </a:extLst>
          </p:cNvPr>
          <p:cNvSpPr txBox="1"/>
          <p:nvPr/>
        </p:nvSpPr>
        <p:spPr>
          <a:xfrm>
            <a:off x="1626566" y="4792367"/>
            <a:ext cx="693821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Email From, To, CC, Date, Subject, all Headers, Text &amp; HTML Body and ALL attachments and images are available</a:t>
            </a:r>
            <a:br>
              <a:rPr lang="en-GB" dirty="0"/>
            </a:br>
            <a:r>
              <a:rPr lang="en-GB" dirty="0"/>
              <a:t>to the robot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21B6A4-DFA0-4E42-932C-0DE49509ED8F}"/>
              </a:ext>
            </a:extLst>
          </p:cNvPr>
          <p:cNvGrpSpPr/>
          <p:nvPr/>
        </p:nvGrpSpPr>
        <p:grpSpPr>
          <a:xfrm>
            <a:off x="4462442" y="15632"/>
            <a:ext cx="4493667" cy="1187042"/>
            <a:chOff x="6255629" y="175959"/>
            <a:chExt cx="2926930" cy="117255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F84692-EBE5-4EC0-B48D-76FE0BBBE754}"/>
                </a:ext>
              </a:extLst>
            </p:cNvPr>
            <p:cNvCxnSpPr>
              <a:cxnSpLocks/>
            </p:cNvCxnSpPr>
            <p:nvPr/>
          </p:nvCxnSpPr>
          <p:spPr>
            <a:xfrm>
              <a:off x="6726768" y="1082967"/>
              <a:ext cx="0" cy="2655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8A9E29-14CD-4BBA-A04A-AC0AEC033DA4}"/>
                </a:ext>
              </a:extLst>
            </p:cNvPr>
            <p:cNvSpPr txBox="1"/>
            <p:nvPr/>
          </p:nvSpPr>
          <p:spPr>
            <a:xfrm>
              <a:off x="6255629" y="175959"/>
              <a:ext cx="2926930" cy="881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b="1" dirty="0" err="1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Ignore&amp;Continue</a:t>
              </a:r>
              <a:endParaRPr lang="en-GB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for optional fields</a:t>
              </a:r>
              <a:endParaRPr lang="en-GB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743E-F462-4336-8B37-64F9CA67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Enhanced Email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F0C65-476F-4A17-AFFD-24F73A26A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F9A-8EC4-4498-8204-727D59B9E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Trigger robots based on </a:t>
            </a:r>
            <a:r>
              <a:rPr lang="en-GB" b="1" dirty="0"/>
              <a:t>incoming</a:t>
            </a:r>
            <a:r>
              <a:rPr lang="en-GB" dirty="0"/>
              <a:t> emails.</a:t>
            </a:r>
          </a:p>
          <a:p>
            <a:r>
              <a:rPr lang="en-GB" dirty="0"/>
              <a:t>Use email robots to answer simple questions</a:t>
            </a:r>
            <a:br>
              <a:rPr lang="en-GB" dirty="0"/>
            </a:br>
            <a:r>
              <a:rPr lang="en-GB" dirty="0"/>
              <a:t>or to forward emails based on 100’s of complex rules.</a:t>
            </a:r>
          </a:p>
          <a:p>
            <a:r>
              <a:rPr lang="en-GB" dirty="0"/>
              <a:t>Process email attachments automatically.</a:t>
            </a:r>
          </a:p>
          <a:p>
            <a:pPr lvl="1"/>
            <a:r>
              <a:rPr lang="en-GB" dirty="0"/>
              <a:t>Receive orders, payments, reports and forms</a:t>
            </a:r>
          </a:p>
          <a:p>
            <a:pPr lvl="1"/>
            <a:r>
              <a:rPr lang="en-GB" dirty="0"/>
              <a:t>process the data immediately.</a:t>
            </a:r>
          </a:p>
          <a:p>
            <a:pPr lvl="1"/>
            <a:r>
              <a:rPr lang="en-GB" dirty="0"/>
              <a:t>Many businesses send data to other business via PDF attachments</a:t>
            </a:r>
          </a:p>
          <a:p>
            <a:r>
              <a:rPr lang="en-GB" dirty="0"/>
              <a:t>Combine </a:t>
            </a:r>
            <a:r>
              <a:rPr lang="en-GB" b="1" dirty="0"/>
              <a:t>Incoming</a:t>
            </a:r>
            <a:r>
              <a:rPr lang="en-GB" dirty="0"/>
              <a:t> </a:t>
            </a:r>
            <a:r>
              <a:rPr lang="en-GB" b="1" dirty="0"/>
              <a:t>Email</a:t>
            </a:r>
            <a:r>
              <a:rPr lang="en-GB" dirty="0"/>
              <a:t> with </a:t>
            </a:r>
            <a:r>
              <a:rPr lang="en-GB" b="1" dirty="0"/>
              <a:t>Robot Queueing </a:t>
            </a:r>
            <a:r>
              <a:rPr lang="en-GB" dirty="0"/>
              <a:t>and</a:t>
            </a:r>
            <a:r>
              <a:rPr lang="en-GB" b="1" dirty="0"/>
              <a:t> Robot Priorities </a:t>
            </a:r>
          </a:p>
          <a:p>
            <a:pPr lvl="1"/>
            <a:r>
              <a:rPr lang="en-GB" dirty="0"/>
              <a:t>To process many incoming emails in parallel.</a:t>
            </a:r>
          </a:p>
          <a:p>
            <a:pPr lvl="1"/>
            <a:r>
              <a:rPr lang="en-GB" dirty="0"/>
              <a:t>To distribute emails to hundreds of other robots.</a:t>
            </a:r>
          </a:p>
          <a:p>
            <a:pPr lvl="1"/>
            <a:r>
              <a:rPr lang="en-GB" dirty="0"/>
              <a:t>To create jobs for each entry in an email attachment.</a:t>
            </a:r>
          </a:p>
          <a:p>
            <a:pPr marL="45720" indent="0">
              <a:buNone/>
            </a:pPr>
            <a:r>
              <a:rPr lang="en-GB" i="1" dirty="0"/>
              <a:t>Supports Gmail, Office365 and any Email provider using IMAP.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BF5C7-D560-46FB-9183-6401D8F6AA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C4E99E1-3BEB-4084-B8FE-A28F077E15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8" y="734259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75F1F7A-9F91-41E4-A61A-2EFBD82CA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36" y="3146990"/>
            <a:ext cx="1319402" cy="131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8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Email accounts in Management Console/Settings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Enhanced Email Integration</a:t>
            </a:r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002C7-9C9F-4763-8DDC-AA63F858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1160708"/>
            <a:ext cx="9173029" cy="51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Email trigger in Admin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Enhanced Email Integration</a:t>
            </a:r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6704A-D951-42FE-B30C-F8C85AEFC714}"/>
              </a:ext>
            </a:extLst>
          </p:cNvPr>
          <p:cNvSpPr txBox="1"/>
          <p:nvPr/>
        </p:nvSpPr>
        <p:spPr>
          <a:xfrm>
            <a:off x="4932218" y="3574473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Depends on setup Email accounts</a:t>
            </a:r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E04C0-38F7-4067-9749-DEA12536F99F}"/>
              </a:ext>
            </a:extLst>
          </p:cNvPr>
          <p:cNvSpPr txBox="1"/>
          <p:nvPr/>
        </p:nvSpPr>
        <p:spPr>
          <a:xfrm>
            <a:off x="4932218" y="4336473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Depends on setup Robot</a:t>
            </a:r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EDC8F-3F5E-4C84-851D-DE4F95BEECCD}"/>
              </a:ext>
            </a:extLst>
          </p:cNvPr>
          <p:cNvSpPr txBox="1"/>
          <p:nvPr/>
        </p:nvSpPr>
        <p:spPr>
          <a:xfrm>
            <a:off x="4932218" y="5098473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Fetches live from Email account</a:t>
            </a:r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16F0E-CD89-42A2-8827-DFBEFF64BE5F}"/>
              </a:ext>
            </a:extLst>
          </p:cNvPr>
          <p:cNvSpPr txBox="1"/>
          <p:nvPr/>
        </p:nvSpPr>
        <p:spPr>
          <a:xfrm>
            <a:off x="4936901" y="287782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project</a:t>
            </a:r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FDB65-B028-4EA7-9925-A0C86AC9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47" y="4239080"/>
            <a:ext cx="2190750" cy="12287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984C6-95FF-4BF2-BAE5-027A770B36A3}"/>
              </a:ext>
            </a:extLst>
          </p:cNvPr>
          <p:cNvGrpSpPr/>
          <p:nvPr/>
        </p:nvGrpSpPr>
        <p:grpSpPr>
          <a:xfrm>
            <a:off x="9027581" y="451456"/>
            <a:ext cx="2192216" cy="3763888"/>
            <a:chOff x="7977554" y="1336119"/>
            <a:chExt cx="2192216" cy="376388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A135E1-F88A-4D89-B370-A1C130B5227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9073662" y="4229219"/>
              <a:ext cx="0" cy="8707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9082BC-835A-4138-9602-4F1C1EF8875D}"/>
                </a:ext>
              </a:extLst>
            </p:cNvPr>
            <p:cNvSpPr txBox="1"/>
            <p:nvPr/>
          </p:nvSpPr>
          <p:spPr>
            <a:xfrm>
              <a:off x="7977554" y="1336119"/>
              <a:ext cx="2192216" cy="28931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 subfolders will be created on the Mail Server to handle emails</a:t>
              </a:r>
            </a:p>
          </p:txBody>
        </p:sp>
      </p:grp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4AA3DB-7E3F-4E5C-835F-2FE2B544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9" y="1140835"/>
            <a:ext cx="3800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0267-E599-4F65-8F34-DE78C0B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Priorities in Schedules and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4114B-6B50-43E0-9B93-6C6EF0139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5FD47B-66A2-4533-84D0-5DA3FD05F6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9774554" cy="483158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GB" dirty="0"/>
              <a:t>PRIORITY</a:t>
            </a:r>
          </a:p>
          <a:p>
            <a:r>
              <a:rPr lang="en-GB" b="1" dirty="0"/>
              <a:t>Minimum</a:t>
            </a:r>
          </a:p>
          <a:p>
            <a:r>
              <a:rPr lang="en-GB" b="1" dirty="0"/>
              <a:t>Low</a:t>
            </a:r>
          </a:p>
          <a:p>
            <a:r>
              <a:rPr lang="en-GB" b="1" dirty="0"/>
              <a:t>Medium</a:t>
            </a:r>
          </a:p>
          <a:p>
            <a:r>
              <a:rPr lang="en-GB" b="1" dirty="0"/>
              <a:t>High</a:t>
            </a:r>
          </a:p>
          <a:p>
            <a:r>
              <a:rPr lang="en-GB" b="1" dirty="0"/>
              <a:t>Maximum</a:t>
            </a:r>
          </a:p>
          <a:p>
            <a:pPr marL="45720" indent="0">
              <a:buNone/>
            </a:pPr>
            <a:endParaRPr lang="en-GB" b="1" dirty="0"/>
          </a:p>
          <a:p>
            <a:pPr marL="45720" indent="0">
              <a:buNone/>
            </a:pPr>
            <a:r>
              <a:rPr lang="en-GB" b="1" dirty="0"/>
              <a:t>Timeout Protection</a:t>
            </a:r>
          </a:p>
          <a:p>
            <a:pPr marL="45720" indent="0">
              <a:buNone/>
            </a:pPr>
            <a:r>
              <a:rPr lang="en-GB" i="1" dirty="0"/>
              <a:t>A low priority task that is about to timeout will run </a:t>
            </a:r>
            <a:r>
              <a:rPr lang="en-GB" b="1" i="1" dirty="0"/>
              <a:t>before</a:t>
            </a:r>
            <a:r>
              <a:rPr lang="en-GB" i="1" dirty="0"/>
              <a:t> a high priority task with a long timeout.</a:t>
            </a:r>
            <a:endParaRPr lang="en-GB" b="1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1CD754-3E8A-4593-86AB-D8D1099BB6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F10DD-A4E8-47E6-B555-1EF2475E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5429" y="1494386"/>
            <a:ext cx="3585027" cy="35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KOFAX">
      <a:dk1>
        <a:srgbClr val="262626"/>
      </a:dk1>
      <a:lt1>
        <a:sysClr val="window" lastClr="FFFFFF"/>
      </a:lt1>
      <a:dk2>
        <a:srgbClr val="00558C"/>
      </a:dk2>
      <a:lt2>
        <a:srgbClr val="FFFFFF"/>
      </a:lt2>
      <a:accent1>
        <a:srgbClr val="00558C"/>
      </a:accent1>
      <a:accent2>
        <a:srgbClr val="5B9BD5"/>
      </a:accent2>
      <a:accent3>
        <a:srgbClr val="A5A5A5"/>
      </a:accent3>
      <a:accent4>
        <a:srgbClr val="FFC600"/>
      </a:accent4>
      <a:accent5>
        <a:srgbClr val="53565A"/>
      </a:accent5>
      <a:accent6>
        <a:srgbClr val="003960"/>
      </a:accent6>
      <a:hlink>
        <a:srgbClr val="5B9BD5"/>
      </a:hlink>
      <a:folHlink>
        <a:srgbClr val="5B9BD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fax Corporate Presentation - Digital Ceiling FINAL (012820).pptx" id="{C39305DF-A420-425D-A4DB-223CB2ED372E}" vid="{0D342524-2587-4C60-9FFB-53BE0D5F2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56045d-e69e-413a-aae5-45ea73f223bb"/>
    <Training_x0020_Topics xmlns="263ada44-a7f5-4fa5-a329-b9a74bb44749">Enhanced Email Integration
Advanced Robot Execution Management
Management Console Refresh of UX/UI
Strengthen Intelligent automation Integrations
Initialize job with document, KTA integration improvement
Set XValues for working with complex DT projects, Improved integration with DTS
Localization of Desktop Automation and Installers
</Training_x0020_Topics>
    <Product_x0020_Name xmlns="1156045d-e69e-413a-aae5-45ea73f223bb">368</Product_x0020_Name>
    <IconOverlay xmlns="http://schemas.microsoft.com/sharepoint/v4" xsi:nil="true"/>
    <productversion xmlns="263ada44-a7f5-4fa5-a329-b9a74bb44749">11.1</productversion>
    <URL xmlns="http://schemas.microsoft.com/sharepoint/v3">
      <Url>https://web.microsoftstream.com/video/27dcfc17-fce2-4de4-81d3-ce995b90cb31</Url>
      <Description>https://web.microsoftstream.com/video/27dcfc17-fce2-4de4-81d3-ce995b90cb31</Description>
    </URL>
    <Product_x0020_Line xmlns="1156045d-e69e-413a-aae5-45ea73f223bb">24</Product_x0020_Line>
    <_dlc_DocId xmlns="1156045d-e69e-413a-aae5-45ea73f223bb">HNDR6J62MAPZ-804-351</_dlc_DocId>
    <_dlc_DocIdUrl xmlns="1156045d-e69e-413a-aae5-45ea73f223bb">
      <Url>http://corporate.kofax.com/products/technicalenablment/_layouts/DocIdRedir.aspx?ID=HNDR6J62MAPZ-804-351</Url>
      <Description>HNDR6J62MAPZ-804-351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A95A74C8ADB4D86AFEEECB6AC175E" ma:contentTypeVersion="26" ma:contentTypeDescription="Create a new document." ma:contentTypeScope="" ma:versionID="899c6ee683003171256a0b85e3d5a397">
  <xsd:schema xmlns:xsd="http://www.w3.org/2001/XMLSchema" xmlns:xs="http://www.w3.org/2001/XMLSchema" xmlns:p="http://schemas.microsoft.com/office/2006/metadata/properties" xmlns:ns1="1156045d-e69e-413a-aae5-45ea73f223bb" xmlns:ns2="http://schemas.microsoft.com/sharepoint/v3" xmlns:ns3="263ada44-a7f5-4fa5-a329-b9a74bb44749" xmlns:ns4="http://schemas.microsoft.com/sharepoint/v4" targetNamespace="http://schemas.microsoft.com/office/2006/metadata/properties" ma:root="true" ma:fieldsID="9e0ebcb670a721937efc8229b934bc7d" ns1:_="" ns2:_="" ns3:_="" ns4:_="">
    <xsd:import namespace="1156045d-e69e-413a-aae5-45ea73f223bb"/>
    <xsd:import namespace="http://schemas.microsoft.com/sharepoint/v3"/>
    <xsd:import namespace="263ada44-a7f5-4fa5-a329-b9a74bb44749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roduct_x0020_Line"/>
                <xsd:element ref="ns1:Product_x0020_Name"/>
                <xsd:element ref="ns3:productversion" minOccurs="0"/>
                <xsd:element ref="ns3:Training_x0020_Topics" minOccurs="0"/>
                <xsd:element ref="ns2:URL" minOccurs="0"/>
                <xsd:element ref="ns1:_dlc_DocIdPersistId" minOccurs="0"/>
                <xsd:element ref="ns1:_dlc_DocIdUrl" minOccurs="0"/>
                <xsd:element ref="ns4:IconOverlay" minOccurs="0"/>
                <xsd:element ref="ns1:TaxCatchAll" minOccurs="0"/>
                <xsd:element ref="ns1:_dlc_Doc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6045d-e69e-413a-aae5-45ea73f223bb" elementFormDefault="qualified">
    <xsd:import namespace="http://schemas.microsoft.com/office/2006/documentManagement/types"/>
    <xsd:import namespace="http://schemas.microsoft.com/office/infopath/2007/PartnerControls"/>
    <xsd:element name="Product_x0020_Line" ma:index="0" ma:displayName="Product Line" ma:description="Name of the Kofax product line" ma:list="{8a76e706-a060-427c-89a9-add595a1edbe}" ma:internalName="Product_x0020_Line0" ma:showField="LinkTitleNoMenu" ma:web="1156045d-e69e-413a-aae5-45ea73f223bb">
      <xsd:simpleType>
        <xsd:restriction base="dms:Lookup"/>
      </xsd:simpleType>
    </xsd:element>
    <xsd:element name="Product_x0020_Name" ma:index="1" ma:displayName="Product Name" ma:description="The name of a Kofax product" ma:list="{034a6a6c-b1b5-4bb8-92ea-bf5477a69714}" ma:internalName="Product_x0020_Name" ma:showField="LinkTitleNoMenu" ma:web="1156045d-e69e-413a-aae5-45ea73f223bb">
      <xsd:simpleType>
        <xsd:restriction base="dms:Lookup"/>
      </xsd:simple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16" nillable="true" ma:displayName="Taxonomy Catch All Column" ma:hidden="true" ma:list="{6cd9bacb-e810-4302-a816-8a39b3d184aa}" ma:internalName="TaxCatchAll" ma:showField="CatchAllData" ma:web="1156045d-e69e-413a-aae5-45ea73f223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5" nillable="true" ma:displayName="Recording URL" ma:description="Add the UNC to the recording if needed at \\kofax.com\departments\Technical Enablement\Training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ada44-a7f5-4fa5-a329-b9a74bb44749" elementFormDefault="qualified">
    <xsd:import namespace="http://schemas.microsoft.com/office/2006/documentManagement/types"/>
    <xsd:import namespace="http://schemas.microsoft.com/office/infopath/2007/PartnerControls"/>
    <xsd:element name="productversion" ma:index="3" nillable="true" ma:displayName="Product Version" ma:indexed="true" ma:internalName="productversion">
      <xsd:simpleType>
        <xsd:restriction base="dms:Text">
          <xsd:maxLength value="255"/>
        </xsd:restriction>
      </xsd:simpleType>
    </xsd:element>
    <xsd:element name="Training_x0020_Topics" ma:index="4" nillable="true" ma:displayName="Training Topics" ma:internalName="Training_x0020_Topic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displayName="Training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ACAB7-C023-41FF-9D5E-328EF1CD6BEB}">
  <ds:schemaRefs>
    <ds:schemaRef ds:uri="http://schemas.microsoft.com/office/2006/metadata/properties"/>
    <ds:schemaRef ds:uri="http://schemas.microsoft.com/office/infopath/2007/PartnerControls"/>
    <ds:schemaRef ds:uri="1156045d-e69e-413a-aae5-45ea73f223bb"/>
    <ds:schemaRef ds:uri="263ada44-a7f5-4fa5-a329-b9a74bb44749"/>
    <ds:schemaRef ds:uri="http://schemas.microsoft.com/sharepoint/v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C3AC235-71C2-47D4-908C-024C13897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312A7F-7CEF-4F66-A999-0B37304BDF1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80A67CC-994F-4CC2-99B3-4FC6BD848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56045d-e69e-413a-aae5-45ea73f223bb"/>
    <ds:schemaRef ds:uri="http://schemas.microsoft.com/sharepoint/v3"/>
    <ds:schemaRef ds:uri="263ada44-a7f5-4fa5-a329-b9a74bb44749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Kofax Corporate Presentation - Digital Ceiling FINAL</Template>
  <TotalTime>29784</TotalTime>
  <Words>1680</Words>
  <Application>Microsoft Office PowerPoint</Application>
  <PresentationFormat>Widescreen</PresentationFormat>
  <Paragraphs>235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TT Norms</vt:lpstr>
      <vt:lpstr>Office Theme</vt:lpstr>
      <vt:lpstr>Whats new in Kofax RPA 11.1</vt:lpstr>
      <vt:lpstr>Kofax RPA 11.1 – what’s new</vt:lpstr>
      <vt:lpstr>New features for Robots</vt:lpstr>
      <vt:lpstr>Resources, Guides and Links for Kofax RPA 11.1</vt:lpstr>
      <vt:lpstr>An email robot</vt:lpstr>
      <vt:lpstr>Enhanced Email Integration</vt:lpstr>
      <vt:lpstr>Configure Email accounts in Management Console/Settings</vt:lpstr>
      <vt:lpstr>Configure Email trigger in Admin</vt:lpstr>
      <vt:lpstr>Robot Priorities in Schedules and Queues</vt:lpstr>
      <vt:lpstr>Robots can now Queue other robots</vt:lpstr>
      <vt:lpstr>Robot Queueing</vt:lpstr>
      <vt:lpstr>Queue Size</vt:lpstr>
      <vt:lpstr>Brand-new REST API tool and tester. Great for setting up Queuing!</vt:lpstr>
      <vt:lpstr>Chromium version 79 – Screensize, PDF, Downloading</vt:lpstr>
      <vt:lpstr>Wait for a download to complete in Chromium. Use Action “Wait Downloads” in Browse Step</vt:lpstr>
      <vt:lpstr>Chromium – Javascript Execution</vt:lpstr>
      <vt:lpstr>RPA &amp; Document Transformation</vt:lpstr>
      <vt:lpstr>Kofax Total Agility Integration – 5 Actions</vt:lpstr>
      <vt:lpstr>New PDF Viewer in Desktop Automation</vt:lpstr>
      <vt:lpstr>Kofax OmniPage OCR Engine for “Intelligent Screen Automation” and “Extract Text from Image” is new in Kofax RPA 11.1</vt:lpstr>
      <vt:lpstr>Process Discovery</vt:lpstr>
      <vt:lpstr>Introduction screen</vt:lpstr>
      <vt:lpstr>Unified Project view </vt:lpstr>
      <vt:lpstr>Export of pre-11.0 robot</vt:lpstr>
      <vt:lpstr>Run Now, API, REST, SOAP moved to … menu</vt:lpstr>
      <vt:lpstr>Application and component actions</vt:lpstr>
      <vt:lpstr>General improvements</vt:lpstr>
      <vt:lpstr>User Enablement</vt:lpstr>
      <vt:lpstr>Desktop Automation supports regular expressions (regex) to extract values from text.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new in Kofax RPA 11.1</dc:title>
  <dc:creator>Niki Mench</dc:creator>
  <cp:lastModifiedBy>David Wright</cp:lastModifiedBy>
  <cp:revision>122</cp:revision>
  <dcterms:created xsi:type="dcterms:W3CDTF">2020-07-06T11:11:04Z</dcterms:created>
  <dcterms:modified xsi:type="dcterms:W3CDTF">2020-11-23T19:32:07Z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0x010100DE1A95A74C8ADB4D86AFEEECB6AC175E</vt:lpwstr>
  </property>
  <property fmtid="{D5CDD505-2E9C-101B-9397-08002B2CF9AE}" pid="3" name="_dlc_DocIdItemGuid">
    <vt:lpwstr>e2e2bcb6-82db-4f84-88aa-8112cc9ec2ac</vt:lpwstr>
  </property>
  <property fmtid="{D5CDD505-2E9C-101B-9397-08002B2CF9AE}" pid="4" name="TaxKeyword">
    <vt:lpwstr/>
  </property>
  <property fmtid="{D5CDD505-2E9C-101B-9397-08002B2CF9AE}" pid="5" name="TaxKeywordTaxHTField">
    <vt:lpwstr/>
  </property>
</Properties>
</file>