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83" r:id="rId4"/>
    <p:sldId id="260" r:id="rId5"/>
    <p:sldId id="269" r:id="rId6"/>
    <p:sldId id="270" r:id="rId7"/>
    <p:sldId id="272" r:id="rId8"/>
    <p:sldId id="271" r:id="rId9"/>
    <p:sldId id="285" r:id="rId10"/>
    <p:sldId id="263" r:id="rId11"/>
    <p:sldId id="273" r:id="rId12"/>
    <p:sldId id="264" r:id="rId13"/>
    <p:sldId id="265" r:id="rId14"/>
    <p:sldId id="266" r:id="rId15"/>
    <p:sldId id="267" r:id="rId16"/>
    <p:sldId id="257" r:id="rId17"/>
    <p:sldId id="258" r:id="rId18"/>
    <p:sldId id="284" r:id="rId19"/>
    <p:sldId id="286" r:id="rId20"/>
    <p:sldId id="277" r:id="rId21"/>
    <p:sldId id="278" r:id="rId22"/>
    <p:sldId id="268"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5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ECEAC-D649-4E7E-BEC0-DAA69D5E01F4}" type="datetimeFigureOut">
              <a:rPr lang="en-US" smtClean="0"/>
              <a:pPr/>
              <a:t>8/25/2015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C5193-B9C4-4BA6-AF05-B963B2305C17}" type="slidenum">
              <a:rPr lang="en-US" smtClean="0"/>
              <a:pPr/>
              <a:t>‹#›</a:t>
            </a:fld>
            <a:endParaRPr lang="en-US"/>
          </a:p>
        </p:txBody>
      </p:sp>
    </p:spTree>
    <p:extLst>
      <p:ext uri="{BB962C8B-B14F-4D97-AF65-F5344CB8AC3E}">
        <p14:creationId xmlns:p14="http://schemas.microsoft.com/office/powerpoint/2010/main" val="213297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CDS 101, Lecture 1.1</a:t>
            </a:r>
          </a:p>
        </p:txBody>
      </p:sp>
      <p:sp>
        <p:nvSpPr>
          <p:cNvPr id="27651" name="Rectangle 3"/>
          <p:cNvSpPr>
            <a:spLocks noGrp="1" noChangeArrowheads="1"/>
          </p:cNvSpPr>
          <p:nvPr>
            <p:ph type="dt" sz="quarter" idx="1"/>
          </p:nvPr>
        </p:nvSpPr>
        <p:spPr>
          <a:noFill/>
        </p:spPr>
        <p:txBody>
          <a:bodyPr/>
          <a:lstStyle/>
          <a:p>
            <a:r>
              <a:rPr lang="en-US"/>
              <a:t>29 Sep 03</a:t>
            </a:r>
          </a:p>
        </p:txBody>
      </p:sp>
      <p:sp>
        <p:nvSpPr>
          <p:cNvPr id="27652" name="Rectangle 6"/>
          <p:cNvSpPr>
            <a:spLocks noGrp="1" noChangeArrowheads="1"/>
          </p:cNvSpPr>
          <p:nvPr>
            <p:ph type="ftr" sz="quarter" idx="4"/>
          </p:nvPr>
        </p:nvSpPr>
        <p:spPr>
          <a:noFill/>
        </p:spPr>
        <p:txBody>
          <a:bodyPr/>
          <a:lstStyle/>
          <a:p>
            <a:r>
              <a:rPr lang="en-US"/>
              <a:t>R. M. Murray, Caltech</a:t>
            </a:r>
          </a:p>
        </p:txBody>
      </p:sp>
      <p:sp>
        <p:nvSpPr>
          <p:cNvPr id="27653" name="Rectangle 7"/>
          <p:cNvSpPr>
            <a:spLocks noGrp="1" noChangeArrowheads="1"/>
          </p:cNvSpPr>
          <p:nvPr>
            <p:ph type="sldNum" sz="quarter" idx="5"/>
          </p:nvPr>
        </p:nvSpPr>
        <p:spPr>
          <a:noFill/>
        </p:spPr>
        <p:txBody>
          <a:bodyPr/>
          <a:lstStyle/>
          <a:p>
            <a:fld id="{8A586328-14FA-4468-AEC7-105C40F61AAB}" type="slidenum">
              <a:rPr lang="en-US"/>
              <a:pPr/>
              <a:t>2</a:t>
            </a:fld>
            <a:endParaRPr lang="en-US"/>
          </a:p>
        </p:txBody>
      </p:sp>
      <p:sp>
        <p:nvSpPr>
          <p:cNvPr id="27654" name="Rectangle 2"/>
          <p:cNvSpPr>
            <a:spLocks noGrp="1" noRot="1" noChangeAspect="1" noChangeArrowheads="1" noTextEdit="1"/>
          </p:cNvSpPr>
          <p:nvPr>
            <p:ph type="sldImg"/>
          </p:nvPr>
        </p:nvSpPr>
        <p:spPr>
          <a:ln/>
        </p:spPr>
      </p:sp>
      <p:sp>
        <p:nvSpPr>
          <p:cNvPr id="27655" name="Rectangle 3"/>
          <p:cNvSpPr>
            <a:spLocks noGrp="1" noChangeArrowheads="1"/>
          </p:cNvSpPr>
          <p:nvPr>
            <p:ph type="body" idx="1"/>
          </p:nvPr>
        </p:nvSpPr>
        <p:spPr>
          <a:noFill/>
          <a:ln w="9525"/>
        </p:spPr>
        <p:txBody>
          <a:bodyPr/>
          <a:lstStyle/>
          <a:p>
            <a:r>
              <a:rPr lang="en-US" smtClean="0"/>
              <a:t>Hand out e-mail list when done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CDS 101, Lecture 1.1</a:t>
            </a:r>
          </a:p>
        </p:txBody>
      </p:sp>
      <p:sp>
        <p:nvSpPr>
          <p:cNvPr id="37891" name="Rectangle 3"/>
          <p:cNvSpPr>
            <a:spLocks noGrp="1" noChangeArrowheads="1"/>
          </p:cNvSpPr>
          <p:nvPr>
            <p:ph type="dt" sz="quarter" idx="1"/>
          </p:nvPr>
        </p:nvSpPr>
        <p:spPr>
          <a:noFill/>
        </p:spPr>
        <p:txBody>
          <a:bodyPr/>
          <a:lstStyle/>
          <a:p>
            <a:r>
              <a:rPr lang="en-US"/>
              <a:t>29 Sep 03</a:t>
            </a:r>
          </a:p>
        </p:txBody>
      </p:sp>
      <p:sp>
        <p:nvSpPr>
          <p:cNvPr id="37892" name="Rectangle 6"/>
          <p:cNvSpPr>
            <a:spLocks noGrp="1" noChangeArrowheads="1"/>
          </p:cNvSpPr>
          <p:nvPr>
            <p:ph type="ftr" sz="quarter" idx="4"/>
          </p:nvPr>
        </p:nvSpPr>
        <p:spPr>
          <a:noFill/>
        </p:spPr>
        <p:txBody>
          <a:bodyPr/>
          <a:lstStyle/>
          <a:p>
            <a:r>
              <a:rPr lang="en-US"/>
              <a:t>R. M. Murray, Caltech</a:t>
            </a:r>
          </a:p>
        </p:txBody>
      </p:sp>
      <p:sp>
        <p:nvSpPr>
          <p:cNvPr id="37893" name="Rectangle 7"/>
          <p:cNvSpPr>
            <a:spLocks noGrp="1" noChangeArrowheads="1"/>
          </p:cNvSpPr>
          <p:nvPr>
            <p:ph type="sldNum" sz="quarter" idx="5"/>
          </p:nvPr>
        </p:nvSpPr>
        <p:spPr>
          <a:noFill/>
        </p:spPr>
        <p:txBody>
          <a:bodyPr/>
          <a:lstStyle/>
          <a:p>
            <a:fld id="{4BC5DB72-9F73-48D6-9577-D50D7E22499B}" type="slidenum">
              <a:rPr lang="en-US"/>
              <a:pPr/>
              <a:t>3</a:t>
            </a:fld>
            <a:endParaRPr lang="en-US"/>
          </a:p>
        </p:txBody>
      </p:sp>
      <p:sp>
        <p:nvSpPr>
          <p:cNvPr id="37894" name="Rectangle 2"/>
          <p:cNvSpPr>
            <a:spLocks noGrp="1" noRot="1" noChangeAspect="1" noChangeArrowheads="1" noTextEdit="1"/>
          </p:cNvSpPr>
          <p:nvPr>
            <p:ph type="sldImg"/>
          </p:nvPr>
        </p:nvSpPr>
        <p:spPr>
          <a:ln/>
        </p:spPr>
      </p:sp>
      <p:sp>
        <p:nvSpPr>
          <p:cNvPr id="378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78FDA1-222A-47E4-8A36-F13DB5F3CFC3}"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8FDA1-222A-47E4-8A36-F13DB5F3CFC3}"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8FDA1-222A-47E4-8A36-F13DB5F3CFC3}"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78FDA1-222A-47E4-8A36-F13DB5F3CFC3}"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8FDA1-222A-47E4-8A36-F13DB5F3CFC3}" type="datetimeFigureOut">
              <a:rPr lang="en-US" smtClean="0"/>
              <a:pPr/>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78FDA1-222A-47E4-8A36-F13DB5F3CFC3}"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78FDA1-222A-47E4-8A36-F13DB5F3CFC3}" type="datetimeFigureOut">
              <a:rPr lang="en-US" smtClean="0"/>
              <a:pPr/>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8FDA1-222A-47E4-8A36-F13DB5F3CFC3}" type="datetimeFigureOut">
              <a:rPr lang="en-US" smtClean="0"/>
              <a:pPr/>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8FDA1-222A-47E4-8A36-F13DB5F3CFC3}" type="datetimeFigureOut">
              <a:rPr lang="en-US" smtClean="0"/>
              <a:pPr/>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8FDA1-222A-47E4-8A36-F13DB5F3CFC3}"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8FDA1-222A-47E4-8A36-F13DB5F3CFC3}" type="datetimeFigureOut">
              <a:rPr lang="en-US" smtClean="0"/>
              <a:pPr/>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79BC6-CD41-48FC-AD41-6A2FBC6C19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8FDA1-222A-47E4-8A36-F13DB5F3CFC3}" type="datetimeFigureOut">
              <a:rPr lang="en-US" smtClean="0"/>
              <a:pPr/>
              <a:t>8/25/2015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79BC6-CD41-48FC-AD41-6A2FBC6C19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www.ee.upenn.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amoebatheo2009@yahoo.com" TargetMode="External"/><Relationship Id="rId4" Type="http://schemas.openxmlformats.org/officeDocument/2006/relationships/hyperlink" Target="http://www.upenn.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CLASSICAL CONTROL SYSTEMS</a:t>
            </a:r>
            <a:br>
              <a:rPr lang="en-US" dirty="0" smtClean="0"/>
            </a:br>
            <a:r>
              <a:rPr lang="en-US" dirty="0" smtClean="0"/>
              <a:t>COE 387</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en-GB"/>
              <a:t>Control System Concepts</a:t>
            </a:r>
            <a:endParaRPr lang="tr-TR"/>
          </a:p>
        </p:txBody>
      </p:sp>
      <p:sp>
        <p:nvSpPr>
          <p:cNvPr id="69635" name="Rectangle 3"/>
          <p:cNvSpPr>
            <a:spLocks noGrp="1" noChangeArrowheads="1"/>
          </p:cNvSpPr>
          <p:nvPr>
            <p:ph type="body" idx="1"/>
          </p:nvPr>
        </p:nvSpPr>
        <p:spPr/>
        <p:txBody>
          <a:bodyPr>
            <a:normAutofit fontScale="92500"/>
          </a:bodyPr>
          <a:lstStyle/>
          <a:p>
            <a:r>
              <a:rPr lang="en-GB" dirty="0"/>
              <a:t>A </a:t>
            </a:r>
            <a:r>
              <a:rPr lang="en-GB" dirty="0">
                <a:solidFill>
                  <a:srgbClr val="FF0000"/>
                </a:solidFill>
              </a:rPr>
              <a:t>system</a:t>
            </a:r>
            <a:r>
              <a:rPr lang="en-GB" dirty="0"/>
              <a:t> is a collection of components which are co-ordinated together to perform a function.</a:t>
            </a:r>
          </a:p>
          <a:p>
            <a:r>
              <a:rPr lang="en-GB" dirty="0"/>
              <a:t>Systems interact with their </a:t>
            </a:r>
            <a:r>
              <a:rPr lang="en-GB" dirty="0">
                <a:solidFill>
                  <a:srgbClr val="FF0000"/>
                </a:solidFill>
              </a:rPr>
              <a:t>environment</a:t>
            </a:r>
            <a:r>
              <a:rPr lang="en-GB" dirty="0"/>
              <a:t> across a separating boundary.</a:t>
            </a:r>
          </a:p>
          <a:p>
            <a:r>
              <a:rPr lang="en-GB" dirty="0"/>
              <a:t>The interaction is defined in terms of </a:t>
            </a:r>
            <a:r>
              <a:rPr lang="en-GB" dirty="0">
                <a:solidFill>
                  <a:srgbClr val="FF0000"/>
                </a:solidFill>
              </a:rPr>
              <a:t>variables</a:t>
            </a:r>
            <a:r>
              <a:rPr lang="en-GB" dirty="0"/>
              <a:t>.</a:t>
            </a:r>
          </a:p>
          <a:p>
            <a:pPr lvl="1"/>
            <a:r>
              <a:rPr lang="en-GB" dirty="0"/>
              <a:t>system inputs</a:t>
            </a:r>
          </a:p>
          <a:p>
            <a:pPr lvl="1"/>
            <a:r>
              <a:rPr lang="en-GB" dirty="0"/>
              <a:t>system outputs</a:t>
            </a:r>
          </a:p>
          <a:p>
            <a:pPr lvl="1"/>
            <a:r>
              <a:rPr lang="en-GB" dirty="0"/>
              <a:t>environmental disturbances</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3505200" y="2514600"/>
            <a:ext cx="22098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b="0"/>
              <a:t>Time system</a:t>
            </a:r>
          </a:p>
        </p:txBody>
      </p:sp>
      <p:sp>
        <p:nvSpPr>
          <p:cNvPr id="12291" name="Line 1027"/>
          <p:cNvSpPr>
            <a:spLocks noChangeShapeType="1"/>
          </p:cNvSpPr>
          <p:nvPr/>
        </p:nvSpPr>
        <p:spPr bwMode="auto">
          <a:xfrm>
            <a:off x="1905000" y="3124200"/>
            <a:ext cx="1600200" cy="0"/>
          </a:xfrm>
          <a:prstGeom prst="line">
            <a:avLst/>
          </a:prstGeom>
          <a:noFill/>
          <a:ln w="9525">
            <a:solidFill>
              <a:schemeClr val="tx1"/>
            </a:solidFill>
            <a:round/>
            <a:headEnd/>
            <a:tailEnd type="triangle" w="med" len="med"/>
          </a:ln>
          <a:effectLst/>
        </p:spPr>
        <p:txBody>
          <a:bodyPr/>
          <a:lstStyle/>
          <a:p>
            <a:endParaRPr lang="en-US"/>
          </a:p>
        </p:txBody>
      </p:sp>
      <p:sp>
        <p:nvSpPr>
          <p:cNvPr id="12292" name="Line 1028"/>
          <p:cNvSpPr>
            <a:spLocks noChangeShapeType="1"/>
          </p:cNvSpPr>
          <p:nvPr/>
        </p:nvSpPr>
        <p:spPr bwMode="auto">
          <a:xfrm>
            <a:off x="5715000" y="3048000"/>
            <a:ext cx="1371600" cy="0"/>
          </a:xfrm>
          <a:prstGeom prst="line">
            <a:avLst/>
          </a:prstGeom>
          <a:noFill/>
          <a:ln w="9525">
            <a:solidFill>
              <a:schemeClr val="tx1"/>
            </a:solidFill>
            <a:round/>
            <a:headEnd/>
            <a:tailEnd type="triangle" w="med" len="med"/>
          </a:ln>
          <a:effectLst/>
        </p:spPr>
        <p:txBody>
          <a:bodyPr/>
          <a:lstStyle/>
          <a:p>
            <a:endParaRPr lang="en-US"/>
          </a:p>
        </p:txBody>
      </p:sp>
      <p:sp>
        <p:nvSpPr>
          <p:cNvPr id="12293" name="Text Box 1029"/>
          <p:cNvSpPr txBox="1">
            <a:spLocks noChangeArrowheads="1"/>
          </p:cNvSpPr>
          <p:nvPr/>
        </p:nvSpPr>
        <p:spPr bwMode="auto">
          <a:xfrm>
            <a:off x="1143000" y="2438400"/>
            <a:ext cx="1749425" cy="457200"/>
          </a:xfrm>
          <a:prstGeom prst="rect">
            <a:avLst/>
          </a:prstGeom>
          <a:noFill/>
          <a:ln w="9525">
            <a:noFill/>
            <a:miter lim="800000"/>
            <a:headEnd/>
            <a:tailEnd/>
          </a:ln>
          <a:effectLst/>
        </p:spPr>
        <p:txBody>
          <a:bodyPr wrap="none">
            <a:spAutoFit/>
          </a:bodyPr>
          <a:lstStyle/>
          <a:p>
            <a:r>
              <a:rPr lang="en-US" altLang="zh-TW" b="0"/>
              <a:t>Input signals</a:t>
            </a:r>
          </a:p>
        </p:txBody>
      </p:sp>
      <p:sp>
        <p:nvSpPr>
          <p:cNvPr id="12294" name="Text Box 1030"/>
          <p:cNvSpPr txBox="1">
            <a:spLocks noChangeArrowheads="1"/>
          </p:cNvSpPr>
          <p:nvPr/>
        </p:nvSpPr>
        <p:spPr bwMode="auto">
          <a:xfrm>
            <a:off x="6248400" y="2362200"/>
            <a:ext cx="2028825" cy="457200"/>
          </a:xfrm>
          <a:prstGeom prst="rect">
            <a:avLst/>
          </a:prstGeom>
          <a:noFill/>
          <a:ln w="9525">
            <a:noFill/>
            <a:miter lim="800000"/>
            <a:headEnd/>
            <a:tailEnd/>
          </a:ln>
          <a:effectLst/>
        </p:spPr>
        <p:txBody>
          <a:bodyPr wrap="none">
            <a:spAutoFit/>
          </a:bodyPr>
          <a:lstStyle/>
          <a:p>
            <a:r>
              <a:rPr lang="en-US" altLang="zh-TW" b="0"/>
              <a:t>Output signals </a:t>
            </a:r>
          </a:p>
        </p:txBody>
      </p:sp>
      <p:sp>
        <p:nvSpPr>
          <p:cNvPr id="12295" name="Text Box 1031"/>
          <p:cNvSpPr txBox="1">
            <a:spLocks noChangeArrowheads="1"/>
          </p:cNvSpPr>
          <p:nvPr/>
        </p:nvSpPr>
        <p:spPr bwMode="auto">
          <a:xfrm>
            <a:off x="2667000" y="762000"/>
            <a:ext cx="3562350" cy="641350"/>
          </a:xfrm>
          <a:prstGeom prst="rect">
            <a:avLst/>
          </a:prstGeom>
          <a:noFill/>
          <a:ln w="9525">
            <a:noFill/>
            <a:miter lim="800000"/>
            <a:headEnd/>
            <a:tailEnd/>
          </a:ln>
          <a:effectLst/>
        </p:spPr>
        <p:txBody>
          <a:bodyPr wrap="none">
            <a:spAutoFit/>
          </a:bodyPr>
          <a:lstStyle/>
          <a:p>
            <a:r>
              <a:rPr lang="en-US" altLang="zh-TW" sz="3600" b="0"/>
              <a:t>Signals &amp;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GB"/>
              <a:t>Systems</a:t>
            </a:r>
            <a:endParaRPr lang="tr-TR"/>
          </a:p>
        </p:txBody>
      </p:sp>
      <p:sp>
        <p:nvSpPr>
          <p:cNvPr id="70660" name="Freeform 4"/>
          <p:cNvSpPr>
            <a:spLocks/>
          </p:cNvSpPr>
          <p:nvPr/>
        </p:nvSpPr>
        <p:spPr bwMode="auto">
          <a:xfrm>
            <a:off x="1066800" y="2667000"/>
            <a:ext cx="4818063" cy="2713038"/>
          </a:xfrm>
          <a:custGeom>
            <a:avLst/>
            <a:gdLst/>
            <a:ahLst/>
            <a:cxnLst>
              <a:cxn ang="0">
                <a:pos x="261" y="1239"/>
              </a:cxn>
              <a:cxn ang="0">
                <a:pos x="4" y="1021"/>
              </a:cxn>
              <a:cxn ang="0">
                <a:pos x="12" y="771"/>
              </a:cxn>
              <a:cxn ang="0">
                <a:pos x="58" y="662"/>
              </a:cxn>
              <a:cxn ang="0">
                <a:pos x="214" y="381"/>
              </a:cxn>
              <a:cxn ang="0">
                <a:pos x="760" y="0"/>
              </a:cxn>
              <a:cxn ang="0">
                <a:pos x="947" y="46"/>
              </a:cxn>
              <a:cxn ang="0">
                <a:pos x="1258" y="210"/>
              </a:cxn>
              <a:cxn ang="0">
                <a:pos x="1461" y="202"/>
              </a:cxn>
              <a:cxn ang="0">
                <a:pos x="1570" y="155"/>
              </a:cxn>
              <a:cxn ang="0">
                <a:pos x="1695" y="140"/>
              </a:cxn>
              <a:cxn ang="0">
                <a:pos x="2100" y="78"/>
              </a:cxn>
              <a:cxn ang="0">
                <a:pos x="2801" y="163"/>
              </a:cxn>
              <a:cxn ang="0">
                <a:pos x="2926" y="350"/>
              </a:cxn>
              <a:cxn ang="0">
                <a:pos x="3019" y="631"/>
              </a:cxn>
              <a:cxn ang="0">
                <a:pos x="2887" y="1441"/>
              </a:cxn>
              <a:cxn ang="0">
                <a:pos x="2778" y="1613"/>
              </a:cxn>
              <a:cxn ang="0">
                <a:pos x="2295" y="1699"/>
              </a:cxn>
              <a:cxn ang="0">
                <a:pos x="1328" y="1652"/>
              </a:cxn>
              <a:cxn ang="0">
                <a:pos x="1141" y="1613"/>
              </a:cxn>
              <a:cxn ang="0">
                <a:pos x="799" y="1543"/>
              </a:cxn>
              <a:cxn ang="0">
                <a:pos x="580" y="1480"/>
              </a:cxn>
              <a:cxn ang="0">
                <a:pos x="471" y="1371"/>
              </a:cxn>
              <a:cxn ang="0">
                <a:pos x="370" y="1278"/>
              </a:cxn>
              <a:cxn ang="0">
                <a:pos x="261" y="1239"/>
              </a:cxn>
            </a:cxnLst>
            <a:rect l="0" t="0" r="r" b="b"/>
            <a:pathLst>
              <a:path w="3035" h="1709">
                <a:moveTo>
                  <a:pt x="261" y="1239"/>
                </a:moveTo>
                <a:cubicBezTo>
                  <a:pt x="133" y="1170"/>
                  <a:pt x="22" y="1160"/>
                  <a:pt x="4" y="1021"/>
                </a:cubicBezTo>
                <a:cubicBezTo>
                  <a:pt x="7" y="938"/>
                  <a:pt x="0" y="853"/>
                  <a:pt x="12" y="771"/>
                </a:cubicBezTo>
                <a:cubicBezTo>
                  <a:pt x="18" y="732"/>
                  <a:pt x="40" y="697"/>
                  <a:pt x="58" y="662"/>
                </a:cubicBezTo>
                <a:cubicBezTo>
                  <a:pt x="107" y="567"/>
                  <a:pt x="162" y="475"/>
                  <a:pt x="214" y="381"/>
                </a:cubicBezTo>
                <a:cubicBezTo>
                  <a:pt x="351" y="134"/>
                  <a:pt x="474" y="16"/>
                  <a:pt x="760" y="0"/>
                </a:cubicBezTo>
                <a:cubicBezTo>
                  <a:pt x="822" y="15"/>
                  <a:pt x="886" y="25"/>
                  <a:pt x="947" y="46"/>
                </a:cubicBezTo>
                <a:cubicBezTo>
                  <a:pt x="1061" y="86"/>
                  <a:pt x="1133" y="194"/>
                  <a:pt x="1258" y="210"/>
                </a:cubicBezTo>
                <a:cubicBezTo>
                  <a:pt x="1326" y="207"/>
                  <a:pt x="1394" y="214"/>
                  <a:pt x="1461" y="202"/>
                </a:cubicBezTo>
                <a:cubicBezTo>
                  <a:pt x="1500" y="195"/>
                  <a:pt x="1532" y="165"/>
                  <a:pt x="1570" y="155"/>
                </a:cubicBezTo>
                <a:cubicBezTo>
                  <a:pt x="1611" y="144"/>
                  <a:pt x="1653" y="145"/>
                  <a:pt x="1695" y="140"/>
                </a:cubicBezTo>
                <a:cubicBezTo>
                  <a:pt x="1844" y="84"/>
                  <a:pt x="1943" y="86"/>
                  <a:pt x="2100" y="78"/>
                </a:cubicBezTo>
                <a:cubicBezTo>
                  <a:pt x="2248" y="80"/>
                  <a:pt x="2636" y="15"/>
                  <a:pt x="2801" y="163"/>
                </a:cubicBezTo>
                <a:cubicBezTo>
                  <a:pt x="2842" y="200"/>
                  <a:pt x="2908" y="304"/>
                  <a:pt x="2926" y="350"/>
                </a:cubicBezTo>
                <a:cubicBezTo>
                  <a:pt x="2962" y="442"/>
                  <a:pt x="3019" y="631"/>
                  <a:pt x="3019" y="631"/>
                </a:cubicBezTo>
                <a:cubicBezTo>
                  <a:pt x="3035" y="914"/>
                  <a:pt x="3006" y="1184"/>
                  <a:pt x="2887" y="1441"/>
                </a:cubicBezTo>
                <a:cubicBezTo>
                  <a:pt x="2862" y="1495"/>
                  <a:pt x="2827" y="1574"/>
                  <a:pt x="2778" y="1613"/>
                </a:cubicBezTo>
                <a:cubicBezTo>
                  <a:pt x="2659" y="1709"/>
                  <a:pt x="2441" y="1686"/>
                  <a:pt x="2295" y="1699"/>
                </a:cubicBezTo>
                <a:cubicBezTo>
                  <a:pt x="1753" y="1693"/>
                  <a:pt x="1704" y="1700"/>
                  <a:pt x="1328" y="1652"/>
                </a:cubicBezTo>
                <a:cubicBezTo>
                  <a:pt x="1183" y="1616"/>
                  <a:pt x="1246" y="1626"/>
                  <a:pt x="1141" y="1613"/>
                </a:cubicBezTo>
                <a:cubicBezTo>
                  <a:pt x="1031" y="1575"/>
                  <a:pt x="912" y="1568"/>
                  <a:pt x="799" y="1543"/>
                </a:cubicBezTo>
                <a:cubicBezTo>
                  <a:pt x="724" y="1526"/>
                  <a:pt x="656" y="1493"/>
                  <a:pt x="580" y="1480"/>
                </a:cubicBezTo>
                <a:cubicBezTo>
                  <a:pt x="530" y="1447"/>
                  <a:pt x="528" y="1400"/>
                  <a:pt x="471" y="1371"/>
                </a:cubicBezTo>
                <a:cubicBezTo>
                  <a:pt x="442" y="1331"/>
                  <a:pt x="411" y="1305"/>
                  <a:pt x="370" y="1278"/>
                </a:cubicBezTo>
                <a:cubicBezTo>
                  <a:pt x="342" y="1235"/>
                  <a:pt x="316" y="1245"/>
                  <a:pt x="261" y="1239"/>
                </a:cubicBezTo>
                <a:close/>
              </a:path>
            </a:pathLst>
          </a:custGeom>
          <a:solidFill>
            <a:schemeClr val="accent1"/>
          </a:solidFill>
          <a:ln w="12700" cap="sq" cmpd="sng">
            <a:solidFill>
              <a:schemeClr val="tx1"/>
            </a:solidFill>
            <a:prstDash val="solid"/>
            <a:round/>
            <a:headEnd type="none" w="sm" len="sm"/>
            <a:tailEnd type="none" w="sm" len="sm"/>
          </a:ln>
          <a:effectLst/>
        </p:spPr>
        <p:txBody>
          <a:bodyPr wrap="none" anchor="ctr"/>
          <a:lstStyle/>
          <a:p>
            <a:endParaRPr lang="en-US"/>
          </a:p>
        </p:txBody>
      </p:sp>
      <p:sp>
        <p:nvSpPr>
          <p:cNvPr id="70661" name="Text Box 5"/>
          <p:cNvSpPr txBox="1">
            <a:spLocks noChangeArrowheads="1"/>
          </p:cNvSpPr>
          <p:nvPr/>
        </p:nvSpPr>
        <p:spPr bwMode="auto">
          <a:xfrm rot="24137">
            <a:off x="2057400" y="3657600"/>
            <a:ext cx="2046288" cy="823913"/>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4800" b="1">
                <a:latin typeface="Times New Roman" pitchFamily="18" charset="0"/>
              </a:rPr>
              <a:t>System</a:t>
            </a:r>
            <a:endParaRPr lang="en-GB" sz="2400">
              <a:latin typeface="Times New Roman" pitchFamily="18" charset="0"/>
            </a:endParaRPr>
          </a:p>
        </p:txBody>
      </p:sp>
      <p:sp>
        <p:nvSpPr>
          <p:cNvPr id="70662" name="AutoShape 6"/>
          <p:cNvSpPr>
            <a:spLocks noChangeArrowheads="1"/>
          </p:cNvSpPr>
          <p:nvPr/>
        </p:nvSpPr>
        <p:spPr bwMode="auto">
          <a:xfrm rot="-2727286">
            <a:off x="419100" y="4991100"/>
            <a:ext cx="1828800" cy="685800"/>
          </a:xfrm>
          <a:custGeom>
            <a:avLst/>
            <a:gdLst>
              <a:gd name="G0" fmla="+- 12994 0 0"/>
              <a:gd name="G1" fmla="+- 4200 0 0"/>
              <a:gd name="G2" fmla="+- 21600 0 4200"/>
              <a:gd name="G3" fmla="+- 10800 0 4200"/>
              <a:gd name="G4" fmla="+- 21600 0 12994"/>
              <a:gd name="G5" fmla="*/ G4 G3 10800"/>
              <a:gd name="G6" fmla="+- 21600 0 G5"/>
              <a:gd name="T0" fmla="*/ 12994 w 21600"/>
              <a:gd name="T1" fmla="*/ 0 h 21600"/>
              <a:gd name="T2" fmla="*/ 0 w 21600"/>
              <a:gd name="T3" fmla="*/ 10800 h 21600"/>
              <a:gd name="T4" fmla="*/ 1299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994" y="0"/>
                </a:moveTo>
                <a:lnTo>
                  <a:pt x="12994" y="4200"/>
                </a:lnTo>
                <a:lnTo>
                  <a:pt x="3375" y="4200"/>
                </a:lnTo>
                <a:lnTo>
                  <a:pt x="3375" y="17400"/>
                </a:lnTo>
                <a:lnTo>
                  <a:pt x="12994" y="17400"/>
                </a:lnTo>
                <a:lnTo>
                  <a:pt x="12994" y="21600"/>
                </a:lnTo>
                <a:lnTo>
                  <a:pt x="21600" y="10800"/>
                </a:lnTo>
                <a:close/>
              </a:path>
              <a:path w="21600" h="21600">
                <a:moveTo>
                  <a:pt x="1350" y="4200"/>
                </a:moveTo>
                <a:lnTo>
                  <a:pt x="1350" y="17400"/>
                </a:lnTo>
                <a:lnTo>
                  <a:pt x="2700" y="17400"/>
                </a:lnTo>
                <a:lnTo>
                  <a:pt x="2700" y="4200"/>
                </a:lnTo>
                <a:close/>
              </a:path>
              <a:path w="21600" h="21600">
                <a:moveTo>
                  <a:pt x="0" y="4200"/>
                </a:moveTo>
                <a:lnTo>
                  <a:pt x="0" y="17400"/>
                </a:lnTo>
                <a:lnTo>
                  <a:pt x="675" y="17400"/>
                </a:lnTo>
                <a:lnTo>
                  <a:pt x="675" y="4200"/>
                </a:lnTo>
                <a:close/>
              </a:path>
            </a:pathLst>
          </a:custGeom>
          <a:solidFill>
            <a:schemeClr val="tx2"/>
          </a:solidFill>
          <a:ln w="12700" cap="sq">
            <a:solidFill>
              <a:schemeClr val="tx1"/>
            </a:solidFill>
            <a:miter lim="800000"/>
            <a:headEnd type="none" w="sm" len="sm"/>
            <a:tailEnd type="none" w="sm" len="sm"/>
          </a:ln>
          <a:effectLst/>
        </p:spPr>
        <p:txBody>
          <a:bodyPr vert="eaVert" wrap="none" anchor="ctr"/>
          <a:lstStyle/>
          <a:p>
            <a:pPr algn="ctr" eaLnBrk="0" hangingPunct="0"/>
            <a:endParaRPr lang="en-GB" sz="2400">
              <a:latin typeface="Times New Roman" pitchFamily="18" charset="0"/>
            </a:endParaRPr>
          </a:p>
        </p:txBody>
      </p:sp>
      <p:sp>
        <p:nvSpPr>
          <p:cNvPr id="70663" name="AutoShape 7"/>
          <p:cNvSpPr>
            <a:spLocks noChangeArrowheads="1"/>
          </p:cNvSpPr>
          <p:nvPr/>
        </p:nvSpPr>
        <p:spPr bwMode="auto">
          <a:xfrm rot="1730747">
            <a:off x="228600" y="2514600"/>
            <a:ext cx="1828800" cy="685800"/>
          </a:xfrm>
          <a:custGeom>
            <a:avLst/>
            <a:gdLst>
              <a:gd name="G0" fmla="+- 12994 0 0"/>
              <a:gd name="G1" fmla="+- 4200 0 0"/>
              <a:gd name="G2" fmla="+- 21600 0 4200"/>
              <a:gd name="G3" fmla="+- 10800 0 4200"/>
              <a:gd name="G4" fmla="+- 21600 0 12994"/>
              <a:gd name="G5" fmla="*/ G4 G3 10800"/>
              <a:gd name="G6" fmla="+- 21600 0 G5"/>
              <a:gd name="T0" fmla="*/ 12994 w 21600"/>
              <a:gd name="T1" fmla="*/ 0 h 21600"/>
              <a:gd name="T2" fmla="*/ 0 w 21600"/>
              <a:gd name="T3" fmla="*/ 10800 h 21600"/>
              <a:gd name="T4" fmla="*/ 1299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994" y="0"/>
                </a:moveTo>
                <a:lnTo>
                  <a:pt x="12994" y="4200"/>
                </a:lnTo>
                <a:lnTo>
                  <a:pt x="3375" y="4200"/>
                </a:lnTo>
                <a:lnTo>
                  <a:pt x="3375" y="17400"/>
                </a:lnTo>
                <a:lnTo>
                  <a:pt x="12994" y="17400"/>
                </a:lnTo>
                <a:lnTo>
                  <a:pt x="12994" y="21600"/>
                </a:lnTo>
                <a:lnTo>
                  <a:pt x="21600" y="10800"/>
                </a:lnTo>
                <a:close/>
              </a:path>
              <a:path w="21600" h="21600">
                <a:moveTo>
                  <a:pt x="1350" y="4200"/>
                </a:moveTo>
                <a:lnTo>
                  <a:pt x="1350" y="17400"/>
                </a:lnTo>
                <a:lnTo>
                  <a:pt x="2700" y="17400"/>
                </a:lnTo>
                <a:lnTo>
                  <a:pt x="2700" y="4200"/>
                </a:lnTo>
                <a:close/>
              </a:path>
              <a:path w="21600" h="21600">
                <a:moveTo>
                  <a:pt x="0" y="4200"/>
                </a:moveTo>
                <a:lnTo>
                  <a:pt x="0" y="17400"/>
                </a:lnTo>
                <a:lnTo>
                  <a:pt x="675" y="17400"/>
                </a:lnTo>
                <a:lnTo>
                  <a:pt x="675" y="4200"/>
                </a:lnTo>
                <a:close/>
              </a:path>
            </a:pathLst>
          </a:custGeom>
          <a:solidFill>
            <a:schemeClr val="tx2"/>
          </a:solidFill>
          <a:ln w="12700" cap="sq">
            <a:solidFill>
              <a:schemeClr val="tx1"/>
            </a:solidFill>
            <a:miter lim="800000"/>
            <a:headEnd type="none" w="sm" len="sm"/>
            <a:tailEnd type="none" w="sm" len="sm"/>
          </a:ln>
          <a:effectLst/>
        </p:spPr>
        <p:txBody>
          <a:bodyPr wrap="none" anchor="ctr"/>
          <a:lstStyle/>
          <a:p>
            <a:pPr algn="ctr" eaLnBrk="0" hangingPunct="0"/>
            <a:endParaRPr lang="en-GB" sz="2400">
              <a:latin typeface="Times New Roman" pitchFamily="18" charset="0"/>
            </a:endParaRPr>
          </a:p>
        </p:txBody>
      </p:sp>
      <p:sp>
        <p:nvSpPr>
          <p:cNvPr id="70664" name="Text Box 8"/>
          <p:cNvSpPr txBox="1">
            <a:spLocks noChangeArrowheads="1"/>
          </p:cNvSpPr>
          <p:nvPr/>
        </p:nvSpPr>
        <p:spPr bwMode="auto">
          <a:xfrm>
            <a:off x="1143000" y="2057400"/>
            <a:ext cx="2493963" cy="457200"/>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2400">
                <a:solidFill>
                  <a:schemeClr val="tx2"/>
                </a:solidFill>
                <a:latin typeface="Times New Roman" pitchFamily="18" charset="0"/>
              </a:rPr>
              <a:t>Disturbance Inputs</a:t>
            </a:r>
            <a:endParaRPr lang="en-GB" sz="2400">
              <a:latin typeface="Times New Roman" pitchFamily="18" charset="0"/>
            </a:endParaRPr>
          </a:p>
        </p:txBody>
      </p:sp>
      <p:sp>
        <p:nvSpPr>
          <p:cNvPr id="70665" name="Text Box 9"/>
          <p:cNvSpPr txBox="1">
            <a:spLocks noChangeArrowheads="1"/>
          </p:cNvSpPr>
          <p:nvPr/>
        </p:nvSpPr>
        <p:spPr bwMode="auto">
          <a:xfrm>
            <a:off x="1143000" y="5791200"/>
            <a:ext cx="1952625" cy="457200"/>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2400">
                <a:solidFill>
                  <a:schemeClr val="tx2"/>
                </a:solidFill>
                <a:latin typeface="Times New Roman" pitchFamily="18" charset="0"/>
              </a:rPr>
              <a:t>Control Inputs</a:t>
            </a:r>
            <a:endParaRPr lang="en-GB" sz="2400">
              <a:latin typeface="Times New Roman" pitchFamily="18" charset="0"/>
            </a:endParaRPr>
          </a:p>
        </p:txBody>
      </p:sp>
      <p:sp>
        <p:nvSpPr>
          <p:cNvPr id="70666" name="AutoShape 10"/>
          <p:cNvSpPr>
            <a:spLocks noChangeArrowheads="1"/>
          </p:cNvSpPr>
          <p:nvPr/>
        </p:nvSpPr>
        <p:spPr bwMode="auto">
          <a:xfrm rot="-1197433">
            <a:off x="5410200" y="3200400"/>
            <a:ext cx="1828800" cy="685800"/>
          </a:xfrm>
          <a:custGeom>
            <a:avLst/>
            <a:gdLst>
              <a:gd name="G0" fmla="+- 12994 0 0"/>
              <a:gd name="G1" fmla="+- 4200 0 0"/>
              <a:gd name="G2" fmla="+- 21600 0 4200"/>
              <a:gd name="G3" fmla="+- 10800 0 4200"/>
              <a:gd name="G4" fmla="+- 21600 0 12994"/>
              <a:gd name="G5" fmla="*/ G4 G3 10800"/>
              <a:gd name="G6" fmla="+- 21600 0 G5"/>
              <a:gd name="T0" fmla="*/ 12994 w 21600"/>
              <a:gd name="T1" fmla="*/ 0 h 21600"/>
              <a:gd name="T2" fmla="*/ 0 w 21600"/>
              <a:gd name="T3" fmla="*/ 10800 h 21600"/>
              <a:gd name="T4" fmla="*/ 1299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994" y="0"/>
                </a:moveTo>
                <a:lnTo>
                  <a:pt x="12994" y="4200"/>
                </a:lnTo>
                <a:lnTo>
                  <a:pt x="3375" y="4200"/>
                </a:lnTo>
                <a:lnTo>
                  <a:pt x="3375" y="17400"/>
                </a:lnTo>
                <a:lnTo>
                  <a:pt x="12994" y="17400"/>
                </a:lnTo>
                <a:lnTo>
                  <a:pt x="12994" y="21600"/>
                </a:lnTo>
                <a:lnTo>
                  <a:pt x="21600" y="10800"/>
                </a:lnTo>
                <a:close/>
              </a:path>
              <a:path w="21600" h="21600">
                <a:moveTo>
                  <a:pt x="1350" y="4200"/>
                </a:moveTo>
                <a:lnTo>
                  <a:pt x="1350" y="17400"/>
                </a:lnTo>
                <a:lnTo>
                  <a:pt x="2700" y="17400"/>
                </a:lnTo>
                <a:lnTo>
                  <a:pt x="2700" y="4200"/>
                </a:lnTo>
                <a:close/>
              </a:path>
              <a:path w="21600" h="21600">
                <a:moveTo>
                  <a:pt x="0" y="4200"/>
                </a:moveTo>
                <a:lnTo>
                  <a:pt x="0" y="17400"/>
                </a:lnTo>
                <a:lnTo>
                  <a:pt x="675" y="17400"/>
                </a:lnTo>
                <a:lnTo>
                  <a:pt x="675" y="4200"/>
                </a:lnTo>
                <a:close/>
              </a:path>
            </a:pathLst>
          </a:custGeom>
          <a:solidFill>
            <a:schemeClr val="tx2"/>
          </a:solidFill>
          <a:ln w="12700" cap="sq">
            <a:solidFill>
              <a:schemeClr val="tx1"/>
            </a:solidFill>
            <a:miter lim="800000"/>
            <a:headEnd type="none" w="sm" len="sm"/>
            <a:tailEnd type="none" w="sm" len="sm"/>
          </a:ln>
          <a:effectLst/>
        </p:spPr>
        <p:txBody>
          <a:bodyPr wrap="none" anchor="ctr"/>
          <a:lstStyle/>
          <a:p>
            <a:pPr algn="ctr" eaLnBrk="0" hangingPunct="0"/>
            <a:endParaRPr lang="en-GB" sz="2400">
              <a:latin typeface="Times New Roman" pitchFamily="18" charset="0"/>
            </a:endParaRPr>
          </a:p>
        </p:txBody>
      </p:sp>
      <p:sp>
        <p:nvSpPr>
          <p:cNvPr id="70667" name="Text Box 11"/>
          <p:cNvSpPr txBox="1">
            <a:spLocks noChangeArrowheads="1"/>
          </p:cNvSpPr>
          <p:nvPr/>
        </p:nvSpPr>
        <p:spPr bwMode="auto">
          <a:xfrm>
            <a:off x="5715000" y="2590800"/>
            <a:ext cx="2122488" cy="457200"/>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2400">
                <a:solidFill>
                  <a:schemeClr val="tx2"/>
                </a:solidFill>
                <a:latin typeface="Times New Roman" pitchFamily="18" charset="0"/>
              </a:rPr>
              <a:t>System Outputs</a:t>
            </a:r>
          </a:p>
        </p:txBody>
      </p:sp>
      <p:sp>
        <p:nvSpPr>
          <p:cNvPr id="70668" name="Text Box 12"/>
          <p:cNvSpPr txBox="1">
            <a:spLocks noChangeArrowheads="1"/>
          </p:cNvSpPr>
          <p:nvPr/>
        </p:nvSpPr>
        <p:spPr bwMode="auto">
          <a:xfrm>
            <a:off x="3276600" y="4343400"/>
            <a:ext cx="2713038" cy="1552575"/>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2400">
                <a:latin typeface="Times New Roman" pitchFamily="18" charset="0"/>
              </a:rPr>
              <a:t>Engineering systems</a:t>
            </a:r>
          </a:p>
          <a:p>
            <a:pPr algn="ctr" eaLnBrk="0" hangingPunct="0">
              <a:spcBef>
                <a:spcPct val="50000"/>
              </a:spcBef>
            </a:pPr>
            <a:r>
              <a:rPr lang="en-GB" sz="2400">
                <a:latin typeface="Times New Roman" pitchFamily="18" charset="0"/>
              </a:rPr>
              <a:t>Biological systems</a:t>
            </a:r>
          </a:p>
          <a:p>
            <a:pPr algn="ctr" eaLnBrk="0" hangingPunct="0">
              <a:spcBef>
                <a:spcPct val="50000"/>
              </a:spcBef>
            </a:pPr>
            <a:r>
              <a:rPr lang="en-GB" sz="2400">
                <a:latin typeface="Times New Roman" pitchFamily="18" charset="0"/>
              </a:rPr>
              <a:t>Information systems</a:t>
            </a:r>
          </a:p>
        </p:txBody>
      </p:sp>
      <p:sp>
        <p:nvSpPr>
          <p:cNvPr id="70669" name="Text Box 13"/>
          <p:cNvSpPr txBox="1">
            <a:spLocks noChangeArrowheads="1"/>
          </p:cNvSpPr>
          <p:nvPr/>
        </p:nvSpPr>
        <p:spPr bwMode="auto">
          <a:xfrm rot="-2726050">
            <a:off x="5602288" y="4625975"/>
            <a:ext cx="3640137" cy="823913"/>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sz="4800" b="1">
                <a:solidFill>
                  <a:schemeClr val="tx2"/>
                </a:solidFill>
                <a:latin typeface="Times New Roman" pitchFamily="18" charset="0"/>
              </a:rPr>
              <a:t>Environment</a:t>
            </a:r>
          </a:p>
        </p:txBody>
      </p:sp>
      <p:grpSp>
        <p:nvGrpSpPr>
          <p:cNvPr id="2" name="Group 14"/>
          <p:cNvGrpSpPr>
            <a:grpSpLocks/>
          </p:cNvGrpSpPr>
          <p:nvPr/>
        </p:nvGrpSpPr>
        <p:grpSpPr bwMode="auto">
          <a:xfrm>
            <a:off x="3276600" y="2971800"/>
            <a:ext cx="2057400" cy="838200"/>
            <a:chOff x="2736" y="1104"/>
            <a:chExt cx="1296" cy="528"/>
          </a:xfrm>
        </p:grpSpPr>
        <p:sp>
          <p:nvSpPr>
            <p:cNvPr id="70671" name="Oval 15"/>
            <p:cNvSpPr>
              <a:spLocks noChangeArrowheads="1"/>
            </p:cNvSpPr>
            <p:nvPr/>
          </p:nvSpPr>
          <p:spPr bwMode="auto">
            <a:xfrm>
              <a:off x="2736" y="1104"/>
              <a:ext cx="1296" cy="528"/>
            </a:xfrm>
            <a:prstGeom prst="ellipse">
              <a:avLst/>
            </a:prstGeom>
            <a:gradFill rotWithShape="0">
              <a:gsLst>
                <a:gs pos="0">
                  <a:schemeClr val="accent1">
                    <a:gamma/>
                    <a:shade val="46275"/>
                    <a:invGamma/>
                  </a:schemeClr>
                </a:gs>
                <a:gs pos="100000">
                  <a:schemeClr val="accent1"/>
                </a:gs>
              </a:gsLst>
              <a:lin ang="5400000" scaled="1"/>
            </a:gradFill>
            <a:ln w="12700" cap="sq">
              <a:solidFill>
                <a:schemeClr val="tx1"/>
              </a:solidFill>
              <a:round/>
              <a:headEnd type="none" w="sm" len="sm"/>
              <a:tailEnd type="none" w="sm" len="sm"/>
            </a:ln>
            <a:effectLst/>
          </p:spPr>
          <p:txBody>
            <a:bodyPr wrap="none" anchor="ctr"/>
            <a:lstStyle/>
            <a:p>
              <a:pPr algn="ctr" eaLnBrk="0" hangingPunct="0"/>
              <a:endParaRPr lang="en-GB" sz="2400">
                <a:latin typeface="Times New Roman" pitchFamily="18" charset="0"/>
              </a:endParaRPr>
            </a:p>
          </p:txBody>
        </p:sp>
        <p:sp>
          <p:nvSpPr>
            <p:cNvPr id="70672" name="Text Box 16"/>
            <p:cNvSpPr txBox="1">
              <a:spLocks noChangeArrowheads="1"/>
            </p:cNvSpPr>
            <p:nvPr/>
          </p:nvSpPr>
          <p:spPr bwMode="auto">
            <a:xfrm>
              <a:off x="3024" y="1248"/>
              <a:ext cx="740" cy="231"/>
            </a:xfrm>
            <a:prstGeom prst="rect">
              <a:avLst/>
            </a:prstGeom>
            <a:noFill/>
            <a:ln w="12700" cap="sq">
              <a:noFill/>
              <a:miter lim="800000"/>
              <a:headEnd type="none" w="sm" len="sm"/>
              <a:tailEnd type="none" w="sm" len="sm"/>
            </a:ln>
            <a:effectLst/>
          </p:spPr>
          <p:txBody>
            <a:bodyPr wrap="none" anchor="ctr">
              <a:spAutoFit/>
            </a:bodyPr>
            <a:lstStyle/>
            <a:p>
              <a:pPr algn="ctr" eaLnBrk="0" hangingPunct="0">
                <a:spcBef>
                  <a:spcPct val="50000"/>
                </a:spcBef>
              </a:pPr>
              <a:r>
                <a:rPr lang="en-GB">
                  <a:latin typeface="Times New Roman" pitchFamily="18" charset="0"/>
                </a:rPr>
                <a:t>Subsystem</a:t>
              </a:r>
              <a:endParaRPr lang="en-GB" sz="2400">
                <a:latin typeface="Times New Roman" pitchFamily="18" charset="0"/>
              </a:endParaRPr>
            </a:p>
          </p:txBody>
        </p:sp>
      </p:grpSp>
      <p:sp>
        <p:nvSpPr>
          <p:cNvPr id="70673" name="Line 17"/>
          <p:cNvSpPr>
            <a:spLocks noChangeShapeType="1"/>
          </p:cNvSpPr>
          <p:nvPr/>
        </p:nvSpPr>
        <p:spPr bwMode="auto">
          <a:xfrm>
            <a:off x="2971800" y="3276600"/>
            <a:ext cx="533400" cy="152400"/>
          </a:xfrm>
          <a:prstGeom prst="line">
            <a:avLst/>
          </a:prstGeom>
          <a:noFill/>
          <a:ln w="76200" cap="sq">
            <a:solidFill>
              <a:schemeClr val="tx1"/>
            </a:solidFill>
            <a:round/>
            <a:headEnd type="none" w="sm" len="sm"/>
            <a:tailEnd type="triangle" w="sm" len="sm"/>
          </a:ln>
          <a:effectLst/>
        </p:spPr>
        <p:txBody>
          <a:bodyPr wrap="none" anchor="ctr"/>
          <a:lstStyle/>
          <a:p>
            <a:endParaRPr lang="en-US"/>
          </a:p>
        </p:txBody>
      </p:sp>
      <p:sp>
        <p:nvSpPr>
          <p:cNvPr id="70674" name="Line 18"/>
          <p:cNvSpPr>
            <a:spLocks noChangeShapeType="1"/>
          </p:cNvSpPr>
          <p:nvPr/>
        </p:nvSpPr>
        <p:spPr bwMode="auto">
          <a:xfrm rot="19929957">
            <a:off x="5029200" y="3200400"/>
            <a:ext cx="533400" cy="152400"/>
          </a:xfrm>
          <a:prstGeom prst="line">
            <a:avLst/>
          </a:prstGeom>
          <a:noFill/>
          <a:ln w="76200" cap="sq">
            <a:solidFill>
              <a:schemeClr val="tx1"/>
            </a:solidFill>
            <a:round/>
            <a:headEnd type="none" w="sm" len="sm"/>
            <a:tailEnd type="triangle" w="sm" len="sm"/>
          </a:ln>
          <a:effec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GB"/>
              <a:t>System Variables</a:t>
            </a:r>
            <a:endParaRPr lang="tr-TR"/>
          </a:p>
        </p:txBody>
      </p:sp>
      <p:sp>
        <p:nvSpPr>
          <p:cNvPr id="71683" name="Rectangle 3"/>
          <p:cNvSpPr>
            <a:spLocks noGrp="1" noChangeArrowheads="1"/>
          </p:cNvSpPr>
          <p:nvPr>
            <p:ph type="body" idx="1"/>
          </p:nvPr>
        </p:nvSpPr>
        <p:spPr/>
        <p:txBody>
          <a:bodyPr/>
          <a:lstStyle/>
          <a:p>
            <a:pPr>
              <a:lnSpc>
                <a:spcPct val="90000"/>
              </a:lnSpc>
            </a:pPr>
            <a:r>
              <a:rPr lang="en-GB" dirty="0"/>
              <a:t>The system’s </a:t>
            </a:r>
            <a:r>
              <a:rPr lang="en-GB" dirty="0">
                <a:solidFill>
                  <a:srgbClr val="FF0000"/>
                </a:solidFill>
              </a:rPr>
              <a:t>boundary</a:t>
            </a:r>
            <a:r>
              <a:rPr lang="en-GB" dirty="0">
                <a:solidFill>
                  <a:srgbClr val="FFCC66"/>
                </a:solidFill>
              </a:rPr>
              <a:t> </a:t>
            </a:r>
            <a:r>
              <a:rPr lang="en-GB" dirty="0"/>
              <a:t>depends upon the defined objective function of the system.</a:t>
            </a:r>
          </a:p>
          <a:p>
            <a:pPr>
              <a:lnSpc>
                <a:spcPct val="90000"/>
              </a:lnSpc>
            </a:pPr>
            <a:r>
              <a:rPr lang="en-GB" dirty="0"/>
              <a:t>The system’s function is expressed in terms of </a:t>
            </a:r>
            <a:r>
              <a:rPr lang="en-GB" dirty="0">
                <a:solidFill>
                  <a:srgbClr val="FF0000"/>
                </a:solidFill>
              </a:rPr>
              <a:t>measured output variables</a:t>
            </a:r>
            <a:r>
              <a:rPr lang="en-GB" dirty="0"/>
              <a:t>.</a:t>
            </a:r>
          </a:p>
          <a:p>
            <a:pPr>
              <a:lnSpc>
                <a:spcPct val="90000"/>
              </a:lnSpc>
            </a:pPr>
            <a:r>
              <a:rPr lang="en-GB" dirty="0"/>
              <a:t>The system’s operation is manipulated through the </a:t>
            </a:r>
            <a:r>
              <a:rPr lang="en-GB" dirty="0">
                <a:solidFill>
                  <a:srgbClr val="FF0000"/>
                </a:solidFill>
              </a:rPr>
              <a:t>control input variables</a:t>
            </a:r>
            <a:r>
              <a:rPr lang="en-GB" dirty="0"/>
              <a:t>.</a:t>
            </a:r>
          </a:p>
          <a:p>
            <a:pPr>
              <a:lnSpc>
                <a:spcPct val="90000"/>
              </a:lnSpc>
            </a:pPr>
            <a:r>
              <a:rPr lang="en-GB" dirty="0"/>
              <a:t>The system’s operation is also affected in an uncontrolled manner through the </a:t>
            </a:r>
            <a:r>
              <a:rPr lang="en-GB" dirty="0">
                <a:solidFill>
                  <a:srgbClr val="FF0000"/>
                </a:solidFill>
              </a:rPr>
              <a:t>disturbance input variables</a:t>
            </a:r>
            <a:r>
              <a:rPr lang="en-GB" dirty="0"/>
              <a:t>.</a:t>
            </a:r>
          </a:p>
          <a:p>
            <a:pPr>
              <a:lnSpc>
                <a:spcPct val="90000"/>
              </a:lnSpc>
            </a:pP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en-GB"/>
              <a:t>Car and Driver Example</a:t>
            </a:r>
            <a:endParaRPr lang="tr-TR"/>
          </a:p>
        </p:txBody>
      </p:sp>
      <p:sp>
        <p:nvSpPr>
          <p:cNvPr id="72707" name="Rectangle 3"/>
          <p:cNvSpPr>
            <a:spLocks noGrp="1" noChangeArrowheads="1"/>
          </p:cNvSpPr>
          <p:nvPr>
            <p:ph type="body" idx="1"/>
          </p:nvPr>
        </p:nvSpPr>
        <p:spPr/>
        <p:txBody>
          <a:bodyPr/>
          <a:lstStyle/>
          <a:p>
            <a:r>
              <a:rPr lang="en-GB" dirty="0">
                <a:solidFill>
                  <a:srgbClr val="FF0000"/>
                </a:solidFill>
              </a:rPr>
              <a:t>Objective function</a:t>
            </a:r>
            <a:r>
              <a:rPr lang="en-GB" dirty="0"/>
              <a:t>: to control the direction and speed of the car.</a:t>
            </a:r>
          </a:p>
          <a:p>
            <a:r>
              <a:rPr lang="en-GB" dirty="0">
                <a:solidFill>
                  <a:srgbClr val="FF0000"/>
                </a:solidFill>
              </a:rPr>
              <a:t>Outputs</a:t>
            </a:r>
            <a:r>
              <a:rPr lang="en-GB" dirty="0"/>
              <a:t>: actual direction and speed of the car</a:t>
            </a:r>
          </a:p>
          <a:p>
            <a:r>
              <a:rPr lang="en-GB" dirty="0">
                <a:solidFill>
                  <a:srgbClr val="FF0000"/>
                </a:solidFill>
              </a:rPr>
              <a:t>Control inputs</a:t>
            </a:r>
            <a:r>
              <a:rPr lang="en-GB" dirty="0"/>
              <a:t>: road markings and speed signs</a:t>
            </a:r>
          </a:p>
          <a:p>
            <a:r>
              <a:rPr lang="en-GB" dirty="0">
                <a:solidFill>
                  <a:srgbClr val="FF0000"/>
                </a:solidFill>
              </a:rPr>
              <a:t>Disturbances</a:t>
            </a:r>
            <a:r>
              <a:rPr lang="en-GB" dirty="0"/>
              <a:t>: road surface and grade, wind, obstacles.</a:t>
            </a:r>
          </a:p>
          <a:p>
            <a:r>
              <a:rPr lang="en-GB" dirty="0"/>
              <a:t>Possible </a:t>
            </a:r>
            <a:r>
              <a:rPr lang="en-GB" dirty="0">
                <a:solidFill>
                  <a:srgbClr val="FF0000"/>
                </a:solidFill>
              </a:rPr>
              <a:t>subsystems</a:t>
            </a:r>
            <a:r>
              <a:rPr lang="en-GB" dirty="0"/>
              <a:t>: the car alone, power steering system, braking system, . . .</a:t>
            </a:r>
          </a:p>
          <a:p>
            <a:endParaRPr lang="tr-TR" dirty="0"/>
          </a:p>
        </p:txBody>
      </p:sp>
      <p:pic>
        <p:nvPicPr>
          <p:cNvPr id="72710" name="Picture 6"/>
          <p:cNvPicPr>
            <a:picLocks noChangeAspect="1" noChangeArrowheads="1"/>
          </p:cNvPicPr>
          <p:nvPr/>
        </p:nvPicPr>
        <p:blipFill>
          <a:blip r:embed="rId2"/>
          <a:srcRect/>
          <a:stretch>
            <a:fillRect/>
          </a:stretch>
        </p:blipFill>
        <p:spPr bwMode="auto">
          <a:xfrm>
            <a:off x="7467600" y="304800"/>
            <a:ext cx="1581150" cy="1266825"/>
          </a:xfrm>
          <a:prstGeom prst="rect">
            <a:avLst/>
          </a:prstGeom>
          <a:noFill/>
          <a:ln w="12700" cap="sq">
            <a:noFill/>
            <a:miter lim="800000"/>
            <a:headEnd type="none" w="sm" len="sm"/>
            <a:tailEnd type="none" w="sm" len="sm"/>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en-GB" sz="4000"/>
              <a:t>Antenna Positioning Control System</a:t>
            </a:r>
            <a:endParaRPr lang="tr-TR" sz="4000"/>
          </a:p>
        </p:txBody>
      </p:sp>
      <p:sp>
        <p:nvSpPr>
          <p:cNvPr id="74755" name="Rectangle 3"/>
          <p:cNvSpPr>
            <a:spLocks noGrp="1" noChangeArrowheads="1"/>
          </p:cNvSpPr>
          <p:nvPr>
            <p:ph type="body" idx="1"/>
          </p:nvPr>
        </p:nvSpPr>
        <p:spPr/>
        <p:txBody>
          <a:bodyPr/>
          <a:lstStyle/>
          <a:p>
            <a:r>
              <a:rPr lang="en-GB" dirty="0">
                <a:solidFill>
                  <a:srgbClr val="FF0000"/>
                </a:solidFill>
              </a:rPr>
              <a:t>Original system</a:t>
            </a:r>
            <a:r>
              <a:rPr lang="en-GB" dirty="0"/>
              <a:t>: the antenna with</a:t>
            </a:r>
            <a:br>
              <a:rPr lang="en-GB" dirty="0"/>
            </a:br>
            <a:r>
              <a:rPr lang="en-GB" dirty="0"/>
              <a:t>electric motor drive systems.</a:t>
            </a:r>
          </a:p>
          <a:p>
            <a:r>
              <a:rPr lang="en-GB" dirty="0">
                <a:solidFill>
                  <a:srgbClr val="FF0000"/>
                </a:solidFill>
              </a:rPr>
              <a:t>Control objective</a:t>
            </a:r>
            <a:r>
              <a:rPr lang="en-GB" dirty="0"/>
              <a:t>: to point the</a:t>
            </a:r>
            <a:br>
              <a:rPr lang="en-GB" dirty="0"/>
            </a:br>
            <a:r>
              <a:rPr lang="en-GB" dirty="0"/>
              <a:t>antenna in a desired reference direction.</a:t>
            </a:r>
          </a:p>
          <a:p>
            <a:r>
              <a:rPr lang="en-GB" dirty="0">
                <a:solidFill>
                  <a:srgbClr val="FF0000"/>
                </a:solidFill>
              </a:rPr>
              <a:t>Control inputs</a:t>
            </a:r>
            <a:r>
              <a:rPr lang="en-GB" dirty="0"/>
              <a:t>: drive motor voltages.</a:t>
            </a:r>
          </a:p>
          <a:p>
            <a:r>
              <a:rPr lang="en-GB" dirty="0">
                <a:solidFill>
                  <a:srgbClr val="FF0000"/>
                </a:solidFill>
              </a:rPr>
              <a:t>Outputs</a:t>
            </a:r>
            <a:r>
              <a:rPr lang="en-GB" dirty="0"/>
              <a:t>: the elevation and azimuth of the antenna.</a:t>
            </a:r>
          </a:p>
          <a:p>
            <a:r>
              <a:rPr lang="en-GB" dirty="0">
                <a:solidFill>
                  <a:srgbClr val="FF0000"/>
                </a:solidFill>
              </a:rPr>
              <a:t>Disturbances</a:t>
            </a:r>
            <a:r>
              <a:rPr lang="en-GB" dirty="0"/>
              <a:t>: wind, rain, snow.</a:t>
            </a:r>
          </a:p>
          <a:p>
            <a:endParaRPr lang="en-GB" dirty="0"/>
          </a:p>
          <a:p>
            <a:endParaRPr lang="tr-TR" dirty="0"/>
          </a:p>
        </p:txBody>
      </p:sp>
      <p:pic>
        <p:nvPicPr>
          <p:cNvPr id="74758" name="Picture 6"/>
          <p:cNvPicPr>
            <a:picLocks noChangeAspect="1" noChangeArrowheads="1"/>
          </p:cNvPicPr>
          <p:nvPr/>
        </p:nvPicPr>
        <p:blipFill>
          <a:blip r:embed="rId2"/>
          <a:srcRect/>
          <a:stretch>
            <a:fillRect/>
          </a:stretch>
        </p:blipFill>
        <p:spPr bwMode="auto">
          <a:xfrm>
            <a:off x="7086600" y="1371600"/>
            <a:ext cx="1638300" cy="1676400"/>
          </a:xfrm>
          <a:prstGeom prst="rect">
            <a:avLst/>
          </a:prstGeom>
          <a:noFill/>
          <a:ln w="12700" cap="sq">
            <a:noFill/>
            <a:miter lim="800000"/>
            <a:headEnd type="none" w="sm" len="sm"/>
            <a:tailEnd type="none" w="sm" len="sm"/>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2D08F78-3F57-4D73-A34C-D4B131F2EE56}" type="slidenum">
              <a:rPr lang="en-US"/>
              <a:pPr/>
              <a:t>16</a:t>
            </a:fld>
            <a:endParaRPr lang="en-US"/>
          </a:p>
        </p:txBody>
      </p:sp>
      <p:sp>
        <p:nvSpPr>
          <p:cNvPr id="1348610" name="Rectangle 2"/>
          <p:cNvSpPr>
            <a:spLocks noGrp="1" noChangeArrowheads="1"/>
          </p:cNvSpPr>
          <p:nvPr>
            <p:ph type="title"/>
          </p:nvPr>
        </p:nvSpPr>
        <p:spPr/>
        <p:txBody>
          <a:bodyPr/>
          <a:lstStyle/>
          <a:p>
            <a:r>
              <a:rPr lang="en-US"/>
              <a:t>General Control System</a:t>
            </a:r>
          </a:p>
        </p:txBody>
      </p:sp>
      <p:sp>
        <p:nvSpPr>
          <p:cNvPr id="1348611" name="Rectangle 3"/>
          <p:cNvSpPr>
            <a:spLocks noGrp="1" noChangeArrowheads="1"/>
          </p:cNvSpPr>
          <p:nvPr>
            <p:ph type="body" idx="1"/>
          </p:nvPr>
        </p:nvSpPr>
        <p:spPr/>
        <p:txBody>
          <a:bodyPr/>
          <a:lstStyle/>
          <a:p>
            <a:pPr>
              <a:lnSpc>
                <a:spcPct val="90000"/>
              </a:lnSpc>
            </a:pPr>
            <a:r>
              <a:rPr lang="en-US" sz="2400" dirty="0"/>
              <a:t>Objective</a:t>
            </a:r>
          </a:p>
          <a:p>
            <a:pPr lvl="1">
              <a:lnSpc>
                <a:spcPct val="90000"/>
              </a:lnSpc>
            </a:pPr>
            <a:r>
              <a:rPr lang="en-US" sz="2000" dirty="0"/>
              <a:t>Causing output to track a reference even in the presence of</a:t>
            </a:r>
          </a:p>
          <a:p>
            <a:pPr lvl="2">
              <a:lnSpc>
                <a:spcPct val="90000"/>
              </a:lnSpc>
            </a:pPr>
            <a:r>
              <a:rPr lang="en-US" sz="1800" dirty="0"/>
              <a:t>Measurement noise</a:t>
            </a:r>
          </a:p>
          <a:p>
            <a:pPr lvl="2">
              <a:lnSpc>
                <a:spcPct val="90000"/>
              </a:lnSpc>
            </a:pPr>
            <a:r>
              <a:rPr lang="en-US" sz="1800" dirty="0"/>
              <a:t>Model error</a:t>
            </a:r>
          </a:p>
          <a:p>
            <a:pPr lvl="2">
              <a:lnSpc>
                <a:spcPct val="90000"/>
              </a:lnSpc>
            </a:pPr>
            <a:r>
              <a:rPr lang="en-US" sz="1800" dirty="0"/>
              <a:t>Disturbances</a:t>
            </a:r>
          </a:p>
          <a:p>
            <a:pPr>
              <a:lnSpc>
                <a:spcPct val="90000"/>
              </a:lnSpc>
            </a:pPr>
            <a:r>
              <a:rPr lang="en-US" sz="2400" dirty="0"/>
              <a:t>Metrics</a:t>
            </a:r>
          </a:p>
          <a:p>
            <a:pPr lvl="1">
              <a:lnSpc>
                <a:spcPct val="90000"/>
              </a:lnSpc>
            </a:pPr>
            <a:r>
              <a:rPr lang="en-US" sz="2000" dirty="0"/>
              <a:t>Stability</a:t>
            </a:r>
          </a:p>
          <a:p>
            <a:pPr lvl="2">
              <a:lnSpc>
                <a:spcPct val="90000"/>
              </a:lnSpc>
            </a:pPr>
            <a:r>
              <a:rPr lang="en-US" sz="1800" dirty="0"/>
              <a:t>Output remains bounded</a:t>
            </a:r>
          </a:p>
          <a:p>
            <a:pPr lvl="1">
              <a:lnSpc>
                <a:spcPct val="90000"/>
              </a:lnSpc>
            </a:pPr>
            <a:r>
              <a:rPr lang="en-US" sz="2000" dirty="0"/>
              <a:t>Performance</a:t>
            </a:r>
          </a:p>
          <a:p>
            <a:pPr lvl="2">
              <a:lnSpc>
                <a:spcPct val="90000"/>
              </a:lnSpc>
            </a:pPr>
            <a:r>
              <a:rPr lang="en-US" sz="1800" dirty="0"/>
              <a:t>How well an output tracks the reference</a:t>
            </a:r>
          </a:p>
          <a:p>
            <a:pPr lvl="1">
              <a:lnSpc>
                <a:spcPct val="90000"/>
              </a:lnSpc>
            </a:pPr>
            <a:r>
              <a:rPr lang="en-US" sz="2000" dirty="0"/>
              <a:t>Disturbance rejection</a:t>
            </a:r>
          </a:p>
          <a:p>
            <a:pPr lvl="1">
              <a:lnSpc>
                <a:spcPct val="90000"/>
              </a:lnSpc>
            </a:pPr>
            <a:r>
              <a:rPr lang="en-US" sz="2000" dirty="0"/>
              <a:t>Robustness</a:t>
            </a:r>
          </a:p>
          <a:p>
            <a:pPr lvl="2">
              <a:lnSpc>
                <a:spcPct val="90000"/>
              </a:lnSpc>
            </a:pPr>
            <a:r>
              <a:rPr lang="en-US" sz="1800" dirty="0"/>
              <a:t>Ability to tolerate modeling error of the plant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790AAE7-E5DD-4F55-8CBE-5B12067A9337}" type="slidenum">
              <a:rPr lang="en-US"/>
              <a:pPr/>
              <a:t>17</a:t>
            </a:fld>
            <a:endParaRPr lang="en-US"/>
          </a:p>
        </p:txBody>
      </p:sp>
      <p:sp>
        <p:nvSpPr>
          <p:cNvPr id="1325058" name="Rectangle 2"/>
          <p:cNvSpPr>
            <a:spLocks noGrp="1" noChangeArrowheads="1"/>
          </p:cNvSpPr>
          <p:nvPr>
            <p:ph type="title"/>
          </p:nvPr>
        </p:nvSpPr>
        <p:spPr/>
        <p:txBody>
          <a:bodyPr/>
          <a:lstStyle/>
          <a:p>
            <a:r>
              <a:rPr lang="en-US"/>
              <a:t>Control System</a:t>
            </a:r>
          </a:p>
        </p:txBody>
      </p:sp>
      <p:sp>
        <p:nvSpPr>
          <p:cNvPr id="1325059" name="Rectangle 3"/>
          <p:cNvSpPr>
            <a:spLocks noGrp="1" noChangeArrowheads="1"/>
          </p:cNvSpPr>
          <p:nvPr>
            <p:ph type="body" idx="1"/>
          </p:nvPr>
        </p:nvSpPr>
        <p:spPr>
          <a:xfrm>
            <a:off x="228600" y="1524000"/>
            <a:ext cx="8686800" cy="4038600"/>
          </a:xfrm>
        </p:spPr>
        <p:txBody>
          <a:bodyPr/>
          <a:lstStyle/>
          <a:p>
            <a:r>
              <a:rPr lang="en-US" sz="2000"/>
              <a:t>Control physical system’s output</a:t>
            </a:r>
          </a:p>
          <a:p>
            <a:pPr lvl="1"/>
            <a:r>
              <a:rPr lang="en-US" sz="1800"/>
              <a:t>By setting physical system’s input</a:t>
            </a:r>
          </a:p>
          <a:p>
            <a:r>
              <a:rPr lang="en-US" sz="2000"/>
              <a:t>Tracking</a:t>
            </a:r>
          </a:p>
          <a:p>
            <a:r>
              <a:rPr lang="en-US" sz="2000"/>
              <a:t>E.g. </a:t>
            </a:r>
          </a:p>
          <a:p>
            <a:pPr lvl="1"/>
            <a:r>
              <a:rPr lang="en-US" sz="1800"/>
              <a:t>Cruise control</a:t>
            </a:r>
          </a:p>
          <a:p>
            <a:pPr lvl="1"/>
            <a:r>
              <a:rPr lang="en-US" sz="1800"/>
              <a:t>Thermostat control</a:t>
            </a:r>
          </a:p>
          <a:p>
            <a:pPr lvl="1"/>
            <a:r>
              <a:rPr lang="en-US" sz="1800"/>
              <a:t>Disk drive control</a:t>
            </a:r>
          </a:p>
          <a:p>
            <a:pPr lvl="1"/>
            <a:r>
              <a:rPr lang="en-US" sz="1800"/>
              <a:t>Aircraft altitude control</a:t>
            </a:r>
          </a:p>
          <a:p>
            <a:r>
              <a:rPr lang="en-US" sz="2000"/>
              <a:t>Difficulty due to </a:t>
            </a:r>
          </a:p>
          <a:p>
            <a:pPr lvl="1"/>
            <a:r>
              <a:rPr lang="en-US" sz="1800"/>
              <a:t>Disturbance: wind, road, tire, brake; opening/closing door…</a:t>
            </a:r>
          </a:p>
          <a:p>
            <a:pPr lvl="1"/>
            <a:r>
              <a:rPr lang="en-US" sz="1800"/>
              <a:t>Human interface: feel good, feel right…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control systems</a:t>
            </a:r>
            <a:endParaRPr lang="en-US" dirty="0"/>
          </a:p>
        </p:txBody>
      </p:sp>
      <p:sp>
        <p:nvSpPr>
          <p:cNvPr id="3" name="Content Placeholder 2"/>
          <p:cNvSpPr>
            <a:spLocks noGrp="1"/>
          </p:cNvSpPr>
          <p:nvPr>
            <p:ph idx="1"/>
          </p:nvPr>
        </p:nvSpPr>
        <p:spPr/>
        <p:txBody>
          <a:bodyPr/>
          <a:lstStyle/>
          <a:p>
            <a:r>
              <a:rPr lang="en-US" dirty="0" smtClean="0"/>
              <a:t>Open-loop:</a:t>
            </a:r>
          </a:p>
          <a:p>
            <a:r>
              <a:rPr lang="en-US" dirty="0" smtClean="0"/>
              <a:t>Closed-loop:</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4191000" y="4800600"/>
            <a:ext cx="4371975" cy="1752600"/>
          </a:xfrm>
          <a:prstGeom prst="rect">
            <a:avLst/>
          </a:prstGeom>
          <a:noFill/>
          <a:ln w="9525">
            <a:noFill/>
            <a:miter lim="800000"/>
            <a:headEnd/>
            <a:tailEnd/>
          </a:ln>
          <a:effectLst/>
        </p:spPr>
      </p:pic>
      <p:sp>
        <p:nvSpPr>
          <p:cNvPr id="4100" name="Text Box 4"/>
          <p:cNvSpPr txBox="1">
            <a:spLocks noChangeArrowheads="1"/>
          </p:cNvSpPr>
          <p:nvPr/>
        </p:nvSpPr>
        <p:spPr bwMode="auto">
          <a:xfrm>
            <a:off x="533400" y="5486400"/>
            <a:ext cx="3209925" cy="396875"/>
          </a:xfrm>
          <a:prstGeom prst="rect">
            <a:avLst/>
          </a:prstGeom>
          <a:noFill/>
          <a:ln w="9525">
            <a:noFill/>
            <a:miter lim="800000"/>
            <a:headEnd/>
            <a:tailEnd/>
          </a:ln>
          <a:effectLst/>
        </p:spPr>
        <p:txBody>
          <a:bodyPr wrap="none">
            <a:spAutoFit/>
          </a:bodyPr>
          <a:lstStyle/>
          <a:p>
            <a:r>
              <a:rPr lang="en-US"/>
              <a:t>Multivariable Control System</a:t>
            </a:r>
          </a:p>
        </p:txBody>
      </p:sp>
      <p:pic>
        <p:nvPicPr>
          <p:cNvPr id="4102" name="Picture 6"/>
          <p:cNvPicPr>
            <a:picLocks noChangeAspect="1" noChangeArrowheads="1"/>
          </p:cNvPicPr>
          <p:nvPr/>
        </p:nvPicPr>
        <p:blipFill>
          <a:blip r:embed="rId3"/>
          <a:srcRect/>
          <a:stretch>
            <a:fillRect/>
          </a:stretch>
        </p:blipFill>
        <p:spPr bwMode="auto">
          <a:xfrm>
            <a:off x="3581400" y="1143000"/>
            <a:ext cx="5410200" cy="11906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3352800" y="2819400"/>
            <a:ext cx="5600700" cy="1419225"/>
          </a:xfrm>
          <a:prstGeom prst="rect">
            <a:avLst/>
          </a:prstGeom>
          <a:noFill/>
          <a:ln w="9525">
            <a:noFill/>
            <a:miter lim="800000"/>
            <a:headEnd/>
            <a:tailEnd/>
          </a:ln>
          <a:effectLst/>
        </p:spPr>
      </p:pic>
      <p:pic>
        <p:nvPicPr>
          <p:cNvPr id="4104" name="Picture 8"/>
          <p:cNvPicPr>
            <a:picLocks noChangeAspect="1" noChangeArrowheads="1"/>
          </p:cNvPicPr>
          <p:nvPr/>
        </p:nvPicPr>
        <p:blipFill>
          <a:blip r:embed="rId5"/>
          <a:srcRect/>
          <a:stretch>
            <a:fillRect/>
          </a:stretch>
        </p:blipFill>
        <p:spPr bwMode="auto">
          <a:xfrm>
            <a:off x="4572000" y="2133600"/>
            <a:ext cx="3886200" cy="515938"/>
          </a:xfrm>
          <a:prstGeom prst="rect">
            <a:avLst/>
          </a:prstGeom>
          <a:noFill/>
          <a:ln w="9525">
            <a:noFill/>
            <a:miter lim="800000"/>
            <a:headEnd/>
            <a:tailEnd/>
          </a:ln>
          <a:effectLst/>
        </p:spPr>
      </p:pic>
      <p:pic>
        <p:nvPicPr>
          <p:cNvPr id="4105" name="Picture 9"/>
          <p:cNvPicPr>
            <a:picLocks noChangeAspect="1" noChangeArrowheads="1"/>
          </p:cNvPicPr>
          <p:nvPr/>
        </p:nvPicPr>
        <p:blipFill>
          <a:blip r:embed="rId6"/>
          <a:srcRect/>
          <a:stretch>
            <a:fillRect/>
          </a:stretch>
        </p:blipFill>
        <p:spPr bwMode="auto">
          <a:xfrm>
            <a:off x="3962400" y="4114800"/>
            <a:ext cx="4648200" cy="476250"/>
          </a:xfrm>
          <a:prstGeom prst="rect">
            <a:avLst/>
          </a:prstGeom>
          <a:noFill/>
          <a:ln w="9525">
            <a:noFill/>
            <a:miter lim="800000"/>
            <a:headEnd/>
            <a:tailEnd/>
          </a:ln>
          <a:effectLst/>
        </p:spPr>
      </p:pic>
      <p:sp>
        <p:nvSpPr>
          <p:cNvPr id="4106" name="Text Box 10"/>
          <p:cNvSpPr txBox="1">
            <a:spLocks noChangeArrowheads="1"/>
          </p:cNvSpPr>
          <p:nvPr/>
        </p:nvSpPr>
        <p:spPr bwMode="auto">
          <a:xfrm>
            <a:off x="533400" y="1143000"/>
            <a:ext cx="3352800" cy="1311275"/>
          </a:xfrm>
          <a:prstGeom prst="rect">
            <a:avLst/>
          </a:prstGeom>
          <a:noFill/>
          <a:ln w="9525">
            <a:noFill/>
            <a:miter lim="800000"/>
            <a:headEnd/>
            <a:tailEnd/>
          </a:ln>
          <a:effectLst/>
        </p:spPr>
        <p:txBody>
          <a:bodyPr>
            <a:spAutoFit/>
          </a:bodyPr>
          <a:lstStyle/>
          <a:p>
            <a:r>
              <a:rPr lang="en-US" b="1"/>
              <a:t>Open-Loop Control Systems</a:t>
            </a:r>
            <a:r>
              <a:rPr lang="en-US"/>
              <a:t> utilize a controller or control actuator to obtain the desired response.</a:t>
            </a:r>
          </a:p>
        </p:txBody>
      </p:sp>
      <p:sp>
        <p:nvSpPr>
          <p:cNvPr id="4107" name="Text Box 11"/>
          <p:cNvSpPr txBox="1">
            <a:spLocks noChangeArrowheads="1"/>
          </p:cNvSpPr>
          <p:nvPr/>
        </p:nvSpPr>
        <p:spPr bwMode="auto">
          <a:xfrm>
            <a:off x="533400" y="3048000"/>
            <a:ext cx="3124200" cy="1311275"/>
          </a:xfrm>
          <a:prstGeom prst="rect">
            <a:avLst/>
          </a:prstGeom>
          <a:noFill/>
          <a:ln w="9525">
            <a:noFill/>
            <a:miter lim="800000"/>
            <a:headEnd/>
            <a:tailEnd/>
          </a:ln>
          <a:effectLst/>
        </p:spPr>
        <p:txBody>
          <a:bodyPr>
            <a:spAutoFit/>
          </a:bodyPr>
          <a:lstStyle/>
          <a:p>
            <a:r>
              <a:rPr lang="en-US" b="1"/>
              <a:t>Closed-Loop Control Systems</a:t>
            </a:r>
            <a:r>
              <a:rPr lang="en-US"/>
              <a:t> utilizes feedback to compare the actual output to the desired output response.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quarter" idx="10"/>
          </p:nvPr>
        </p:nvSpPr>
        <p:spPr/>
        <p:txBody>
          <a:bodyPr/>
          <a:lstStyle/>
          <a:p>
            <a:pPr>
              <a:defRPr/>
            </a:pPr>
            <a:fld id="{25DE5337-2F5D-4574-B036-7A5C03F90234}" type="datetime1">
              <a:rPr lang="en-US"/>
              <a:pPr>
                <a:defRPr/>
              </a:pPr>
              <a:t>8/25/2015</a:t>
            </a:fld>
            <a:endParaRPr lang="en-US" dirty="0"/>
          </a:p>
        </p:txBody>
      </p:sp>
      <p:sp>
        <p:nvSpPr>
          <p:cNvPr id="5123" name="Rectangle 2"/>
          <p:cNvSpPr>
            <a:spLocks noGrp="1" noChangeArrowheads="1"/>
          </p:cNvSpPr>
          <p:nvPr>
            <p:ph type="title"/>
          </p:nvPr>
        </p:nvSpPr>
        <p:spPr>
          <a:xfrm>
            <a:off x="457200" y="152400"/>
            <a:ext cx="8229600" cy="457200"/>
          </a:xfrm>
        </p:spPr>
        <p:txBody>
          <a:bodyPr/>
          <a:lstStyle/>
          <a:p>
            <a:r>
              <a:rPr lang="en-US" sz="1800" smtClean="0"/>
              <a:t>Course Administration</a:t>
            </a:r>
          </a:p>
        </p:txBody>
      </p:sp>
      <p:graphicFrame>
        <p:nvGraphicFramePr>
          <p:cNvPr id="160802" name="Group 34"/>
          <p:cNvGraphicFramePr>
            <a:graphicFrameLocks noGrp="1"/>
          </p:cNvGraphicFramePr>
          <p:nvPr/>
        </p:nvGraphicFramePr>
        <p:xfrm>
          <a:off x="-4638675" y="-5532438"/>
          <a:ext cx="9144000" cy="2481263"/>
        </p:xfrm>
        <a:graphic>
          <a:graphicData uri="http://schemas.openxmlformats.org/drawingml/2006/table">
            <a:tbl>
              <a:tblPr/>
              <a:tblGrid>
                <a:gridCol w="9144000"/>
              </a:tblGrid>
              <a:tr h="16589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ESE 406/505-MEAM 513 : Control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
                      </a:r>
                      <a:br>
                        <a:rPr kumimoji="0" lang="en-US" sz="1200" b="0" i="0" u="none" strike="noStrike" cap="none" normalizeH="0" baseline="0" smtClean="0">
                          <a:ln>
                            <a:noFill/>
                          </a:ln>
                          <a:solidFill>
                            <a:schemeClr val="tx1"/>
                          </a:solidFill>
                          <a:effectLst/>
                          <a:latin typeface="Times New Roman" pitchFamily="18" charset="0"/>
                        </a:rPr>
                      </a:br>
                      <a:r>
                        <a:rPr kumimoji="0" lang="en-US" sz="1200" b="0" i="1" u="none" strike="noStrike" cap="none" normalizeH="0" baseline="0" smtClean="0">
                          <a:ln>
                            <a:noFill/>
                          </a:ln>
                          <a:solidFill>
                            <a:schemeClr val="tx1"/>
                          </a:solidFill>
                          <a:effectLst/>
                          <a:latin typeface="Times New Roman" pitchFamily="18" charset="0"/>
                          <a:hlinkClick r:id="rId3"/>
                        </a:rPr>
                        <a:t>Department of Electrical and Systems Engineering</a:t>
                      </a:r>
                      <a:r>
                        <a:rPr kumimoji="0" lang="en-US" sz="1200" b="0" i="1" u="none" strike="noStrike" cap="none" normalizeH="0" baseline="0" smtClean="0">
                          <a:ln>
                            <a:noFill/>
                          </a:ln>
                          <a:solidFill>
                            <a:schemeClr val="tx1"/>
                          </a:solidFill>
                          <a:effectLst/>
                          <a:latin typeface="Times New Roman" pitchFamily="18" charset="0"/>
                        </a:rPr>
                        <a:t> </a:t>
                      </a:r>
                      <a:r>
                        <a:rPr kumimoji="0" lang="en-US" sz="1200" b="0" i="1" u="none" strike="noStrike" cap="none" normalizeH="0" baseline="0" smtClean="0">
                          <a:ln>
                            <a:noFill/>
                          </a:ln>
                          <a:solidFill>
                            <a:schemeClr val="tx1"/>
                          </a:solidFill>
                          <a:effectLst/>
                          <a:latin typeface="Times New Roman" pitchFamily="18" charset="0"/>
                          <a:hlinkClick r:id="rId4"/>
                        </a:rPr>
                        <a:t/>
                      </a:r>
                      <a:br>
                        <a:rPr kumimoji="0" lang="en-US" sz="1200" b="0" i="1" u="none" strike="noStrike" cap="none" normalizeH="0" baseline="0" smtClean="0">
                          <a:ln>
                            <a:noFill/>
                          </a:ln>
                          <a:solidFill>
                            <a:schemeClr val="tx1"/>
                          </a:solidFill>
                          <a:effectLst/>
                          <a:latin typeface="Times New Roman" pitchFamily="18" charset="0"/>
                          <a:hlinkClick r:id="rId4"/>
                        </a:rPr>
                      </a:br>
                      <a:r>
                        <a:rPr kumimoji="0" lang="en-US" sz="1200" b="0" i="1" u="none" strike="noStrike" cap="none" normalizeH="0" baseline="0" smtClean="0">
                          <a:ln>
                            <a:noFill/>
                          </a:ln>
                          <a:solidFill>
                            <a:schemeClr val="tx1"/>
                          </a:solidFill>
                          <a:effectLst/>
                          <a:latin typeface="Times New Roman" pitchFamily="18" charset="0"/>
                          <a:hlinkClick r:id="rId4"/>
                        </a:rPr>
                        <a:t>University of Pennsylvania</a:t>
                      </a:r>
                      <a:r>
                        <a:rPr kumimoji="0" lang="en-US" sz="1200" b="0" i="1" u="none" strike="noStrike" cap="none" normalizeH="0" baseline="0" smtClean="0">
                          <a:ln>
                            <a:noFill/>
                          </a:ln>
                          <a:solidFill>
                            <a:schemeClr val="tx1"/>
                          </a:solidFill>
                          <a:effectLst/>
                          <a:latin typeface="Times New Roman" pitchFamily="18" charset="0"/>
                        </a:rPr>
                        <a:t> </a:t>
                      </a:r>
                      <a:r>
                        <a:rPr kumimoji="0" lang="en-US" sz="1200" b="0" i="0" u="none" strike="noStrike" cap="none" normalizeH="0" baseline="0" smtClean="0">
                          <a:ln>
                            <a:noFill/>
                          </a:ln>
                          <a:solidFill>
                            <a:schemeClr val="tx1"/>
                          </a:solidFill>
                          <a:effectLst/>
                          <a:latin typeface="Times New Roman" pitchFamily="18" charset="0"/>
                          <a:hlinkClick r:id="rId4"/>
                        </a:rPr>
                        <a:t/>
                      </a:r>
                      <a:br>
                        <a:rPr kumimoji="0" lang="en-US" sz="1200" b="0" i="0" u="none" strike="noStrike" cap="none" normalizeH="0" baseline="0" smtClean="0">
                          <a:ln>
                            <a:noFill/>
                          </a:ln>
                          <a:solidFill>
                            <a:schemeClr val="tx1"/>
                          </a:solidFill>
                          <a:effectLst/>
                          <a:latin typeface="Times New Roman" pitchFamily="18" charset="0"/>
                          <a:hlinkClick r:id="rId4"/>
                        </a:rPr>
                      </a:b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cap="flat">
                      <a:noFill/>
                    </a:lnL>
                    <a:lnR cap="flat">
                      <a:noFill/>
                    </a:lnR>
                    <a:lnT cap="flat">
                      <a:noFill/>
                    </a:lnT>
                    <a:lnB>
                      <a:noFill/>
                    </a:lnB>
                    <a:lnTlToBr>
                      <a:noFill/>
                    </a:lnTlToBr>
                    <a:lnBlToTr>
                      <a:noFill/>
                    </a:lnBlToTr>
                    <a:noFill/>
                  </a:tcPr>
                </a:tc>
              </a:tr>
              <a:tr h="822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Spring 2004</a:t>
                      </a:r>
                      <a:br>
                        <a:rPr kumimoji="0" lang="en-US" sz="1200" b="0" i="0" u="none" strike="noStrike" cap="none" normalizeH="0" baseline="0" smtClean="0">
                          <a:ln>
                            <a:noFill/>
                          </a:ln>
                          <a:solidFill>
                            <a:schemeClr val="tx1"/>
                          </a:solidFill>
                          <a:effectLst/>
                          <a:latin typeface="Times New Roman" pitchFamily="18" charset="0"/>
                        </a:rPr>
                      </a:br>
                      <a:endParaRPr kumimoji="0" lang="en-US" sz="1200" b="0" i="0" u="none" strike="noStrike" cap="none" normalizeH="0" baseline="0" smtClean="0">
                        <a:ln>
                          <a:noFill/>
                        </a:ln>
                        <a:solidFill>
                          <a:schemeClr val="tx1"/>
                        </a:solidFill>
                        <a:effectLst/>
                        <a:latin typeface="Times New Roman" pitchFamily="18" charset="0"/>
                      </a:endParaRPr>
                    </a:p>
                  </a:txBody>
                  <a:tcPr anchor="b" horzOverflow="overflow">
                    <a:lnL cap="flat">
                      <a:noFill/>
                    </a:lnL>
                    <a:lnR cap="flat">
                      <a:noFill/>
                    </a:lnR>
                    <a:lnT>
                      <a:noFill/>
                    </a:lnT>
                    <a:lnB cap="flat">
                      <a:noFill/>
                    </a:lnB>
                    <a:lnTlToBr>
                      <a:noFill/>
                    </a:lnTlToBr>
                    <a:lnBlToTr>
                      <a:noFill/>
                    </a:lnBlToTr>
                    <a:noFill/>
                  </a:tcPr>
                </a:tc>
              </a:tr>
            </a:tbl>
          </a:graphicData>
        </a:graphic>
      </p:graphicFrame>
      <p:sp>
        <p:nvSpPr>
          <p:cNvPr id="5127" name="Rectangle 36"/>
          <p:cNvSpPr>
            <a:spLocks noChangeArrowheads="1"/>
          </p:cNvSpPr>
          <p:nvPr/>
        </p:nvSpPr>
        <p:spPr bwMode="auto">
          <a:xfrm>
            <a:off x="152400" y="504825"/>
            <a:ext cx="8534400" cy="5724525"/>
          </a:xfrm>
          <a:prstGeom prst="rect">
            <a:avLst/>
          </a:prstGeom>
          <a:noFill/>
          <a:ln w="12700">
            <a:noFill/>
            <a:miter lim="800000"/>
            <a:headEnd type="none" w="sm" len="sm"/>
            <a:tailEnd type="none" w="sm" len="sm"/>
          </a:ln>
        </p:spPr>
        <p:txBody>
          <a:bodyPr anchor="ctr">
            <a:spAutoFit/>
          </a:bodyPr>
          <a:lstStyle/>
          <a:p>
            <a:r>
              <a:rPr lang="en-US" sz="1200" b="1" dirty="0"/>
              <a:t>Announcements</a:t>
            </a:r>
            <a:r>
              <a:rPr lang="en-US" sz="1200" dirty="0"/>
              <a:t> </a:t>
            </a:r>
          </a:p>
          <a:p>
            <a:endParaRPr lang="en-US" sz="1200" dirty="0"/>
          </a:p>
          <a:p>
            <a:r>
              <a:rPr lang="en-US" sz="1200" b="1" dirty="0"/>
              <a:t>Course Description:</a:t>
            </a:r>
            <a:r>
              <a:rPr lang="en-US" sz="1200" dirty="0"/>
              <a:t> This course is an introduction to analysis and design of feedback control systems, </a:t>
            </a:r>
          </a:p>
          <a:p>
            <a:r>
              <a:rPr lang="en-US" sz="1200" dirty="0"/>
              <a:t>including classical control theory in the time and frequency domain. Laplace transforms, mathematical modeling of physical processes. Transfer functions, signal flow diagrams, block diagram manipulation. Step, impulse and frequency response of linear systems. Bode Plots, </a:t>
            </a:r>
            <a:r>
              <a:rPr lang="en-US" sz="1200" dirty="0" err="1"/>
              <a:t>Nyquist</a:t>
            </a:r>
            <a:r>
              <a:rPr lang="en-US" sz="1200" dirty="0"/>
              <a:t> Plots, Root locus, Nichol’s chart and application to design of compensators. Feedback, </a:t>
            </a:r>
            <a:r>
              <a:rPr lang="en-US" sz="1200" dirty="0" err="1"/>
              <a:t>feedforward</a:t>
            </a:r>
            <a:r>
              <a:rPr lang="en-US" sz="1200" dirty="0"/>
              <a:t> and </a:t>
            </a:r>
            <a:r>
              <a:rPr lang="en-US" sz="1200" dirty="0" err="1"/>
              <a:t>tacho</a:t>
            </a:r>
            <a:r>
              <a:rPr lang="en-US" sz="1200" dirty="0"/>
              <a:t> feedback compensation. PID control, identification of linear systems, stability of linear systems.</a:t>
            </a:r>
          </a:p>
          <a:p>
            <a:r>
              <a:rPr lang="en-US" sz="1200" dirty="0"/>
              <a:t> </a:t>
            </a:r>
            <a:endParaRPr lang="en-US" sz="1200" b="1" dirty="0"/>
          </a:p>
          <a:p>
            <a:r>
              <a:rPr lang="en-US" sz="1200" b="1" dirty="0"/>
              <a:t>Suggested pre-requisites</a:t>
            </a:r>
            <a:r>
              <a:rPr lang="en-US" sz="1200" dirty="0"/>
              <a:t>: Basic course on ordinary differential equations and linear algebra, Knowledge of signals and systems will be an advantage.</a:t>
            </a:r>
          </a:p>
          <a:p>
            <a:r>
              <a:rPr lang="en-US" sz="1200" b="1" dirty="0"/>
              <a:t>Instructor</a:t>
            </a:r>
            <a:r>
              <a:rPr lang="en-US" sz="1200" dirty="0"/>
              <a:t>: </a:t>
            </a:r>
          </a:p>
          <a:p>
            <a:pPr lvl="1">
              <a:buFontTx/>
              <a:buChar char="•"/>
            </a:pPr>
            <a:r>
              <a:rPr lang="en-US" sz="1200" dirty="0"/>
              <a:t>Dr. </a:t>
            </a:r>
            <a:r>
              <a:rPr lang="en-US" sz="1200" dirty="0" smtClean="0"/>
              <a:t>G. S. </a:t>
            </a:r>
            <a:r>
              <a:rPr lang="en-US" sz="1200" dirty="0" smtClean="0"/>
              <a:t>KLOGO</a:t>
            </a:r>
            <a:r>
              <a:rPr lang="en-US" sz="1200" smtClean="0"/>
              <a:t>, 	emial</a:t>
            </a:r>
            <a:r>
              <a:rPr lang="en-US" sz="1200" dirty="0" smtClean="0"/>
              <a:t>: </a:t>
            </a:r>
            <a:r>
              <a:rPr lang="en-US" sz="1200" dirty="0" smtClean="0"/>
              <a:t>selormklogo@gmail.com</a:t>
            </a:r>
            <a:r>
              <a:rPr lang="en-US" sz="1200" dirty="0"/>
              <a:t/>
            </a:r>
            <a:br>
              <a:rPr lang="en-US" sz="1200" dirty="0"/>
            </a:br>
            <a:r>
              <a:rPr lang="en-US" sz="1200" dirty="0"/>
              <a:t>Office hours </a:t>
            </a:r>
            <a:r>
              <a:rPr lang="en-US" sz="1200" dirty="0" smtClean="0"/>
              <a:t>: N. A</a:t>
            </a:r>
            <a:endParaRPr lang="en-US" sz="1200" dirty="0"/>
          </a:p>
          <a:p>
            <a:endParaRPr lang="en-US" sz="1200" dirty="0"/>
          </a:p>
          <a:p>
            <a:r>
              <a:rPr lang="en-US" sz="1200" b="1" dirty="0" smtClean="0"/>
              <a:t>Lectures:</a:t>
            </a:r>
            <a:r>
              <a:rPr lang="en-US" sz="1200" dirty="0" smtClean="0"/>
              <a:t> </a:t>
            </a:r>
            <a:r>
              <a:rPr lang="en-US" sz="1200" dirty="0" smtClean="0"/>
              <a:t> Wed. 8am to 10am : EE </a:t>
            </a:r>
          </a:p>
          <a:p>
            <a:r>
              <a:rPr lang="en-US" sz="1200" dirty="0" smtClean="0"/>
              <a:t>                   Thu. 10am to 12noon : COE </a:t>
            </a:r>
            <a:endParaRPr lang="en-US" sz="1200" dirty="0"/>
          </a:p>
          <a:p>
            <a:r>
              <a:rPr lang="en-US" sz="1200" b="1" dirty="0"/>
              <a:t>Textbook:</a:t>
            </a:r>
            <a:r>
              <a:rPr lang="en-US" sz="1200" dirty="0"/>
              <a:t> </a:t>
            </a:r>
          </a:p>
          <a:p>
            <a:pPr lvl="1">
              <a:buFontTx/>
              <a:buChar char="•"/>
            </a:pPr>
            <a:r>
              <a:rPr lang="en-US" sz="1200" dirty="0"/>
              <a:t>. </a:t>
            </a:r>
          </a:p>
          <a:p>
            <a:r>
              <a:rPr lang="en-US" sz="1200" b="1" dirty="0"/>
              <a:t>References Books:</a:t>
            </a:r>
            <a:r>
              <a:rPr lang="en-US" sz="1200" dirty="0"/>
              <a:t> </a:t>
            </a:r>
          </a:p>
          <a:p>
            <a:pPr lvl="1">
              <a:buFontTx/>
              <a:buChar char="•"/>
            </a:pPr>
            <a:r>
              <a:rPr lang="en-US" sz="1200" i="1" dirty="0"/>
              <a:t>Modern Control Engineering</a:t>
            </a:r>
            <a:r>
              <a:rPr lang="en-US" sz="1200" dirty="0"/>
              <a:t>, 4th Edition, by K. Ogata, Prentice Hall, 2001</a:t>
            </a:r>
            <a:r>
              <a:rPr lang="en-US" dirty="0"/>
              <a:t> </a:t>
            </a:r>
            <a:endParaRPr lang="en-US" sz="1200" dirty="0"/>
          </a:p>
          <a:p>
            <a:pPr lvl="1">
              <a:buFontTx/>
              <a:buChar char="•"/>
            </a:pPr>
            <a:r>
              <a:rPr lang="en-US" sz="1200" i="1" dirty="0"/>
              <a:t>Modern Control Systems</a:t>
            </a:r>
            <a:r>
              <a:rPr lang="en-US" sz="1200" dirty="0"/>
              <a:t>, 9th Edition, by </a:t>
            </a:r>
            <a:r>
              <a:rPr lang="en-US" sz="1200" dirty="0" err="1"/>
              <a:t>Dorf</a:t>
            </a:r>
            <a:r>
              <a:rPr lang="en-US" sz="1200" dirty="0"/>
              <a:t> and Bishop, Prentice Hall, 2001. </a:t>
            </a:r>
          </a:p>
          <a:p>
            <a:pPr lvl="1">
              <a:buFontTx/>
              <a:buChar char="•"/>
            </a:pPr>
            <a:r>
              <a:rPr lang="en-US" sz="1200" i="1" dirty="0"/>
              <a:t>Automatic Control Systems</a:t>
            </a:r>
            <a:r>
              <a:rPr lang="en-US" sz="1200" dirty="0"/>
              <a:t>, by B. </a:t>
            </a:r>
            <a:r>
              <a:rPr lang="en-US" sz="1200" dirty="0" err="1"/>
              <a:t>Kuo</a:t>
            </a:r>
            <a:r>
              <a:rPr lang="en-US" sz="1200" dirty="0"/>
              <a:t>, Prentice Hall, 1995. </a:t>
            </a:r>
          </a:p>
          <a:p>
            <a:pPr lvl="1">
              <a:buFontTx/>
              <a:buChar char="•"/>
            </a:pPr>
            <a:r>
              <a:rPr lang="en-US" sz="1200" i="1" dirty="0"/>
              <a:t>Feedback Control of Dynamic Systems</a:t>
            </a:r>
            <a:r>
              <a:rPr lang="en-US" sz="1200" dirty="0"/>
              <a:t>, by Franklin, Powell and </a:t>
            </a:r>
            <a:r>
              <a:rPr lang="en-US" sz="1200" dirty="0" err="1"/>
              <a:t>Emami</a:t>
            </a:r>
            <a:r>
              <a:rPr lang="en-US" sz="1200" dirty="0"/>
              <a:t> </a:t>
            </a:r>
            <a:r>
              <a:rPr lang="en-US" sz="1200" dirty="0" err="1"/>
              <a:t>Naieni</a:t>
            </a:r>
            <a:r>
              <a:rPr lang="en-US" sz="1200" dirty="0"/>
              <a:t>, 4th Edition, Prentice Hall, 2002</a:t>
            </a:r>
          </a:p>
          <a:p>
            <a:r>
              <a:rPr lang="en-US" sz="1200" b="1" dirty="0"/>
              <a:t>reading sources</a:t>
            </a:r>
            <a:r>
              <a:rPr lang="en-US" sz="1200" dirty="0"/>
              <a:t> </a:t>
            </a:r>
          </a:p>
          <a:p>
            <a:pPr lvl="1">
              <a:buFontTx/>
              <a:buChar char="•"/>
            </a:pPr>
            <a:r>
              <a:rPr lang="en-US" sz="1200" dirty="0"/>
              <a:t>R. M. Murray (</a:t>
            </a:r>
            <a:r>
              <a:rPr lang="en-US" sz="1200" dirty="0" err="1"/>
              <a:t>ed</a:t>
            </a:r>
            <a:r>
              <a:rPr lang="en-US" sz="1200" dirty="0"/>
              <a:t>), </a:t>
            </a:r>
            <a:r>
              <a:rPr lang="en-US" sz="1200" i="1" dirty="0"/>
              <a:t>Control in an Information Rich World: Report of the Panel on Future Directions in Control, </a:t>
            </a:r>
          </a:p>
          <a:p>
            <a:pPr lvl="1"/>
            <a:r>
              <a:rPr lang="en-US" sz="1200" i="1" dirty="0"/>
              <a:t>Dynamics, and Systems, </a:t>
            </a:r>
            <a:r>
              <a:rPr lang="en-US" sz="1200" dirty="0"/>
              <a:t>SIAM, 2002.</a:t>
            </a:r>
          </a:p>
          <a:p>
            <a:pPr lvl="1">
              <a:buFontTx/>
              <a:buChar char="•"/>
            </a:pPr>
            <a:r>
              <a:rPr lang="en-US" sz="1200" dirty="0"/>
              <a:t>K. J. </a:t>
            </a:r>
            <a:r>
              <a:rPr lang="en-US" sz="1200" dirty="0" err="1"/>
              <a:t>Åström</a:t>
            </a:r>
            <a:r>
              <a:rPr lang="en-US" sz="1200" dirty="0"/>
              <a:t> and Richard M. Murray, </a:t>
            </a:r>
            <a:r>
              <a:rPr lang="en-US" sz="1200" i="1" dirty="0"/>
              <a:t>Analysis and Design of Feedback Systems</a:t>
            </a:r>
            <a:r>
              <a:rPr lang="en-US" sz="1200" dirty="0"/>
              <a:t>, Preprint, 2004. </a:t>
            </a:r>
            <a:endParaRPr lang="en-US" sz="1200" u="sng" dirty="0">
              <a:solidFill>
                <a:srgbClr val="000099"/>
              </a:solidFill>
            </a:endParaRPr>
          </a:p>
          <a:p>
            <a:pPr lvl="1">
              <a:buFontTx/>
              <a:buChar char="•"/>
            </a:pPr>
            <a:r>
              <a:rPr lang="en-US" sz="1200" dirty="0"/>
              <a:t>J. Doyle, B. Francis, and A. </a:t>
            </a:r>
            <a:r>
              <a:rPr lang="en-US" sz="1200" dirty="0" err="1"/>
              <a:t>Tannenbaum</a:t>
            </a:r>
            <a:r>
              <a:rPr lang="en-US" sz="1200" dirty="0"/>
              <a:t>, </a:t>
            </a:r>
            <a:r>
              <a:rPr lang="en-US" sz="1200" i="1" dirty="0"/>
              <a:t>Feedback Control Theory, </a:t>
            </a:r>
            <a:r>
              <a:rPr lang="en-US" sz="1200" dirty="0"/>
              <a:t>McMillan, 1992. </a:t>
            </a:r>
            <a:endParaRPr lang="en-US" sz="800" dirty="0"/>
          </a:p>
          <a:p>
            <a:pPr>
              <a:buFontTx/>
              <a:buChar char="•"/>
            </a:pPr>
            <a:r>
              <a:rPr lang="en-US" sz="1200" b="1" dirty="0"/>
              <a:t>Grading </a:t>
            </a:r>
            <a:r>
              <a:rPr lang="en-US" sz="1200" dirty="0"/>
              <a:t>: </a:t>
            </a:r>
            <a:r>
              <a:rPr lang="en-US" sz="1200" dirty="0" smtClean="0"/>
              <a:t>Midterm </a:t>
            </a:r>
            <a:r>
              <a:rPr lang="en-US" sz="1200" dirty="0"/>
              <a:t>I: </a:t>
            </a:r>
            <a:r>
              <a:rPr lang="en-US" sz="1200" dirty="0" smtClean="0"/>
              <a:t>15%   </a:t>
            </a:r>
            <a:r>
              <a:rPr lang="en-US" sz="1200" dirty="0"/>
              <a:t>Midterm II </a:t>
            </a:r>
            <a:r>
              <a:rPr lang="en-US" sz="1200" dirty="0" smtClean="0"/>
              <a:t>(Mini Project + Presentation): 15%  </a:t>
            </a:r>
            <a:r>
              <a:rPr lang="en-US" sz="1200" dirty="0"/>
              <a:t>Final Exams 70%</a:t>
            </a:r>
          </a:p>
          <a:p>
            <a:pPr>
              <a:buFontTx/>
              <a:buChar char="•"/>
            </a:pPr>
            <a:r>
              <a:rPr lang="en-US" sz="1200" b="1" dirty="0"/>
              <a:t>Teaching </a:t>
            </a:r>
            <a:r>
              <a:rPr lang="en-US" sz="1200" b="1" dirty="0" smtClean="0"/>
              <a:t>assistant</a:t>
            </a:r>
            <a:r>
              <a:rPr lang="en-US" sz="1200" dirty="0" smtClean="0"/>
              <a:t>: George </a:t>
            </a:r>
            <a:r>
              <a:rPr lang="en-US" sz="1200" dirty="0" err="1" smtClean="0"/>
              <a:t>Kwatia</a:t>
            </a:r>
            <a:r>
              <a:rPr lang="en-US" sz="1200" dirty="0" smtClean="0"/>
              <a:t>  </a:t>
            </a:r>
            <a:r>
              <a:rPr lang="en-US" sz="1200" dirty="0" smtClean="0"/>
              <a:t>email: </a:t>
            </a:r>
            <a:r>
              <a:rPr lang="en-US" sz="1200" dirty="0" smtClean="0"/>
              <a:t>gkwatia</a:t>
            </a:r>
            <a:r>
              <a:rPr lang="en-US" sz="1200" dirty="0" smtClean="0">
                <a:hlinkClick r:id="rId5"/>
              </a:rPr>
              <a:t>@gmail.com</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lstStyle/>
          <a:p>
            <a:r>
              <a:rPr lang="en-US" dirty="0" smtClean="0"/>
              <a:t>Control system applications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Process Control</a:t>
            </a:r>
          </a:p>
        </p:txBody>
      </p:sp>
      <p:sp>
        <p:nvSpPr>
          <p:cNvPr id="3075" name="Text Box 3"/>
          <p:cNvSpPr txBox="1">
            <a:spLocks noChangeArrowheads="1"/>
          </p:cNvSpPr>
          <p:nvPr/>
        </p:nvSpPr>
        <p:spPr bwMode="auto">
          <a:xfrm>
            <a:off x="1066800" y="5791200"/>
            <a:ext cx="7010400" cy="1431161"/>
          </a:xfrm>
          <a:prstGeom prst="rect">
            <a:avLst/>
          </a:prstGeom>
          <a:noFill/>
          <a:ln w="9525">
            <a:noFill/>
            <a:miter lim="800000"/>
            <a:headEnd/>
            <a:tailEnd/>
          </a:ln>
          <a:effectLst/>
        </p:spPr>
        <p:txBody>
          <a:bodyPr wrap="square">
            <a:spAutoFit/>
          </a:bodyPr>
          <a:lstStyle/>
          <a:p>
            <a:pPr algn="just">
              <a:spcBef>
                <a:spcPct val="50000"/>
              </a:spcBef>
            </a:pPr>
            <a:r>
              <a:rPr lang="en-US" sz="1400" dirty="0"/>
              <a:t>From R. </a:t>
            </a:r>
            <a:r>
              <a:rPr lang="en-US" sz="1400" dirty="0" err="1"/>
              <a:t>Stenz</a:t>
            </a:r>
            <a:r>
              <a:rPr lang="en-US" sz="1400" dirty="0"/>
              <a:t> and U. Kuhn, Automation of a Batch Distillation Column Using Fuzzy and Conventional Control</a:t>
            </a:r>
            <a:r>
              <a:rPr lang="en-US" sz="1400" i="1" dirty="0"/>
              <a:t>," IEEE Transactions on Control Systems Technology</a:t>
            </a:r>
            <a:r>
              <a:rPr lang="en-US" sz="1400" dirty="0"/>
              <a:t>, vol. 3, no. 2, June 1995, page 172.</a:t>
            </a:r>
          </a:p>
          <a:p>
            <a:pPr>
              <a:spcBef>
                <a:spcPct val="50000"/>
              </a:spcBef>
            </a:pPr>
            <a:r>
              <a:rPr lang="en-US" dirty="0"/>
              <a:t/>
            </a:r>
            <a:br>
              <a:rPr lang="en-US" dirty="0"/>
            </a:br>
            <a:endParaRPr lang="en-US" dirty="0"/>
          </a:p>
        </p:txBody>
      </p:sp>
      <p:pic>
        <p:nvPicPr>
          <p:cNvPr id="3076" name="Picture 4" descr="D:\distillation.gif"/>
          <p:cNvPicPr>
            <a:picLocks noChangeAspect="1" noChangeArrowheads="1"/>
          </p:cNvPicPr>
          <p:nvPr/>
        </p:nvPicPr>
        <p:blipFill>
          <a:blip r:embed="rId2"/>
          <a:srcRect/>
          <a:stretch>
            <a:fillRect/>
          </a:stretch>
        </p:blipFill>
        <p:spPr bwMode="auto">
          <a:xfrm>
            <a:off x="1600200" y="1676400"/>
            <a:ext cx="5938838" cy="4089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latin typeface="Arial" charset="0"/>
              </a:rPr>
              <a:t>Automotive applications for by-wire</a:t>
            </a:r>
            <a:endParaRPr lang="en-US" dirty="0"/>
          </a:p>
        </p:txBody>
      </p:sp>
      <p:pic>
        <p:nvPicPr>
          <p:cNvPr id="4" name="Picture 1041" descr="motorola"/>
          <p:cNvPicPr>
            <a:picLocks noGrp="1" noChangeAspect="1" noChangeArrowheads="1"/>
          </p:cNvPicPr>
          <p:nvPr>
            <p:ph idx="1"/>
          </p:nvPr>
        </p:nvPicPr>
        <p:blipFill>
          <a:blip r:embed="rId2"/>
          <a:srcRect/>
          <a:stretch>
            <a:fillRect/>
          </a:stretch>
        </p:blipFill>
        <p:spPr bwMode="auto">
          <a:xfrm>
            <a:off x="914401" y="1648619"/>
            <a:ext cx="4495799" cy="4371181"/>
          </a:xfrm>
          <a:prstGeom prst="rect">
            <a:avLst/>
          </a:prstGeom>
          <a:noFill/>
        </p:spPr>
      </p:pic>
      <p:sp>
        <p:nvSpPr>
          <p:cNvPr id="5" name="TextBox 4"/>
          <p:cNvSpPr txBox="1"/>
          <p:nvPr/>
        </p:nvSpPr>
        <p:spPr>
          <a:xfrm>
            <a:off x="6019800" y="1752600"/>
            <a:ext cx="2438400" cy="1477328"/>
          </a:xfrm>
          <a:prstGeom prst="rect">
            <a:avLst/>
          </a:prstGeom>
          <a:noFill/>
        </p:spPr>
        <p:txBody>
          <a:bodyPr wrap="square" rtlCol="0">
            <a:spAutoFit/>
          </a:bodyPr>
          <a:lstStyle/>
          <a:p>
            <a:r>
              <a:rPr lang="en-US" dirty="0" smtClean="0">
                <a:latin typeface="Arial" charset="0"/>
              </a:rPr>
              <a:t>By-wire is the concept Replacing mechanical and hydraulic control mechanisms with an electronic system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Documents and Settings\Bonnie\My Documents\GTStuff\Systems and Controls\solder test.gif"/>
          <p:cNvPicPr>
            <a:picLocks noChangeAspect="1" noChangeArrowheads="1"/>
          </p:cNvPicPr>
          <p:nvPr/>
        </p:nvPicPr>
        <p:blipFill>
          <a:blip r:embed="rId2"/>
          <a:srcRect/>
          <a:stretch>
            <a:fillRect/>
          </a:stretch>
        </p:blipFill>
        <p:spPr bwMode="auto">
          <a:xfrm>
            <a:off x="0" y="173038"/>
            <a:ext cx="7086600" cy="6684962"/>
          </a:xfrm>
          <a:prstGeom prst="rect">
            <a:avLst/>
          </a:prstGeom>
          <a:noFill/>
        </p:spPr>
      </p:pic>
      <p:sp>
        <p:nvSpPr>
          <p:cNvPr id="5124" name="Text Box 4"/>
          <p:cNvSpPr txBox="1">
            <a:spLocks noChangeArrowheads="1"/>
          </p:cNvSpPr>
          <p:nvPr/>
        </p:nvSpPr>
        <p:spPr bwMode="auto">
          <a:xfrm>
            <a:off x="5638800" y="457200"/>
            <a:ext cx="2895600" cy="2466975"/>
          </a:xfrm>
          <a:prstGeom prst="rect">
            <a:avLst/>
          </a:prstGeom>
          <a:solidFill>
            <a:schemeClr val="bg1"/>
          </a:solidFill>
          <a:ln w="9525">
            <a:noFill/>
            <a:miter lim="800000"/>
            <a:headEnd/>
            <a:tailEnd/>
          </a:ln>
          <a:effectLst/>
        </p:spPr>
        <p:txBody>
          <a:bodyPr>
            <a:spAutoFit/>
          </a:bodyPr>
          <a:lstStyle/>
          <a:p>
            <a:pPr>
              <a:spcBef>
                <a:spcPct val="50000"/>
              </a:spcBef>
            </a:pPr>
            <a:r>
              <a:rPr lang="en-US"/>
              <a:t/>
            </a:r>
            <a:br>
              <a:rPr lang="en-US"/>
            </a:br>
            <a:r>
              <a:rPr lang="en-US" sz="4400">
                <a:latin typeface="Arial" charset="0"/>
              </a:rPr>
              <a:t>Printed Circuit Board test</a:t>
            </a:r>
          </a:p>
        </p:txBody>
      </p:sp>
      <p:sp>
        <p:nvSpPr>
          <p:cNvPr id="5125" name="Text Box 5"/>
          <p:cNvSpPr txBox="1">
            <a:spLocks noChangeArrowheads="1"/>
          </p:cNvSpPr>
          <p:nvPr/>
        </p:nvSpPr>
        <p:spPr bwMode="auto">
          <a:xfrm>
            <a:off x="5791200" y="4267200"/>
            <a:ext cx="2971800" cy="1462088"/>
          </a:xfrm>
          <a:prstGeom prst="rect">
            <a:avLst/>
          </a:prstGeom>
          <a:solidFill>
            <a:schemeClr val="bg1"/>
          </a:solidFill>
          <a:ln w="9525">
            <a:noFill/>
            <a:miter lim="800000"/>
            <a:headEnd/>
            <a:tailEnd/>
          </a:ln>
          <a:effectLst/>
        </p:spPr>
        <p:txBody>
          <a:bodyPr>
            <a:spAutoFit/>
          </a:bodyPr>
          <a:lstStyle/>
          <a:p>
            <a:pPr algn="just">
              <a:spcBef>
                <a:spcPct val="50000"/>
              </a:spcBef>
            </a:pPr>
            <a:r>
              <a:rPr lang="en-US"/>
              <a:t/>
            </a:r>
            <a:br>
              <a:rPr lang="en-US"/>
            </a:br>
            <a:r>
              <a:rPr lang="en-US" sz="1200"/>
              <a:t>From: J. Shim, H. Cho and S. Kim, "An Actively Compliable Probing System," </a:t>
            </a:r>
            <a:r>
              <a:rPr lang="en-US" sz="1200" i="1"/>
              <a:t>IEEE Control Systems Magazine, </a:t>
            </a:r>
            <a:r>
              <a:rPr lang="en-US" sz="1200"/>
              <a:t>vol. 17, no. 1, February 1997, page 15.</a:t>
            </a:r>
          </a:p>
          <a:p>
            <a:pPr>
              <a:spcBef>
                <a:spcPct val="50000"/>
              </a:spcBef>
            </a:pPr>
            <a:endParaRPr 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Documents and Settings\Bonnie\My Documents\GTStuff\Systems and Controls\blood flow.gif"/>
          <p:cNvPicPr>
            <a:picLocks noChangeAspect="1" noChangeArrowheads="1"/>
          </p:cNvPicPr>
          <p:nvPr/>
        </p:nvPicPr>
        <p:blipFill>
          <a:blip r:embed="rId2"/>
          <a:srcRect/>
          <a:stretch>
            <a:fillRect/>
          </a:stretch>
        </p:blipFill>
        <p:spPr bwMode="auto">
          <a:xfrm>
            <a:off x="533400" y="0"/>
            <a:ext cx="9144000" cy="6673850"/>
          </a:xfrm>
          <a:prstGeom prst="rect">
            <a:avLst/>
          </a:prstGeom>
          <a:noFill/>
        </p:spPr>
      </p:pic>
      <p:sp>
        <p:nvSpPr>
          <p:cNvPr id="6147" name="Text Box 3"/>
          <p:cNvSpPr txBox="1">
            <a:spLocks noChangeArrowheads="1"/>
          </p:cNvSpPr>
          <p:nvPr/>
        </p:nvSpPr>
        <p:spPr bwMode="auto">
          <a:xfrm>
            <a:off x="0" y="3048000"/>
            <a:ext cx="4191000" cy="914400"/>
          </a:xfrm>
          <a:prstGeom prst="rect">
            <a:avLst/>
          </a:prstGeom>
          <a:noFill/>
          <a:ln w="9525">
            <a:noFill/>
            <a:miter lim="800000"/>
            <a:headEnd/>
            <a:tailEnd/>
          </a:ln>
          <a:effectLst/>
        </p:spPr>
        <p:txBody>
          <a:bodyPr>
            <a:spAutoFit/>
          </a:bodyPr>
          <a:lstStyle/>
          <a:p>
            <a:pPr algn="just">
              <a:spcBef>
                <a:spcPct val="50000"/>
              </a:spcBef>
            </a:pPr>
            <a:r>
              <a:rPr lang="en-US"/>
              <a:t> </a:t>
            </a:r>
          </a:p>
          <a:p>
            <a:pPr algn="just">
              <a:spcBef>
                <a:spcPct val="50000"/>
              </a:spcBef>
            </a:pPr>
            <a:r>
              <a:rPr lang="en-US" sz="1200"/>
              <a:t>From: R. Dorf and R. Bishop, Modern Control Systems, Addison Wesley, 7</a:t>
            </a:r>
            <a:r>
              <a:rPr lang="en-US" sz="1200" baseline="30000"/>
              <a:t>th</a:t>
            </a:r>
            <a:r>
              <a:rPr lang="en-US" sz="1200"/>
              <a:t> edition, 1995, page 706. </a:t>
            </a:r>
          </a:p>
        </p:txBody>
      </p:sp>
      <p:sp>
        <p:nvSpPr>
          <p:cNvPr id="6148" name="Text Box 4"/>
          <p:cNvSpPr txBox="1">
            <a:spLocks noChangeArrowheads="1"/>
          </p:cNvSpPr>
          <p:nvPr/>
        </p:nvSpPr>
        <p:spPr bwMode="auto">
          <a:xfrm>
            <a:off x="533400" y="685800"/>
            <a:ext cx="3581400" cy="762000"/>
          </a:xfrm>
          <a:prstGeom prst="rect">
            <a:avLst/>
          </a:prstGeom>
          <a:noFill/>
          <a:ln w="9525">
            <a:noFill/>
            <a:miter lim="800000"/>
            <a:headEnd/>
            <a:tailEnd/>
          </a:ln>
          <a:effectLst/>
        </p:spPr>
        <p:txBody>
          <a:bodyPr>
            <a:spAutoFit/>
          </a:bodyPr>
          <a:lstStyle/>
          <a:p>
            <a:pPr>
              <a:spcBef>
                <a:spcPct val="50000"/>
              </a:spcBef>
            </a:pPr>
            <a:r>
              <a:rPr lang="en-US" sz="4400">
                <a:latin typeface="Arial" charset="0"/>
              </a:rPr>
              <a:t>Biomedical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Overview of the Course</a:t>
            </a:r>
          </a:p>
        </p:txBody>
      </p:sp>
      <p:graphicFrame>
        <p:nvGraphicFramePr>
          <p:cNvPr id="182389" name="Group 117"/>
          <p:cNvGraphicFramePr>
            <a:graphicFrameLocks noGrp="1"/>
          </p:cNvGraphicFramePr>
          <p:nvPr>
            <p:ph type="body" idx="1"/>
          </p:nvPr>
        </p:nvGraphicFramePr>
        <p:xfrm>
          <a:off x="2438400" y="1328928"/>
          <a:ext cx="4443413" cy="4767072"/>
        </p:xfrm>
        <a:graphic>
          <a:graphicData uri="http://schemas.openxmlformats.org/drawingml/2006/table">
            <a:tbl>
              <a:tblPr/>
              <a:tblGrid>
                <a:gridCol w="530225"/>
                <a:gridCol w="3913188"/>
              </a:tblGrid>
              <a:tr h="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Wk</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Lecture Days</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3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Introduction to Feedback and Control</a:t>
                      </a:r>
                      <a:br>
                        <a:rPr kumimoji="0" lang="en-US" sz="1400" b="0" i="0" u="none" strike="noStrike" cap="none" normalizeH="0" baseline="0" smtClean="0">
                          <a:ln>
                            <a:noFill/>
                          </a:ln>
                          <a:solidFill>
                            <a:schemeClr val="tx1"/>
                          </a:solidFill>
                          <a:effectLst/>
                          <a:latin typeface="Arial" charset="0"/>
                        </a:rPr>
                      </a:br>
                      <a:endParaRPr kumimoji="0" lang="en-US" sz="1400" b="0" i="1" u="none" strike="noStrike" cap="none" normalizeH="0" baseline="0" smtClean="0">
                        <a:ln>
                          <a:noFill/>
                        </a:ln>
                        <a:solidFill>
                          <a:schemeClr val="tx1"/>
                        </a:solidFill>
                        <a:effectLst/>
                        <a:latin typeface="Arial" charset="0"/>
                      </a:endParaRP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2-3</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System Modeling/Analysis,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1" u="none" strike="noStrike" cap="none" normalizeH="0" baseline="0" smtClean="0">
                          <a:ln>
                            <a:noFill/>
                          </a:ln>
                          <a:solidFill>
                            <a:schemeClr val="tx1"/>
                          </a:solidFill>
                          <a:effectLst/>
                          <a:latin typeface="Arial" charset="0"/>
                        </a:rPr>
                        <a:t>Review of ODEs, and Laplace Transform</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3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4-5</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Stability and Performance</a:t>
                      </a:r>
                      <a:endParaRPr kumimoji="0" lang="en-US" sz="1600" b="0" i="1" u="none" strike="noStrike" cap="none" normalizeH="0" baseline="0" dirty="0" smtClean="0">
                        <a:ln>
                          <a:noFill/>
                        </a:ln>
                        <a:solidFill>
                          <a:schemeClr val="tx1"/>
                        </a:solidFill>
                        <a:effectLst/>
                        <a:latin typeface="Arial" charset="0"/>
                      </a:endParaRP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50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6-7</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Arial" charset="0"/>
                        </a:rPr>
                        <a:t>Tests for stability</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54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8-9</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Root locus analysis. Design for time domain specs.</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11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10-11</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Frequency Domain Design: Bode plot.</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3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12-14</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Loop Analysis of Feedback Systems. Nyquist criterion</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05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15</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Fundamental Limits on Performance</a:t>
                      </a: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16</a:t>
                      </a:r>
                    </a:p>
                  </a:txBody>
                  <a:tcPr marL="45720" marR="4572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Uncertainty Analysis and Robustness</a:t>
                      </a:r>
                      <a:br>
                        <a:rPr kumimoji="0" lang="en-US" sz="1600" b="0" i="0" u="none" strike="noStrike" cap="none" normalizeH="0" baseline="0" dirty="0" smtClean="0">
                          <a:ln>
                            <a:noFill/>
                          </a:ln>
                          <a:solidFill>
                            <a:schemeClr val="tx1"/>
                          </a:solidFill>
                          <a:effectLst/>
                          <a:latin typeface="Arial" charset="0"/>
                        </a:rPr>
                      </a:br>
                      <a:endParaRPr kumimoji="0" lang="en-US" sz="1600" b="0" i="1" u="none" strike="noStrike" cap="none" normalizeH="0" baseline="0" dirty="0" smtClean="0">
                        <a:ln>
                          <a:noFill/>
                        </a:ln>
                        <a:solidFill>
                          <a:schemeClr val="tx1"/>
                        </a:solidFill>
                        <a:effectLst/>
                        <a:latin typeface="Arial" charset="0"/>
                      </a:endParaRPr>
                    </a:p>
                  </a:txBody>
                  <a:tcPr marR="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609600"/>
            <a:ext cx="7772400" cy="1920875"/>
          </a:xfrm>
        </p:spPr>
        <p:txBody>
          <a:bodyPr/>
          <a:lstStyle/>
          <a:p>
            <a:r>
              <a:rPr lang="tr-TR"/>
              <a:t>Introduction to Control Systems</a:t>
            </a:r>
          </a:p>
        </p:txBody>
      </p:sp>
      <p:sp>
        <p:nvSpPr>
          <p:cNvPr id="5124" name="Rectangle 4"/>
          <p:cNvSpPr>
            <a:spLocks noChangeArrowheads="1"/>
          </p:cNvSpPr>
          <p:nvPr/>
        </p:nvSpPr>
        <p:spPr bwMode="auto">
          <a:xfrm>
            <a:off x="4038600" y="3276600"/>
            <a:ext cx="1752600" cy="1066800"/>
          </a:xfrm>
          <a:prstGeom prst="rect">
            <a:avLst/>
          </a:prstGeom>
          <a:solidFill>
            <a:schemeClr val="tx2"/>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GB" sz="3200" b="1">
                <a:solidFill>
                  <a:schemeClr val="hlink"/>
                </a:solidFill>
                <a:latin typeface="Times New Roman" pitchFamily="18" charset="0"/>
              </a:rPr>
              <a:t>G(s)</a:t>
            </a:r>
            <a:endParaRPr lang="en-GB" sz="2400">
              <a:latin typeface="Times New Roman" pitchFamily="18" charset="0"/>
            </a:endParaRPr>
          </a:p>
        </p:txBody>
      </p:sp>
      <p:sp>
        <p:nvSpPr>
          <p:cNvPr id="5125" name="Oval 5"/>
          <p:cNvSpPr>
            <a:spLocks noChangeArrowheads="1"/>
          </p:cNvSpPr>
          <p:nvPr/>
        </p:nvSpPr>
        <p:spPr bwMode="auto">
          <a:xfrm>
            <a:off x="2819400" y="3505200"/>
            <a:ext cx="609600" cy="609600"/>
          </a:xfrm>
          <a:prstGeom prst="ellipse">
            <a:avLst/>
          </a:prstGeom>
          <a:solidFill>
            <a:schemeClr val="tx2"/>
          </a:solidFill>
          <a:ln w="12700" cap="sq">
            <a:noFill/>
            <a:round/>
            <a:headEnd type="none" w="sm" len="sm"/>
            <a:tailEnd type="none" w="sm" len="sm"/>
          </a:ln>
          <a:effectLst>
            <a:prstShdw prst="shdw17" dist="17961" dir="2700000">
              <a:schemeClr val="tx2">
                <a:gamma/>
                <a:shade val="60000"/>
                <a:invGamma/>
              </a:schemeClr>
            </a:prstShdw>
          </a:effectLst>
        </p:spPr>
        <p:txBody>
          <a:bodyPr wrap="none" anchor="ctr"/>
          <a:lstStyle/>
          <a:p>
            <a:pPr algn="ctr" eaLnBrk="0" hangingPunct="0"/>
            <a:endParaRPr lang="en-GB" sz="2400">
              <a:latin typeface="Times New Roman" pitchFamily="18" charset="0"/>
            </a:endParaRPr>
          </a:p>
        </p:txBody>
      </p:sp>
      <p:sp>
        <p:nvSpPr>
          <p:cNvPr id="5126" name="Line 6"/>
          <p:cNvSpPr>
            <a:spLocks noChangeShapeType="1"/>
          </p:cNvSpPr>
          <p:nvPr/>
        </p:nvSpPr>
        <p:spPr bwMode="auto">
          <a:xfrm>
            <a:off x="2133600" y="3810000"/>
            <a:ext cx="685800" cy="0"/>
          </a:xfrm>
          <a:prstGeom prst="line">
            <a:avLst/>
          </a:prstGeom>
          <a:noFill/>
          <a:ln w="114300" cap="sq">
            <a:solidFill>
              <a:schemeClr val="tx1"/>
            </a:solidFill>
            <a:round/>
            <a:headEnd type="none" w="sm" len="sm"/>
            <a:tailEnd type="triangle" w="sm" len="sm"/>
          </a:ln>
          <a:effectLst/>
        </p:spPr>
        <p:txBody>
          <a:bodyPr wrap="none" anchor="ctr"/>
          <a:lstStyle/>
          <a:p>
            <a:endParaRPr lang="en-US"/>
          </a:p>
        </p:txBody>
      </p:sp>
      <p:sp>
        <p:nvSpPr>
          <p:cNvPr id="5127" name="Line 7"/>
          <p:cNvSpPr>
            <a:spLocks noChangeShapeType="1"/>
          </p:cNvSpPr>
          <p:nvPr/>
        </p:nvSpPr>
        <p:spPr bwMode="auto">
          <a:xfrm>
            <a:off x="3505200" y="3810000"/>
            <a:ext cx="533400" cy="0"/>
          </a:xfrm>
          <a:prstGeom prst="line">
            <a:avLst/>
          </a:prstGeom>
          <a:noFill/>
          <a:ln w="114300" cap="sq">
            <a:solidFill>
              <a:schemeClr val="tx1"/>
            </a:solidFill>
            <a:round/>
            <a:headEnd type="none" w="sm" len="sm"/>
            <a:tailEnd type="triangle" w="sm" len="sm"/>
          </a:ln>
          <a:effectLst/>
        </p:spPr>
        <p:txBody>
          <a:bodyPr wrap="none" anchor="ctr"/>
          <a:lstStyle/>
          <a:p>
            <a:endParaRPr lang="en-US"/>
          </a:p>
        </p:txBody>
      </p:sp>
      <p:sp>
        <p:nvSpPr>
          <p:cNvPr id="5128" name="Line 8"/>
          <p:cNvSpPr>
            <a:spLocks noChangeShapeType="1"/>
          </p:cNvSpPr>
          <p:nvPr/>
        </p:nvSpPr>
        <p:spPr bwMode="auto">
          <a:xfrm>
            <a:off x="5943600" y="3810000"/>
            <a:ext cx="990600" cy="0"/>
          </a:xfrm>
          <a:prstGeom prst="line">
            <a:avLst/>
          </a:prstGeom>
          <a:noFill/>
          <a:ln w="114300" cap="sq">
            <a:solidFill>
              <a:schemeClr val="tx1"/>
            </a:solidFill>
            <a:round/>
            <a:headEnd type="none" w="sm" len="sm"/>
            <a:tailEnd type="triangle" w="sm" len="sm"/>
          </a:ln>
          <a:effectLst/>
        </p:spPr>
        <p:txBody>
          <a:bodyPr wrap="none" anchor="ctr"/>
          <a:lstStyle/>
          <a:p>
            <a:endParaRPr lang="en-US"/>
          </a:p>
        </p:txBody>
      </p:sp>
      <p:sp>
        <p:nvSpPr>
          <p:cNvPr id="5129" name="Line 9"/>
          <p:cNvSpPr>
            <a:spLocks noChangeShapeType="1"/>
          </p:cNvSpPr>
          <p:nvPr/>
        </p:nvSpPr>
        <p:spPr bwMode="auto">
          <a:xfrm>
            <a:off x="6400800" y="3886200"/>
            <a:ext cx="0" cy="990600"/>
          </a:xfrm>
          <a:prstGeom prst="line">
            <a:avLst/>
          </a:prstGeom>
          <a:noFill/>
          <a:ln w="114300" cap="sq">
            <a:solidFill>
              <a:schemeClr val="tx1"/>
            </a:solidFill>
            <a:round/>
            <a:headEnd type="none" w="sm" len="sm"/>
            <a:tailEnd type="none" w="sm" len="sm"/>
          </a:ln>
          <a:effectLst/>
        </p:spPr>
        <p:txBody>
          <a:bodyPr wrap="none" anchor="ctr"/>
          <a:lstStyle/>
          <a:p>
            <a:endParaRPr lang="en-US"/>
          </a:p>
        </p:txBody>
      </p:sp>
      <p:sp>
        <p:nvSpPr>
          <p:cNvPr id="5130" name="Line 10"/>
          <p:cNvSpPr>
            <a:spLocks noChangeShapeType="1"/>
          </p:cNvSpPr>
          <p:nvPr/>
        </p:nvSpPr>
        <p:spPr bwMode="auto">
          <a:xfrm flipH="1">
            <a:off x="3124200" y="4876800"/>
            <a:ext cx="3276600" cy="0"/>
          </a:xfrm>
          <a:prstGeom prst="line">
            <a:avLst/>
          </a:prstGeom>
          <a:noFill/>
          <a:ln w="114300" cap="sq">
            <a:solidFill>
              <a:schemeClr val="tx1"/>
            </a:solidFill>
            <a:round/>
            <a:headEnd type="none" w="sm" len="sm"/>
            <a:tailEnd type="none" w="sm" len="sm"/>
          </a:ln>
          <a:effectLst/>
        </p:spPr>
        <p:txBody>
          <a:bodyPr wrap="none" anchor="ctr"/>
          <a:lstStyle/>
          <a:p>
            <a:endParaRPr lang="en-US"/>
          </a:p>
        </p:txBody>
      </p:sp>
      <p:sp>
        <p:nvSpPr>
          <p:cNvPr id="5131" name="Line 11"/>
          <p:cNvSpPr>
            <a:spLocks noChangeShapeType="1"/>
          </p:cNvSpPr>
          <p:nvPr/>
        </p:nvSpPr>
        <p:spPr bwMode="auto">
          <a:xfrm flipV="1">
            <a:off x="3124200" y="4114800"/>
            <a:ext cx="0" cy="762000"/>
          </a:xfrm>
          <a:prstGeom prst="line">
            <a:avLst/>
          </a:prstGeom>
          <a:noFill/>
          <a:ln w="114300" cap="sq">
            <a:solidFill>
              <a:schemeClr val="tx1"/>
            </a:solidFill>
            <a:round/>
            <a:headEnd type="none" w="sm" len="sm"/>
            <a:tailEnd type="triangle" w="sm" len="sm"/>
          </a:ln>
          <a:effectLst/>
        </p:spPr>
        <p:txBody>
          <a:bodyPr wrap="none" anchor="ctr"/>
          <a:lstStyle/>
          <a:p>
            <a:endParaRPr lang="en-US"/>
          </a:p>
        </p:txBody>
      </p:sp>
      <p:sp>
        <p:nvSpPr>
          <p:cNvPr id="5132" name="Text Box 12"/>
          <p:cNvSpPr txBox="1">
            <a:spLocks noChangeArrowheads="1"/>
          </p:cNvSpPr>
          <p:nvPr/>
        </p:nvSpPr>
        <p:spPr bwMode="auto">
          <a:xfrm>
            <a:off x="2286000" y="3886200"/>
            <a:ext cx="685800" cy="822325"/>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en-GB" sz="2400" b="1">
                <a:latin typeface="Times New Roman" pitchFamily="18" charset="0"/>
              </a:rPr>
              <a:t>+ </a:t>
            </a:r>
            <a:br>
              <a:rPr lang="en-GB" sz="2400" b="1">
                <a:latin typeface="Times New Roman" pitchFamily="18" charset="0"/>
              </a:rPr>
            </a:br>
            <a:r>
              <a:rPr lang="en-GB" sz="2400" b="1">
                <a:latin typeface="Times New Roman" pitchFamily="18" charset="0"/>
              </a:rPr>
              <a:t>    _</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09600" y="404813"/>
            <a:ext cx="7772400" cy="58578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3200">
                <a:solidFill>
                  <a:schemeClr val="tx1"/>
                </a:solidFill>
              </a:rPr>
              <a:t>Brief history of automatic control (I)</a:t>
            </a:r>
          </a:p>
        </p:txBody>
      </p:sp>
      <p:sp>
        <p:nvSpPr>
          <p:cNvPr id="7171" name="Rectangle 3"/>
          <p:cNvSpPr>
            <a:spLocks noGrp="1" noChangeArrowheads="1"/>
          </p:cNvSpPr>
          <p:nvPr>
            <p:ph type="body" idx="1"/>
          </p:nvPr>
        </p:nvSpPr>
        <p:spPr bwMode="auto">
          <a:xfrm>
            <a:off x="685800" y="1066800"/>
            <a:ext cx="7772400" cy="495458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2400" dirty="0"/>
              <a:t>1868  First article of control ‘on governor’s’ –by Maxwell </a:t>
            </a:r>
          </a:p>
          <a:p>
            <a:r>
              <a:rPr lang="en-US" altLang="zh-TW" sz="2400" dirty="0"/>
              <a:t>1877  Routh stability </a:t>
            </a:r>
            <a:r>
              <a:rPr lang="en-US" altLang="zh-TW" sz="2400" dirty="0" err="1"/>
              <a:t>criterien</a:t>
            </a:r>
            <a:r>
              <a:rPr lang="en-US" altLang="zh-TW" sz="2400" dirty="0"/>
              <a:t> </a:t>
            </a:r>
          </a:p>
          <a:p>
            <a:r>
              <a:rPr lang="en-US" altLang="zh-TW" sz="2400" dirty="0"/>
              <a:t>1892  </a:t>
            </a:r>
            <a:r>
              <a:rPr lang="en-US" altLang="zh-TW" sz="2400" dirty="0" err="1"/>
              <a:t>Liapunov</a:t>
            </a:r>
            <a:r>
              <a:rPr lang="en-US" altLang="zh-TW" sz="2400" dirty="0"/>
              <a:t> stability condition </a:t>
            </a:r>
          </a:p>
          <a:p>
            <a:r>
              <a:rPr lang="en-US" altLang="zh-TW" sz="2400" dirty="0"/>
              <a:t>1895  Hurwitz stability condition </a:t>
            </a:r>
          </a:p>
          <a:p>
            <a:r>
              <a:rPr lang="en-US" altLang="zh-TW" sz="2400" dirty="0"/>
              <a:t>1932  </a:t>
            </a:r>
            <a:r>
              <a:rPr lang="en-US" altLang="zh-TW" sz="2400" dirty="0" err="1"/>
              <a:t>Nyquist</a:t>
            </a:r>
            <a:r>
              <a:rPr lang="en-US" altLang="zh-TW" sz="2400" dirty="0"/>
              <a:t> </a:t>
            </a:r>
          </a:p>
          <a:p>
            <a:r>
              <a:rPr lang="en-US" altLang="zh-TW" sz="2400" dirty="0"/>
              <a:t>1945  Bode  </a:t>
            </a:r>
          </a:p>
          <a:p>
            <a:r>
              <a:rPr lang="en-US" altLang="zh-TW" sz="2400" dirty="0"/>
              <a:t>1947  Nichols </a:t>
            </a:r>
          </a:p>
          <a:p>
            <a:r>
              <a:rPr lang="en-US" altLang="zh-TW" sz="2400" dirty="0"/>
              <a:t>1948  Root locus </a:t>
            </a:r>
          </a:p>
          <a:p>
            <a:r>
              <a:rPr lang="en-US" altLang="zh-TW" sz="2400" dirty="0"/>
              <a:t>1949  Wiener optimal control research </a:t>
            </a:r>
          </a:p>
          <a:p>
            <a:r>
              <a:rPr lang="en-US" altLang="zh-TW" sz="2400" dirty="0"/>
              <a:t>1955  </a:t>
            </a:r>
            <a:r>
              <a:rPr lang="en-US" altLang="zh-TW" sz="2400" dirty="0" err="1"/>
              <a:t>Kalman</a:t>
            </a:r>
            <a:r>
              <a:rPr lang="en-US" altLang="zh-TW" sz="2400" dirty="0"/>
              <a:t> filter and </a:t>
            </a:r>
            <a:r>
              <a:rPr lang="en-US" altLang="zh-TW" sz="2400" dirty="0" err="1"/>
              <a:t>controlbility</a:t>
            </a:r>
            <a:r>
              <a:rPr lang="en-US" altLang="zh-TW" sz="2400" dirty="0"/>
              <a:t> </a:t>
            </a:r>
            <a:r>
              <a:rPr lang="en-US" altLang="zh-TW" sz="2400" dirty="0" err="1"/>
              <a:t>observability</a:t>
            </a:r>
            <a:r>
              <a:rPr lang="en-US" altLang="zh-TW" sz="2400" dirty="0"/>
              <a:t> analysis</a:t>
            </a:r>
          </a:p>
          <a:p>
            <a:r>
              <a:rPr lang="en-US" altLang="zh-TW" sz="2400" dirty="0"/>
              <a:t>1956  Artificial Intelligence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4213" y="692150"/>
            <a:ext cx="7772400" cy="762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3200">
                <a:solidFill>
                  <a:schemeClr val="tx1"/>
                </a:solidFill>
              </a:rPr>
              <a:t>Brief history of automatic control (II)</a:t>
            </a:r>
          </a:p>
        </p:txBody>
      </p:sp>
      <p:sp>
        <p:nvSpPr>
          <p:cNvPr id="8195" name="Rectangle 3"/>
          <p:cNvSpPr>
            <a:spLocks noGrp="1" noChangeArrowheads="1"/>
          </p:cNvSpPr>
          <p:nvPr>
            <p:ph type="body" idx="1"/>
          </p:nvPr>
        </p:nvSpPr>
        <p:spPr bwMode="auto">
          <a:xfrm>
            <a:off x="684213" y="1484313"/>
            <a:ext cx="7772400" cy="3352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2400"/>
              <a:t>1957  Bellman optimal and adaptive control  </a:t>
            </a:r>
          </a:p>
          <a:p>
            <a:r>
              <a:rPr lang="en-US" altLang="zh-TW" sz="2400"/>
              <a:t>1962  Pontryagin optimal control </a:t>
            </a:r>
          </a:p>
          <a:p>
            <a:r>
              <a:rPr lang="en-US" altLang="zh-TW" sz="2400"/>
              <a:t>1965  Fuzzy set</a:t>
            </a:r>
          </a:p>
          <a:p>
            <a:r>
              <a:rPr lang="en-US" altLang="zh-TW" sz="2400"/>
              <a:t>1972  Vidyasagar multi-variable optimal control and Robust control</a:t>
            </a:r>
          </a:p>
          <a:p>
            <a:r>
              <a:rPr lang="en-US" altLang="zh-TW" sz="2400"/>
              <a:t>1981  Doyle Robust control theory </a:t>
            </a:r>
          </a:p>
          <a:p>
            <a:r>
              <a:rPr lang="en-US" altLang="zh-TW" sz="2400"/>
              <a:t>1990  Neuro-Fuzzy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4213" y="476250"/>
            <a:ext cx="7772400" cy="762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3600"/>
              <a:t>Control system analysis and design </a:t>
            </a:r>
          </a:p>
        </p:txBody>
      </p:sp>
      <p:sp>
        <p:nvSpPr>
          <p:cNvPr id="10243" name="Rectangle 3"/>
          <p:cNvSpPr>
            <a:spLocks noGrp="1" noChangeArrowheads="1"/>
          </p:cNvSpPr>
          <p:nvPr>
            <p:ph type="body" idx="1"/>
          </p:nvPr>
        </p:nvSpPr>
        <p:spPr bwMode="auto">
          <a:xfrm>
            <a:off x="685800" y="1143000"/>
            <a:ext cx="7772400" cy="51816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TW" sz="2800" dirty="0"/>
              <a:t>Step1: Modeling </a:t>
            </a:r>
          </a:p>
          <a:p>
            <a:pPr lvl="1">
              <a:lnSpc>
                <a:spcPct val="90000"/>
              </a:lnSpc>
            </a:pPr>
            <a:r>
              <a:rPr lang="en-US" altLang="zh-TW" sz="2400" dirty="0"/>
              <a:t>By physical laws</a:t>
            </a:r>
          </a:p>
          <a:p>
            <a:pPr lvl="1">
              <a:lnSpc>
                <a:spcPct val="90000"/>
              </a:lnSpc>
            </a:pPr>
            <a:r>
              <a:rPr lang="en-US" altLang="zh-TW" sz="2400" dirty="0"/>
              <a:t>By identification methods</a:t>
            </a:r>
          </a:p>
          <a:p>
            <a:pPr>
              <a:lnSpc>
                <a:spcPct val="90000"/>
              </a:lnSpc>
            </a:pPr>
            <a:r>
              <a:rPr lang="en-US" altLang="zh-TW" sz="2800" dirty="0"/>
              <a:t>Step2: Analysis </a:t>
            </a:r>
          </a:p>
          <a:p>
            <a:pPr lvl="1">
              <a:lnSpc>
                <a:spcPct val="90000"/>
              </a:lnSpc>
            </a:pPr>
            <a:r>
              <a:rPr lang="en-US" altLang="zh-TW" sz="2400" dirty="0"/>
              <a:t>Stability, controllability and </a:t>
            </a:r>
            <a:r>
              <a:rPr lang="en-US" altLang="zh-TW" sz="2400" dirty="0" err="1"/>
              <a:t>observability</a:t>
            </a:r>
            <a:r>
              <a:rPr lang="en-US" altLang="zh-TW" sz="2400" dirty="0"/>
              <a:t> </a:t>
            </a:r>
          </a:p>
          <a:p>
            <a:pPr>
              <a:lnSpc>
                <a:spcPct val="90000"/>
              </a:lnSpc>
            </a:pPr>
            <a:r>
              <a:rPr lang="en-US" altLang="zh-TW" sz="2800" dirty="0"/>
              <a:t>Step3: Control law design </a:t>
            </a:r>
          </a:p>
          <a:p>
            <a:pPr lvl="1">
              <a:lnSpc>
                <a:spcPct val="90000"/>
              </a:lnSpc>
            </a:pPr>
            <a:r>
              <a:rPr lang="en-US" altLang="zh-TW" sz="2400" dirty="0"/>
              <a:t>Classical, modern and post-modern control</a:t>
            </a:r>
          </a:p>
          <a:p>
            <a:pPr>
              <a:lnSpc>
                <a:spcPct val="90000"/>
              </a:lnSpc>
            </a:pPr>
            <a:r>
              <a:rPr lang="en-US" altLang="zh-TW" sz="2800" dirty="0"/>
              <a:t>Step4: Analysis </a:t>
            </a:r>
          </a:p>
          <a:p>
            <a:pPr>
              <a:lnSpc>
                <a:spcPct val="90000"/>
              </a:lnSpc>
            </a:pPr>
            <a:r>
              <a:rPr lang="en-US" altLang="zh-TW" sz="2800" dirty="0"/>
              <a:t>Step5: Simulation </a:t>
            </a:r>
          </a:p>
          <a:p>
            <a:pPr lvl="1">
              <a:lnSpc>
                <a:spcPct val="90000"/>
              </a:lnSpc>
            </a:pPr>
            <a:r>
              <a:rPr lang="en-US" altLang="zh-TW" sz="2400" dirty="0" err="1" smtClean="0"/>
              <a:t>Matlab</a:t>
            </a:r>
            <a:r>
              <a:rPr lang="en-US" altLang="zh-TW" sz="2400" dirty="0" smtClean="0"/>
              <a:t>/</a:t>
            </a:r>
            <a:r>
              <a:rPr lang="en-US" altLang="zh-TW" sz="2400" dirty="0" err="1" smtClean="0"/>
              <a:t>simulink</a:t>
            </a:r>
            <a:r>
              <a:rPr lang="en-US" altLang="zh-TW" sz="2400" dirty="0" smtClean="0"/>
              <a:t>, Fortran, etc</a:t>
            </a:r>
            <a:r>
              <a:rPr lang="en-US" altLang="zh-TW" sz="2400" dirty="0"/>
              <a:t>…. </a:t>
            </a:r>
          </a:p>
          <a:p>
            <a:pPr>
              <a:lnSpc>
                <a:spcPct val="90000"/>
              </a:lnSpc>
            </a:pPr>
            <a:r>
              <a:rPr lang="en-US" altLang="zh-TW" sz="2800" dirty="0"/>
              <a:t>Step6: Implement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zh-TW" altLang="en-US"/>
              <a:t>NUU meiling CHEN</a:t>
            </a:r>
            <a:endParaRPr lang="en-US" altLang="zh-TW"/>
          </a:p>
        </p:txBody>
      </p:sp>
      <p:sp>
        <p:nvSpPr>
          <p:cNvPr id="5" name="Footer Placeholder 4"/>
          <p:cNvSpPr>
            <a:spLocks noGrp="1"/>
          </p:cNvSpPr>
          <p:nvPr>
            <p:ph type="ftr" sz="quarter" idx="11"/>
          </p:nvPr>
        </p:nvSpPr>
        <p:spPr/>
        <p:txBody>
          <a:bodyPr/>
          <a:lstStyle/>
          <a:p>
            <a:r>
              <a:rPr lang="en-US" altLang="zh-TW"/>
              <a:t>Modern control systems</a:t>
            </a:r>
          </a:p>
        </p:txBody>
      </p:sp>
      <p:sp>
        <p:nvSpPr>
          <p:cNvPr id="6" name="Slide Number Placeholder 5"/>
          <p:cNvSpPr>
            <a:spLocks noGrp="1"/>
          </p:cNvSpPr>
          <p:nvPr>
            <p:ph type="sldNum" sz="quarter" idx="12"/>
          </p:nvPr>
        </p:nvSpPr>
        <p:spPr/>
        <p:txBody>
          <a:bodyPr/>
          <a:lstStyle/>
          <a:p>
            <a:fld id="{EFC1C83E-E07A-40C9-B628-ED89802F98FB}" type="slidenum">
              <a:rPr lang="en-US" altLang="zh-TW"/>
              <a:pPr/>
              <a:t>8</a:t>
            </a:fld>
            <a:endParaRPr lang="en-US" altLang="zh-TW"/>
          </a:p>
        </p:txBody>
      </p:sp>
      <p:sp>
        <p:nvSpPr>
          <p:cNvPr id="9218" name="Rectangle 2"/>
          <p:cNvSpPr>
            <a:spLocks noGrp="1" noChangeArrowheads="1"/>
          </p:cNvSpPr>
          <p:nvPr>
            <p:ph type="title"/>
          </p:nvPr>
        </p:nvSpPr>
        <p:spPr bwMode="auto">
          <a:xfrm>
            <a:off x="685800" y="476250"/>
            <a:ext cx="7772400" cy="59055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TW"/>
              <a:t>Three eras of control  </a:t>
            </a:r>
          </a:p>
        </p:txBody>
      </p:sp>
      <p:sp>
        <p:nvSpPr>
          <p:cNvPr id="9219" name="Rectangle 3"/>
          <p:cNvSpPr>
            <a:spLocks noGrp="1" noChangeArrowheads="1"/>
          </p:cNvSpPr>
          <p:nvPr>
            <p:ph type="body" idx="1"/>
          </p:nvPr>
        </p:nvSpPr>
        <p:spPr bwMode="auto">
          <a:xfrm>
            <a:off x="685800" y="1371600"/>
            <a:ext cx="7772400" cy="495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r>
              <a:rPr lang="en-US" altLang="zh-TW" sz="2800"/>
              <a:t>Classical control : 1950 before</a:t>
            </a:r>
          </a:p>
          <a:p>
            <a:pPr lvl="1"/>
            <a:r>
              <a:rPr lang="en-US" altLang="zh-TW" sz="2400"/>
              <a:t>Transfer function based methods </a:t>
            </a:r>
          </a:p>
          <a:p>
            <a:pPr lvl="2"/>
            <a:r>
              <a:rPr lang="en-US" altLang="zh-TW" sz="2000"/>
              <a:t>Time-domain design &amp; analysis </a:t>
            </a:r>
          </a:p>
          <a:p>
            <a:pPr lvl="2"/>
            <a:r>
              <a:rPr lang="en-US" altLang="zh-TW" sz="2000"/>
              <a:t>Frequency-domain design &amp; analysis  </a:t>
            </a:r>
          </a:p>
          <a:p>
            <a:r>
              <a:rPr lang="en-US" altLang="zh-TW" sz="2800"/>
              <a:t>Modern control : 1950~1960 </a:t>
            </a:r>
          </a:p>
          <a:p>
            <a:pPr lvl="1"/>
            <a:r>
              <a:rPr lang="en-US" altLang="zh-TW" sz="2400"/>
              <a:t>State-space-based methods </a:t>
            </a:r>
          </a:p>
          <a:p>
            <a:pPr lvl="2"/>
            <a:r>
              <a:rPr lang="en-US" altLang="zh-TW" sz="2000"/>
              <a:t>Optimal control </a:t>
            </a:r>
          </a:p>
          <a:p>
            <a:pPr lvl="2"/>
            <a:r>
              <a:rPr lang="en-US" altLang="zh-TW" sz="2000"/>
              <a:t>Adaptive control </a:t>
            </a:r>
          </a:p>
          <a:p>
            <a:r>
              <a:rPr lang="en-US" altLang="zh-TW" sz="2800"/>
              <a:t>Post modern control : 1980 after  </a:t>
            </a:r>
          </a:p>
          <a:p>
            <a:pPr lvl="1"/>
            <a:r>
              <a:rPr lang="en-US" altLang="zh-TW" sz="2400"/>
              <a:t>H∞ control </a:t>
            </a:r>
          </a:p>
          <a:p>
            <a:pPr lvl="1"/>
            <a:r>
              <a:rPr lang="en-US" altLang="zh-TW" sz="2400"/>
              <a:t>Robust control (uncertain system)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Text Box 11"/>
          <p:cNvSpPr txBox="1">
            <a:spLocks noChangeArrowheads="1"/>
          </p:cNvSpPr>
          <p:nvPr/>
        </p:nvSpPr>
        <p:spPr bwMode="auto">
          <a:xfrm>
            <a:off x="533400" y="1447800"/>
            <a:ext cx="7848599" cy="830997"/>
          </a:xfrm>
          <a:prstGeom prst="rect">
            <a:avLst/>
          </a:prstGeom>
          <a:noFill/>
          <a:ln w="9525">
            <a:noFill/>
            <a:miter lim="800000"/>
            <a:headEnd/>
            <a:tailEnd/>
          </a:ln>
          <a:effectLst/>
        </p:spPr>
        <p:txBody>
          <a:bodyPr wrap="square">
            <a:spAutoFit/>
          </a:bodyPr>
          <a:lstStyle/>
          <a:p>
            <a:r>
              <a:rPr lang="en-US" sz="2400" b="1" dirty="0"/>
              <a:t>System</a:t>
            </a:r>
            <a:r>
              <a:rPr lang="en-US" sz="2400" dirty="0"/>
              <a:t> – An interconnection of elements and devices for a desired purpose.</a:t>
            </a:r>
          </a:p>
        </p:txBody>
      </p:sp>
      <p:sp>
        <p:nvSpPr>
          <p:cNvPr id="3084" name="Text Box 12"/>
          <p:cNvSpPr txBox="1">
            <a:spLocks noChangeArrowheads="1"/>
          </p:cNvSpPr>
          <p:nvPr/>
        </p:nvSpPr>
        <p:spPr bwMode="auto">
          <a:xfrm>
            <a:off x="457200" y="2590800"/>
            <a:ext cx="8153400" cy="830997"/>
          </a:xfrm>
          <a:prstGeom prst="rect">
            <a:avLst/>
          </a:prstGeom>
          <a:noFill/>
          <a:ln w="9525">
            <a:noFill/>
            <a:miter lim="800000"/>
            <a:headEnd/>
            <a:tailEnd/>
          </a:ln>
          <a:effectLst/>
        </p:spPr>
        <p:txBody>
          <a:bodyPr wrap="square">
            <a:spAutoFit/>
          </a:bodyPr>
          <a:lstStyle/>
          <a:p>
            <a:r>
              <a:rPr lang="en-US" sz="2400" b="1" dirty="0"/>
              <a:t>Control System</a:t>
            </a:r>
            <a:r>
              <a:rPr lang="en-US" sz="2400" dirty="0"/>
              <a:t> – An interconnection of components forming a system configuration that will provide a desired response</a:t>
            </a:r>
            <a:r>
              <a:rPr lang="en-US" dirty="0"/>
              <a:t>.</a:t>
            </a:r>
          </a:p>
        </p:txBody>
      </p:sp>
      <p:grpSp>
        <p:nvGrpSpPr>
          <p:cNvPr id="2" name="Group 16"/>
          <p:cNvGrpSpPr>
            <a:grpSpLocks/>
          </p:cNvGrpSpPr>
          <p:nvPr/>
        </p:nvGrpSpPr>
        <p:grpSpPr bwMode="auto">
          <a:xfrm>
            <a:off x="533400" y="4038600"/>
            <a:ext cx="8277225" cy="1992313"/>
            <a:chOff x="336" y="1104"/>
            <a:chExt cx="5214" cy="1255"/>
          </a:xfrm>
        </p:grpSpPr>
        <p:grpSp>
          <p:nvGrpSpPr>
            <p:cNvPr id="3" name="Group 13"/>
            <p:cNvGrpSpPr>
              <a:grpSpLocks/>
            </p:cNvGrpSpPr>
            <p:nvPr/>
          </p:nvGrpSpPr>
          <p:grpSpPr bwMode="auto">
            <a:xfrm>
              <a:off x="3024" y="1392"/>
              <a:ext cx="2526" cy="967"/>
              <a:chOff x="2736" y="1296"/>
              <a:chExt cx="2526" cy="967"/>
            </a:xfrm>
          </p:grpSpPr>
          <p:pic>
            <p:nvPicPr>
              <p:cNvPr id="3074" name="Picture 2"/>
              <p:cNvPicPr>
                <a:picLocks noChangeAspect="1" noChangeArrowheads="1"/>
              </p:cNvPicPr>
              <p:nvPr/>
            </p:nvPicPr>
            <p:blipFill>
              <a:blip r:embed="rId2"/>
              <a:srcRect/>
              <a:stretch>
                <a:fillRect/>
              </a:stretch>
            </p:blipFill>
            <p:spPr bwMode="auto">
              <a:xfrm>
                <a:off x="2736" y="1296"/>
                <a:ext cx="2526" cy="894"/>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a:srcRect/>
              <a:stretch>
                <a:fillRect/>
              </a:stretch>
            </p:blipFill>
            <p:spPr bwMode="auto">
              <a:xfrm>
                <a:off x="3168" y="1968"/>
                <a:ext cx="1392" cy="295"/>
              </a:xfrm>
              <a:prstGeom prst="rect">
                <a:avLst/>
              </a:prstGeom>
              <a:noFill/>
              <a:ln w="9525">
                <a:noFill/>
                <a:miter lim="800000"/>
                <a:headEnd/>
                <a:tailEnd/>
              </a:ln>
              <a:effectLst/>
            </p:spPr>
          </p:pic>
        </p:grpSp>
        <p:sp>
          <p:nvSpPr>
            <p:cNvPr id="3086" name="Text Box 14"/>
            <p:cNvSpPr txBox="1">
              <a:spLocks noChangeArrowheads="1"/>
            </p:cNvSpPr>
            <p:nvPr/>
          </p:nvSpPr>
          <p:spPr bwMode="auto">
            <a:xfrm>
              <a:off x="336" y="1104"/>
              <a:ext cx="2688" cy="1221"/>
            </a:xfrm>
            <a:prstGeom prst="rect">
              <a:avLst/>
            </a:prstGeom>
            <a:noFill/>
            <a:ln w="9525">
              <a:noFill/>
              <a:miter lim="800000"/>
              <a:headEnd/>
              <a:tailEnd/>
            </a:ln>
            <a:effectLst/>
          </p:spPr>
          <p:txBody>
            <a:bodyPr wrap="square">
              <a:spAutoFit/>
            </a:bodyPr>
            <a:lstStyle/>
            <a:p>
              <a:r>
                <a:rPr lang="en-US" sz="2400" b="1" dirty="0"/>
                <a:t>Process</a:t>
              </a:r>
              <a:r>
                <a:rPr lang="en-US" sz="2400" dirty="0"/>
                <a:t> – The device, plant, or system under control.  The input and output relationship represents the cause-and-effect relationship of the process.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908</Words>
  <Application>Microsoft Office PowerPoint</Application>
  <PresentationFormat>On-screen Show (4:3)</PresentationFormat>
  <Paragraphs>197</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CLASSICAL CONTROL SYSTEMS COE 387</vt:lpstr>
      <vt:lpstr>Course Administration</vt:lpstr>
      <vt:lpstr>Overview of the Course</vt:lpstr>
      <vt:lpstr>Introduction to Control Systems</vt:lpstr>
      <vt:lpstr>Brief history of automatic control (I)</vt:lpstr>
      <vt:lpstr>Brief history of automatic control (II)</vt:lpstr>
      <vt:lpstr>Control system analysis and design </vt:lpstr>
      <vt:lpstr>Three eras of control  </vt:lpstr>
      <vt:lpstr>PowerPoint Presentation</vt:lpstr>
      <vt:lpstr>Control System Concepts</vt:lpstr>
      <vt:lpstr>PowerPoint Presentation</vt:lpstr>
      <vt:lpstr>Systems</vt:lpstr>
      <vt:lpstr>System Variables</vt:lpstr>
      <vt:lpstr>Car and Driver Example</vt:lpstr>
      <vt:lpstr>Antenna Positioning Control System</vt:lpstr>
      <vt:lpstr>General Control System</vt:lpstr>
      <vt:lpstr>Control System</vt:lpstr>
      <vt:lpstr>Types of control systems</vt:lpstr>
      <vt:lpstr>PowerPoint Presentation</vt:lpstr>
      <vt:lpstr>Control system applications</vt:lpstr>
      <vt:lpstr>Process Control</vt:lpstr>
      <vt:lpstr>Automotive applications for by-wire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CONTROL SYSTEMS COE 387</dc:title>
  <dc:creator>SELORM</dc:creator>
  <cp:lastModifiedBy>frederick nyarko</cp:lastModifiedBy>
  <cp:revision>19</cp:revision>
  <dcterms:created xsi:type="dcterms:W3CDTF">2012-08-27T19:28:20Z</dcterms:created>
  <dcterms:modified xsi:type="dcterms:W3CDTF">2015-08-25T17:51:41Z</dcterms:modified>
</cp:coreProperties>
</file>