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8"/>
  </p:notesMasterIdLst>
  <p:sldIdLst>
    <p:sldId id="256" r:id="rId2"/>
    <p:sldId id="257" r:id="rId3"/>
    <p:sldId id="287" r:id="rId4"/>
    <p:sldId id="289" r:id="rId5"/>
    <p:sldId id="290" r:id="rId6"/>
    <p:sldId id="286" r:id="rId7"/>
  </p:sldIdLst>
  <p:sldSz cx="9144000" cy="5143500" type="screen16x9"/>
  <p:notesSz cx="6858000" cy="9144000"/>
  <p:embeddedFontLst>
    <p:embeddedFont>
      <p:font typeface="Abel" panose="020B0604020202020204" charset="0"/>
      <p:regular r:id="rId9"/>
    </p:embeddedFont>
    <p:embeddedFont>
      <p:font typeface="Dosis ExtraLight" panose="020B0604020202020204" charset="0"/>
      <p:regular r:id="rId10"/>
      <p:bold r:id="rId11"/>
    </p:embeddedFont>
    <p:embeddedFont>
      <p:font typeface="Fira Sans Condensed ExtraLight" panose="020B0604020202020204" charset="0"/>
      <p:regular r:id="rId12"/>
      <p:bold r:id="rId13"/>
      <p:italic r:id="rId14"/>
      <p:boldItalic r:id="rId15"/>
    </p:embeddedFont>
    <p:embeddedFont>
      <p:font typeface="Josefin Sans" panose="020B0604020202020204" charset="0"/>
      <p:regular r:id="rId16"/>
      <p:bold r:id="rId17"/>
      <p:italic r:id="rId18"/>
      <p:boldItalic r:id="rId19"/>
    </p:embeddedFont>
    <p:embeddedFont>
      <p:font typeface="Staatliches" panose="020B0604020202020204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54">
          <p15:clr>
            <a:srgbClr val="9AA0A6"/>
          </p15:clr>
        </p15:guide>
        <p15:guide id="2" orient="horz" pos="336">
          <p15:clr>
            <a:srgbClr val="9AA0A6"/>
          </p15:clr>
        </p15:guide>
        <p15:guide id="3" orient="horz" pos="2904">
          <p15:clr>
            <a:srgbClr val="9AA0A6"/>
          </p15:clr>
        </p15:guide>
        <p15:guide id="4" pos="2880">
          <p15:clr>
            <a:srgbClr val="9AA0A6"/>
          </p15:clr>
        </p15:guide>
        <p15:guide id="5" pos="701">
          <p15:clr>
            <a:srgbClr val="9AA0A6"/>
          </p15:clr>
        </p15:guide>
        <p15:guide id="6" orient="horz" pos="261">
          <p15:clr>
            <a:srgbClr val="9AA0A6"/>
          </p15:clr>
        </p15:guide>
        <p15:guide id="7" pos="885">
          <p15:clr>
            <a:srgbClr val="9AA0A6"/>
          </p15:clr>
        </p15:guide>
        <p15:guide id="8" pos="532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301" autoAdjust="0"/>
  </p:normalViewPr>
  <p:slideViewPr>
    <p:cSldViewPr snapToGrid="0">
      <p:cViewPr varScale="1">
        <p:scale>
          <a:sx n="124" d="100"/>
          <a:sy n="124" d="100"/>
        </p:scale>
        <p:origin x="1224" y="90"/>
      </p:cViewPr>
      <p:guideLst>
        <p:guide pos="454"/>
        <p:guide orient="horz" pos="336"/>
        <p:guide orient="horz" pos="2904"/>
        <p:guide pos="2880"/>
        <p:guide pos="701"/>
        <p:guide orient="horz" pos="261"/>
        <p:guide pos="885"/>
        <p:guide pos="53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2278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0931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2546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0913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827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2317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solidFill>
          <a:srgbClr val="EFEFE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-7075" y="-137525"/>
            <a:ext cx="9190500" cy="5280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818613" y="1392125"/>
            <a:ext cx="3527100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013313" y="3277126"/>
            <a:ext cx="3332400" cy="336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EFEFE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28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000"/>
              <a:buFont typeface="Abel"/>
              <a:buChar char="●"/>
              <a:defRPr>
                <a:solidFill>
                  <a:srgbClr val="EFEFEF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0">
          <p15:clr>
            <a:srgbClr val="FA7B17"/>
          </p15:clr>
        </p15:guide>
        <p15:guide id="2" pos="45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7_1_1_1">
    <p:bg>
      <p:bgPr>
        <a:solidFill>
          <a:schemeClr val="lt2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noFill/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63" r:id="rId3"/>
    <p:sldLayoutId id="2147483664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subTitle" idx="1"/>
          </p:nvPr>
        </p:nvSpPr>
        <p:spPr>
          <a:xfrm>
            <a:off x="5013313" y="3277126"/>
            <a:ext cx="3332400" cy="3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Michiel </a:t>
            </a:r>
            <a:r>
              <a:rPr lang="nl-BE" dirty="0" err="1"/>
              <a:t>Hamblok</a:t>
            </a:r>
            <a:endParaRPr lang="nl-BE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Dennis Merken</a:t>
            </a:r>
          </a:p>
          <a:p>
            <a:pPr marL="0" indent="0"/>
            <a:r>
              <a:rPr lang="nl-BE" dirty="0"/>
              <a:t>Jason Vaesen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Bart Grispen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Arne Dubois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 err="1"/>
              <a:t>Abad</a:t>
            </a:r>
            <a:r>
              <a:rPr lang="nl-BE" dirty="0"/>
              <a:t> </a:t>
            </a:r>
            <a:r>
              <a:rPr lang="nl-BE" dirty="0" err="1"/>
              <a:t>Sethi</a:t>
            </a:r>
            <a:endParaRPr dirty="0"/>
          </a:p>
        </p:txBody>
      </p:sp>
      <p:sp>
        <p:nvSpPr>
          <p:cNvPr id="116" name="Google Shape;116;p21"/>
          <p:cNvSpPr txBox="1">
            <a:spLocks noGrp="1"/>
          </p:cNvSpPr>
          <p:nvPr>
            <p:ph type="ctrTitle"/>
          </p:nvPr>
        </p:nvSpPr>
        <p:spPr>
          <a:xfrm>
            <a:off x="4818612" y="1392125"/>
            <a:ext cx="3689283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Industrial </a:t>
            </a:r>
            <a:r>
              <a:rPr lang="nl-BE" dirty="0" err="1"/>
              <a:t>automation</a:t>
            </a:r>
            <a:endParaRPr dirty="0"/>
          </a:p>
        </p:txBody>
      </p:sp>
      <p:pic>
        <p:nvPicPr>
          <p:cNvPr id="313" name="Picture 2" descr="Afbeeldingsresultaat voor enocean">
            <a:extLst>
              <a:ext uri="{FF2B5EF4-FFF2-40B4-BE49-F238E27FC236}">
                <a16:creationId xmlns:a16="http://schemas.microsoft.com/office/drawing/2014/main" id="{D166BCF5-D56B-42F2-8026-9BA11F1746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20" b="43642"/>
          <a:stretch/>
        </p:blipFill>
        <p:spPr bwMode="auto">
          <a:xfrm>
            <a:off x="219762" y="2214831"/>
            <a:ext cx="2057247" cy="37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4" name="Picture 4" descr="Afbeeldingsresultaat voor sigfox png">
            <a:extLst>
              <a:ext uri="{FF2B5EF4-FFF2-40B4-BE49-F238E27FC236}">
                <a16:creationId xmlns:a16="http://schemas.microsoft.com/office/drawing/2014/main" id="{8A10ED0F-E031-4F37-ADEE-FCEC657E6C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52" t="25574" b="31220"/>
          <a:stretch/>
        </p:blipFill>
        <p:spPr bwMode="auto">
          <a:xfrm>
            <a:off x="219762" y="1041373"/>
            <a:ext cx="2588637" cy="701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5" name="Picture 8" descr="Afbeeldingsresultaat voor nodejs png">
            <a:extLst>
              <a:ext uri="{FF2B5EF4-FFF2-40B4-BE49-F238E27FC236}">
                <a16:creationId xmlns:a16="http://schemas.microsoft.com/office/drawing/2014/main" id="{01B66C6D-E5F0-400A-8D1E-088247AD40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8" t="27254" r="39444" b="37107"/>
          <a:stretch/>
        </p:blipFill>
        <p:spPr bwMode="auto">
          <a:xfrm>
            <a:off x="219762" y="119270"/>
            <a:ext cx="2016722" cy="62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Inhoudsopgave</a:t>
            </a:r>
            <a:endParaRPr dirty="0"/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A66613A0-C7E5-4AAF-AC48-37E4D821F6D7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PLC</a:t>
            </a:r>
          </a:p>
          <a:p>
            <a:r>
              <a:rPr lang="en-US" dirty="0" err="1"/>
              <a:t>NodeRed</a:t>
            </a:r>
            <a:endParaRPr lang="en-US" dirty="0"/>
          </a:p>
          <a:p>
            <a:r>
              <a:rPr lang="en-US" dirty="0"/>
              <a:t>Interface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PLC</a:t>
            </a:r>
            <a:endParaRPr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Visualisatie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Progamma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logica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Json data</a:t>
            </a: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MQTT</a:t>
            </a:r>
          </a:p>
          <a:p>
            <a:pPr marL="158750" lvl="0" indent="0">
              <a:spcAft>
                <a:spcPts val="600"/>
              </a:spcAft>
              <a:buClr>
                <a:srgbClr val="FFFFFF"/>
              </a:buClr>
              <a:buSzPts val="1100"/>
              <a:buNone/>
            </a:pP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158750" lvl="0" indent="0">
              <a:spcAft>
                <a:spcPts val="600"/>
              </a:spcAft>
              <a:buClr>
                <a:srgbClr val="FFFFFF"/>
              </a:buClr>
              <a:buSzPts val="1100"/>
              <a:buNone/>
            </a:pP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D73B2882-9E5A-4FAA-97C8-EE6F3E612679}"/>
              </a:ext>
            </a:extLst>
          </p:cNvPr>
          <p:cNvSpPr txBox="1"/>
          <p:nvPr/>
        </p:nvSpPr>
        <p:spPr>
          <a:xfrm>
            <a:off x="5307496" y="4866501"/>
            <a:ext cx="383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200" b="1" dirty="0">
                <a:solidFill>
                  <a:schemeClr val="bg1"/>
                </a:solidFill>
                <a:latin typeface="Dosis ExtraLight"/>
                <a:sym typeface="Abel"/>
              </a:rPr>
              <a:t>PLC     </a:t>
            </a:r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-     </a:t>
            </a:r>
            <a:r>
              <a:rPr lang="nl-BE" sz="1200" dirty="0" err="1">
                <a:solidFill>
                  <a:schemeClr val="bg1"/>
                </a:solidFill>
                <a:latin typeface="Dosis ExtraLight"/>
                <a:sym typeface="Abel"/>
              </a:rPr>
              <a:t>SigFox</a:t>
            </a:r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     -     Database/ </a:t>
            </a:r>
            <a:r>
              <a:rPr lang="nl-BE" sz="1200" dirty="0" err="1">
                <a:solidFill>
                  <a:schemeClr val="bg1"/>
                </a:solidFill>
                <a:latin typeface="Dosis ExtraLight"/>
                <a:sym typeface="Abel"/>
              </a:rPr>
              <a:t>NodeRed</a:t>
            </a:r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     -     Interface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07FE98EE-60EE-4B0B-AFDB-515B4EB27F6C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A9719A-F5B1-4883-8E50-3979F7833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1251" y="838424"/>
            <a:ext cx="4103024" cy="236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166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 err="1"/>
              <a:t>nodered</a:t>
            </a:r>
            <a:endParaRPr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07FE98EE-60EE-4B0B-AFDB-515B4EB27F6C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4</a:t>
            </a:r>
          </a:p>
        </p:txBody>
      </p:sp>
      <p:sp>
        <p:nvSpPr>
          <p:cNvPr id="7" name="Google Shape;318;p22">
            <a:extLst>
              <a:ext uri="{FF2B5EF4-FFF2-40B4-BE49-F238E27FC236}">
                <a16:creationId xmlns:a16="http://schemas.microsoft.com/office/drawing/2014/main" id="{588F7C53-2FF0-4F4B-AAF7-07299BD95DB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AFE91209-2980-42F7-83A9-AE1469A85B60}"/>
              </a:ext>
            </a:extLst>
          </p:cNvPr>
          <p:cNvSpPr txBox="1"/>
          <p:nvPr/>
        </p:nvSpPr>
        <p:spPr>
          <a:xfrm>
            <a:off x="5307496" y="4866501"/>
            <a:ext cx="383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PLC     -     </a:t>
            </a:r>
            <a:r>
              <a:rPr lang="nl-BE" sz="1200" dirty="0" err="1">
                <a:solidFill>
                  <a:schemeClr val="bg1"/>
                </a:solidFill>
                <a:latin typeface="Dosis ExtraLight"/>
                <a:sym typeface="Abel"/>
              </a:rPr>
              <a:t>SigFox</a:t>
            </a:r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     -     </a:t>
            </a:r>
            <a:r>
              <a:rPr lang="nl-BE" sz="1200" b="1" dirty="0">
                <a:solidFill>
                  <a:schemeClr val="bg1"/>
                </a:solidFill>
                <a:latin typeface="Dosis ExtraLight"/>
                <a:sym typeface="Abel"/>
              </a:rPr>
              <a:t>Database/ </a:t>
            </a:r>
            <a:r>
              <a:rPr lang="nl-BE" sz="1200" b="1" dirty="0" err="1">
                <a:solidFill>
                  <a:schemeClr val="bg1"/>
                </a:solidFill>
                <a:latin typeface="Dosis ExtraLight"/>
                <a:sym typeface="Abel"/>
              </a:rPr>
              <a:t>NodeRed</a:t>
            </a:r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     -     Interface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AD67DE9-C12B-47F5-B422-AFA57491B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63" y="1115677"/>
            <a:ext cx="5787181" cy="191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CC86140-CF02-4732-A719-CB901E14B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710" y="1111830"/>
            <a:ext cx="234315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939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Interface</a:t>
            </a:r>
            <a:endParaRPr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NodeJs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server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opgezet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op Raspberry pi</a:t>
            </a: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Data van test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db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via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nodeJs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script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omgevormd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naar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json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formaat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Json data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geplot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op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webgraph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158750" lvl="0" indent="0">
              <a:spcAft>
                <a:spcPts val="600"/>
              </a:spcAft>
              <a:buClr>
                <a:srgbClr val="FFFFFF"/>
              </a:buClr>
              <a:buSzPts val="1100"/>
              <a:buNone/>
            </a:pP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158750" lvl="0" indent="0">
              <a:spcAft>
                <a:spcPts val="600"/>
              </a:spcAft>
              <a:buClr>
                <a:srgbClr val="FFFFFF"/>
              </a:buClr>
              <a:buSzPts val="1100"/>
              <a:buNone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External services</a:t>
            </a:r>
          </a:p>
          <a:p>
            <a:pPr>
              <a:spcAft>
                <a:spcPts val="600"/>
              </a:spcAft>
              <a:buClr>
                <a:srgbClr val="FFFFFF"/>
              </a:buClr>
              <a:buSzPts val="1100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Real-time weather data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ingelezen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van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een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externe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API</a:t>
            </a:r>
          </a:p>
          <a:p>
            <a:pPr>
              <a:spcAft>
                <a:spcPts val="600"/>
              </a:spcAft>
              <a:buClr>
                <a:srgbClr val="FFFFFF"/>
              </a:buClr>
              <a:buSzPts val="1100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Externe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data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opgeslagen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in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een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database </a:t>
            </a:r>
          </a:p>
          <a:p>
            <a:pPr>
              <a:spcAft>
                <a:spcPts val="600"/>
              </a:spcAft>
              <a:buClr>
                <a:srgbClr val="FFFFFF"/>
              </a:buClr>
              <a:buSzPts val="1100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(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externe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data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kan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ook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terug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naar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de plc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verstuurd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worden</a:t>
            </a:r>
            <a:r>
              <a:rPr lang="en-US" sz="160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via MQTT)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158750" lvl="0" indent="0">
              <a:spcAft>
                <a:spcPts val="600"/>
              </a:spcAft>
              <a:buClr>
                <a:srgbClr val="FFFFFF"/>
              </a:buClr>
              <a:buSzPts val="1100"/>
              <a:buNone/>
            </a:pPr>
            <a:endParaRPr lang="en-US" sz="14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07FE98EE-60EE-4B0B-AFDB-515B4EB27F6C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5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240A20F8-D2ED-40C8-B9A1-3C708B14FAF6}"/>
              </a:ext>
            </a:extLst>
          </p:cNvPr>
          <p:cNvSpPr txBox="1"/>
          <p:nvPr/>
        </p:nvSpPr>
        <p:spPr>
          <a:xfrm>
            <a:off x="5307496" y="4866501"/>
            <a:ext cx="383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PLC     -     </a:t>
            </a:r>
            <a:r>
              <a:rPr lang="nl-BE" sz="1200" dirty="0" err="1">
                <a:solidFill>
                  <a:schemeClr val="bg1"/>
                </a:solidFill>
                <a:latin typeface="Dosis ExtraLight"/>
                <a:sym typeface="Abel"/>
              </a:rPr>
              <a:t>SigFox</a:t>
            </a:r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     -     Database/ </a:t>
            </a:r>
            <a:r>
              <a:rPr lang="nl-BE" sz="1200" dirty="0" err="1">
                <a:solidFill>
                  <a:schemeClr val="bg1"/>
                </a:solidFill>
                <a:latin typeface="Dosis ExtraLight"/>
                <a:sym typeface="Abel"/>
              </a:rPr>
              <a:t>NodeRed</a:t>
            </a:r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     -     </a:t>
            </a:r>
            <a:r>
              <a:rPr lang="nl-BE" sz="1200" b="1" dirty="0">
                <a:solidFill>
                  <a:schemeClr val="bg1"/>
                </a:solidFill>
                <a:latin typeface="Dosis ExtraLight"/>
                <a:sym typeface="Abel"/>
              </a:rPr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1122176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A50358-47AB-4061-8AC1-B5BD4E9807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Einde</a:t>
            </a:r>
          </a:p>
        </p:txBody>
      </p:sp>
    </p:spTree>
    <p:extLst>
      <p:ext uri="{BB962C8B-B14F-4D97-AF65-F5344CB8AC3E}">
        <p14:creationId xmlns:p14="http://schemas.microsoft.com/office/powerpoint/2010/main" val="2362729687"/>
      </p:ext>
    </p:extLst>
  </p:cSld>
  <p:clrMapOvr>
    <a:masterClrMapping/>
  </p:clrMapOvr>
</p:sld>
</file>

<file path=ppt/theme/theme1.xml><?xml version="1.0" encoding="utf-8"?>
<a:theme xmlns:a="http://schemas.openxmlformats.org/drawingml/2006/main" name="Isometric Proposal by Slidesgo">
  <a:themeElements>
    <a:clrScheme name="Simple Light">
      <a:dk1>
        <a:srgbClr val="EFEFEF"/>
      </a:dk1>
      <a:lt1>
        <a:srgbClr val="CCCCCC"/>
      </a:lt1>
      <a:dk2>
        <a:srgbClr val="263238"/>
      </a:dk2>
      <a:lt2>
        <a:srgbClr val="37474F"/>
      </a:lt2>
      <a:accent1>
        <a:srgbClr val="455A64"/>
      </a:accent1>
      <a:accent2>
        <a:srgbClr val="1FB299"/>
      </a:accent2>
      <a:accent3>
        <a:srgbClr val="23C7AC"/>
      </a:accent3>
      <a:accent4>
        <a:srgbClr val="27DEBF"/>
      </a:accent4>
      <a:accent5>
        <a:srgbClr val="7DEBD9"/>
      </a:accent5>
      <a:accent6>
        <a:srgbClr val="23C7AC"/>
      </a:accent6>
      <a:hlink>
        <a:srgbClr val="23C7A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4311</TotalTime>
  <Words>111</Words>
  <Application>Microsoft Office PowerPoint</Application>
  <PresentationFormat>Diavoorstelling (16:9)</PresentationFormat>
  <Paragraphs>36</Paragraphs>
  <Slides>6</Slides>
  <Notes>5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3" baseType="lpstr">
      <vt:lpstr>Arial</vt:lpstr>
      <vt:lpstr>Josefin Sans</vt:lpstr>
      <vt:lpstr>Abel</vt:lpstr>
      <vt:lpstr>Fira Sans Condensed ExtraLight</vt:lpstr>
      <vt:lpstr>Dosis ExtraLight</vt:lpstr>
      <vt:lpstr>Staatliches</vt:lpstr>
      <vt:lpstr>Isometric Proposal by Slidesgo</vt:lpstr>
      <vt:lpstr>Industrial automation</vt:lpstr>
      <vt:lpstr>Inhoudsopgave</vt:lpstr>
      <vt:lpstr>PLC</vt:lpstr>
      <vt:lpstr>nodered</vt:lpstr>
      <vt:lpstr>Interface</vt:lpstr>
      <vt:lpstr>Einde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Industrial automation</dc:title>
  <dc:creator>Abad_Sethi</dc:creator>
  <cp:lastModifiedBy>Jason Vaesen</cp:lastModifiedBy>
  <cp:revision>58</cp:revision>
  <dcterms:modified xsi:type="dcterms:W3CDTF">2020-01-06T22:24:28Z</dcterms:modified>
</cp:coreProperties>
</file>