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954cb2e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954cb2e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b7ed64c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b7ed64c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-"/>
            </a:pPr>
            <a:r>
              <a:rPr lang="en" sz="1200">
                <a:solidFill>
                  <a:schemeClr val="lt2"/>
                </a:solidFill>
              </a:rPr>
              <a:t>Red: FSM regarding game loop. Originally one button that lets you go through all states (along with reset but..) Some changes; start button to go from idle to game. Game you can only die to go to end game. Endgame -&gt; reset = gameplay.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-"/>
            </a:pPr>
            <a:r>
              <a:rPr lang="en" sz="1200">
                <a:solidFill>
                  <a:schemeClr val="lt2"/>
                </a:solidFill>
              </a:rPr>
              <a:t>Blue: game Logic Pseudo-code go more in depth later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-"/>
            </a:pPr>
            <a:r>
              <a:rPr lang="en" sz="1200">
                <a:solidFill>
                  <a:schemeClr val="lt2"/>
                </a:solidFill>
              </a:rPr>
              <a:t>Green: Input, Output &amp; timers for the whack a mole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-"/>
            </a:pPr>
            <a:r>
              <a:rPr lang="en" sz="1200">
                <a:solidFill>
                  <a:schemeClr val="lt2"/>
                </a:solidFill>
              </a:rPr>
              <a:t>Purple: Visuals/UI/ possibly sounds in the future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-"/>
            </a:pPr>
            <a:r>
              <a:rPr lang="en" sz="1200">
                <a:solidFill>
                  <a:schemeClr val="lt2"/>
                </a:solidFill>
              </a:rPr>
              <a:t>Yellow: Unknowns/ things we might implement later = multiple moles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9adfc34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9adfc34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 final block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 ounces for reset, random number generator for the mole timer, accelerometer for game tilt, game logic and vga for graphics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9b150b69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9b150b6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b666d924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b666d924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b666d924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b666d924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659c4110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659c4110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be6099c61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be6099c61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be6099c61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be6099c61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bf9e6710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1bf9e6710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4e29ce4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4e29ce4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c0c1c028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c0c1c028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1bf9e6710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1bf9e6710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c0c1c028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1c0c1c028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b7ed64c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b7ed64c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b919f68b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1b919f68b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-How does the fpga </a:t>
            </a:r>
            <a:r>
              <a:rPr lang="en"/>
              <a:t>communicate with accelerometer? SPI;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SPI module: setup and burst read (sourced from YouTube video)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setup allows us to change sensor to measurement mode from standby and start reading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- 40 ms kind of transition state to wait data to be ready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rest of instructions let us read xyz from data in a continuous 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 from this: need to implement so much more of the code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368fc21163e8e1c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368fc21163e8e1c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1b666d92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1b666d92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954cb2e2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954cb2e2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1b666d924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1b666d924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b919f68b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1b919f68b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954cb2e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954cb2e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1954cb2e2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1954cb2e2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954cb2e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954cb2e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b666d92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b666d92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9ddc0e5e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9ddc0e5e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b666d92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b666d92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b666d924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b666d924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954cb2e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954cb2e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154550" y="-125850"/>
            <a:ext cx="2262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rtl="0"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1pPr>
            <a:lvl2pPr indent="-317500" lvl="1" marL="914400" rtl="0"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04800" lvl="2" marL="1371600" rtl="0">
              <a:spcBef>
                <a:spcPts val="200"/>
              </a:spcBef>
              <a:spcAft>
                <a:spcPts val="0"/>
              </a:spcAft>
              <a:buSzPts val="1200"/>
              <a:buChar char="•"/>
              <a:defRPr/>
            </a:lvl3pPr>
            <a:lvl4pPr indent="-292100" lvl="3" marL="1828800" rtl="0">
              <a:spcBef>
                <a:spcPts val="200"/>
              </a:spcBef>
              <a:spcAft>
                <a:spcPts val="0"/>
              </a:spcAft>
              <a:buSzPts val="1000"/>
              <a:buChar char="–"/>
              <a:defRPr/>
            </a:lvl4pPr>
            <a:lvl5pPr indent="-292100" lvl="4" marL="2286000" rtl="0">
              <a:spcBef>
                <a:spcPts val="200"/>
              </a:spcBef>
              <a:spcAft>
                <a:spcPts val="0"/>
              </a:spcAft>
              <a:buSzPts val="1000"/>
              <a:buChar char="»"/>
              <a:defRPr/>
            </a:lvl5pPr>
            <a:lvl6pPr indent="-292100" lvl="5" marL="27432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6pPr>
            <a:lvl7pPr indent="-292100" lvl="6" marL="32004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7pPr>
            <a:lvl8pPr indent="-292100" lvl="7" marL="3657600" rtl="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8pPr>
            <a:lvl9pPr indent="-292100" lvl="8" marL="4114800"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61156" y="1453357"/>
            <a:ext cx="38862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28600" y="800100"/>
            <a:ext cx="2019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2324100" y="800100"/>
            <a:ext cx="2019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228600" y="767556"/>
            <a:ext cx="2020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228600" y="1087438"/>
            <a:ext cx="20202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2322513" y="767556"/>
            <a:ext cx="20208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2322513" y="1087438"/>
            <a:ext cx="20208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228600" y="717550"/>
            <a:ext cx="1504200" cy="2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96144" y="2683669"/>
            <a:ext cx="2743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g"/><Relationship Id="rId4" Type="http://schemas.openxmlformats.org/officeDocument/2006/relationships/image" Target="../media/image12.jpg"/><Relationship Id="rId5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Relationship Id="rId4" Type="http://schemas.openxmlformats.org/officeDocument/2006/relationships/image" Target="../media/image18.jpg"/><Relationship Id="rId5" Type="http://schemas.openxmlformats.org/officeDocument/2006/relationships/image" Target="../media/image23.jpg"/><Relationship Id="rId6" Type="http://schemas.openxmlformats.org/officeDocument/2006/relationships/image" Target="../media/image17.jpg"/><Relationship Id="rId7" Type="http://schemas.openxmlformats.org/officeDocument/2006/relationships/image" Target="../media/image19.jpg"/><Relationship Id="rId8" Type="http://schemas.openxmlformats.org/officeDocument/2006/relationships/image" Target="../media/image1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hyperlink" Target="http://drive.google.com/file/d/1ECJP72SAwZz19Ltdhi5s19RyjmrcjbHW/view" TargetMode="External"/><Relationship Id="rId5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jpg"/><Relationship Id="rId4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11419" l="12340" r="10194" t="9659"/>
          <a:stretch/>
        </p:blipFill>
        <p:spPr>
          <a:xfrm>
            <a:off x="5758250" y="819500"/>
            <a:ext cx="3010425" cy="30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>
            <p:ph type="ctrTitle"/>
          </p:nvPr>
        </p:nvSpPr>
        <p:spPr>
          <a:xfrm>
            <a:off x="63100" y="1598625"/>
            <a:ext cx="6648600" cy="9186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EC311 Final Project Presentation: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Whack-a-Mole</a:t>
            </a:r>
            <a:endParaRPr b="1" sz="3600"/>
          </a:p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1554089" y="2740250"/>
            <a:ext cx="3594300" cy="10059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/>
              <a:t> Kofi Frempong, Mingshan Guo, </a:t>
            </a:r>
            <a:r>
              <a:rPr lang="en" sz="1800"/>
              <a:t>Arielle Maravilla, Jacob Nissenbaum, Mirclea Tan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2142150"/>
            <a:ext cx="8520600" cy="8592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4600"/>
              <a:t>Block Diagram &amp; Game Logic</a:t>
            </a:r>
            <a:endParaRPr b="1" sz="4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250" y="0"/>
            <a:ext cx="397314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/>
          <p:nvPr/>
        </p:nvSpPr>
        <p:spPr>
          <a:xfrm>
            <a:off x="4483250" y="698050"/>
            <a:ext cx="1550100" cy="1419300"/>
          </a:xfrm>
          <a:prstGeom prst="rect">
            <a:avLst/>
          </a:prstGeom>
          <a:solidFill>
            <a:srgbClr val="FF0000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6178975" y="0"/>
            <a:ext cx="2277600" cy="2722200"/>
          </a:xfrm>
          <a:prstGeom prst="rect">
            <a:avLst/>
          </a:prstGeom>
          <a:solidFill>
            <a:srgbClr val="00E3FF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4483250" y="2187150"/>
            <a:ext cx="1358400" cy="1175100"/>
          </a:xfrm>
          <a:prstGeom prst="rect">
            <a:avLst/>
          </a:prstGeom>
          <a:solidFill>
            <a:srgbClr val="09FF00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4483250" y="3524975"/>
            <a:ext cx="3222600" cy="814500"/>
          </a:xfrm>
          <a:prstGeom prst="rect">
            <a:avLst/>
          </a:prstGeom>
          <a:solidFill>
            <a:srgbClr val="FF00D1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4483250" y="4409125"/>
            <a:ext cx="2277600" cy="605100"/>
          </a:xfrm>
          <a:prstGeom prst="rect">
            <a:avLst/>
          </a:prstGeom>
          <a:solidFill>
            <a:srgbClr val="FFF300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981075" y="600075"/>
            <a:ext cx="9600" cy="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1295325" y="1114425"/>
            <a:ext cx="9600" cy="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194750" y="153250"/>
            <a:ext cx="4109700" cy="49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Design Doc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Red: FSM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Blue: Logic Pseudo-code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Green: Input, Output, Var.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Purple: Visuals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Yellow: Unknowns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46578" l="17686" r="13304" t="10939"/>
          <a:stretch/>
        </p:blipFill>
        <p:spPr>
          <a:xfrm>
            <a:off x="202625" y="478975"/>
            <a:ext cx="9071048" cy="418554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5990775" y="899050"/>
            <a:ext cx="26424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Block Diagram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575" y="0"/>
            <a:ext cx="686245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/>
        </p:nvSpPr>
        <p:spPr>
          <a:xfrm>
            <a:off x="73125" y="323500"/>
            <a:ext cx="26424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Game Logic</a:t>
            </a:r>
            <a:r>
              <a:rPr lang="en" sz="2600">
                <a:solidFill>
                  <a:schemeClr val="dk2"/>
                </a:solidFill>
              </a:rPr>
              <a:t> Diagram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2205450"/>
            <a:ext cx="8520600" cy="7326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 lnSpcReduction="10000"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4600"/>
              <a:t>Code Snippet</a:t>
            </a:r>
            <a:endParaRPr b="1" sz="4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b="1953" l="24508" r="2658" t="11593"/>
          <a:stretch/>
        </p:blipFill>
        <p:spPr>
          <a:xfrm>
            <a:off x="491317" y="49100"/>
            <a:ext cx="5726259" cy="50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/>
        </p:nvSpPr>
        <p:spPr>
          <a:xfrm>
            <a:off x="6322975" y="907925"/>
            <a:ext cx="24807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*** Key Take-away: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Timers as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State Transition Conditions  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(Lab 2 + 3)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 b="2283" l="25076" r="29796" t="28526"/>
          <a:stretch/>
        </p:blipFill>
        <p:spPr>
          <a:xfrm>
            <a:off x="5344916" y="411124"/>
            <a:ext cx="3362980" cy="387715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/>
          <p:nvPr/>
        </p:nvSpPr>
        <p:spPr>
          <a:xfrm>
            <a:off x="5318526" y="369151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/>
          <p:nvPr/>
        </p:nvSpPr>
        <p:spPr>
          <a:xfrm>
            <a:off x="7799389" y="217250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9"/>
          <p:cNvSpPr/>
          <p:nvPr/>
        </p:nvSpPr>
        <p:spPr>
          <a:xfrm>
            <a:off x="8229016" y="780704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9"/>
          <p:cNvSpPr/>
          <p:nvPr/>
        </p:nvSpPr>
        <p:spPr>
          <a:xfrm>
            <a:off x="4837856" y="780704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>
            <a:off x="4572000" y="3343363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 rotWithShape="1">
          <a:blip r:embed="rId4">
            <a:alphaModFix/>
          </a:blip>
          <a:srcRect b="56963" l="24512" r="15643" t="11597"/>
          <a:stretch/>
        </p:blipFill>
        <p:spPr>
          <a:xfrm>
            <a:off x="86000" y="24550"/>
            <a:ext cx="4704876" cy="18525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/>
          <p:nvPr/>
        </p:nvSpPr>
        <p:spPr>
          <a:xfrm>
            <a:off x="292375" y="305975"/>
            <a:ext cx="4498500" cy="380400"/>
          </a:xfrm>
          <a:prstGeom prst="rect">
            <a:avLst/>
          </a:prstGeom>
          <a:solidFill>
            <a:srgbClr val="FF0000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7154925" y="1102475"/>
            <a:ext cx="1047900" cy="622800"/>
          </a:xfrm>
          <a:prstGeom prst="rect">
            <a:avLst/>
          </a:prstGeom>
          <a:solidFill>
            <a:srgbClr val="FF0000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292375" y="747825"/>
            <a:ext cx="3963600" cy="1051800"/>
          </a:xfrm>
          <a:prstGeom prst="rect">
            <a:avLst/>
          </a:prstGeom>
          <a:solidFill>
            <a:srgbClr val="00E3FF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5344925" y="1668675"/>
            <a:ext cx="957900" cy="1051800"/>
          </a:xfrm>
          <a:prstGeom prst="rect">
            <a:avLst/>
          </a:prstGeom>
          <a:solidFill>
            <a:srgbClr val="00E3FF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5363525" y="2887800"/>
            <a:ext cx="957900" cy="622800"/>
          </a:xfrm>
          <a:prstGeom prst="rect">
            <a:avLst/>
          </a:prstGeom>
          <a:solidFill>
            <a:srgbClr val="00E3FF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0"/>
          <p:cNvPicPr preferRelativeResize="0"/>
          <p:nvPr/>
        </p:nvPicPr>
        <p:blipFill rotWithShape="1">
          <a:blip r:embed="rId3">
            <a:alphaModFix/>
          </a:blip>
          <a:srcRect b="2283" l="25076" r="29796" t="28526"/>
          <a:stretch/>
        </p:blipFill>
        <p:spPr>
          <a:xfrm>
            <a:off x="5344916" y="411124"/>
            <a:ext cx="3362980" cy="387715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/>
          <p:nvPr/>
        </p:nvSpPr>
        <p:spPr>
          <a:xfrm>
            <a:off x="5318526" y="369151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/>
          <p:nvPr/>
        </p:nvSpPr>
        <p:spPr>
          <a:xfrm>
            <a:off x="7799389" y="217250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/>
          <p:nvPr/>
        </p:nvSpPr>
        <p:spPr>
          <a:xfrm>
            <a:off x="8229016" y="780704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/>
          <p:nvPr/>
        </p:nvSpPr>
        <p:spPr>
          <a:xfrm>
            <a:off x="4837856" y="780704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/>
          <p:nvPr/>
        </p:nvSpPr>
        <p:spPr>
          <a:xfrm>
            <a:off x="4572000" y="3343363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 rotWithShape="1">
          <a:blip r:embed="rId4">
            <a:alphaModFix/>
          </a:blip>
          <a:srcRect b="28712" l="24512" r="15643" t="41711"/>
          <a:stretch/>
        </p:blipFill>
        <p:spPr>
          <a:xfrm>
            <a:off x="86000" y="1799625"/>
            <a:ext cx="4704876" cy="17428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/>
          <p:nvPr/>
        </p:nvSpPr>
        <p:spPr>
          <a:xfrm>
            <a:off x="316150" y="1856350"/>
            <a:ext cx="4521600" cy="608100"/>
          </a:xfrm>
          <a:prstGeom prst="rect">
            <a:avLst/>
          </a:prstGeom>
          <a:solidFill>
            <a:srgbClr val="09FF00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6687775" y="2407600"/>
            <a:ext cx="810600" cy="681000"/>
          </a:xfrm>
          <a:prstGeom prst="rect">
            <a:avLst/>
          </a:prstGeom>
          <a:solidFill>
            <a:srgbClr val="09FF00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316150" y="2597800"/>
            <a:ext cx="4458600" cy="944700"/>
          </a:xfrm>
          <a:prstGeom prst="rect">
            <a:avLst/>
          </a:prstGeom>
          <a:solidFill>
            <a:srgbClr val="FF00D1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6687825" y="3728925"/>
            <a:ext cx="810600" cy="608100"/>
          </a:xfrm>
          <a:prstGeom prst="rect">
            <a:avLst/>
          </a:prstGeom>
          <a:solidFill>
            <a:srgbClr val="FF00D1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1"/>
          <p:cNvPicPr preferRelativeResize="0"/>
          <p:nvPr/>
        </p:nvPicPr>
        <p:blipFill rotWithShape="1">
          <a:blip r:embed="rId3">
            <a:alphaModFix/>
          </a:blip>
          <a:srcRect b="2283" l="25076" r="29796" t="28526"/>
          <a:stretch/>
        </p:blipFill>
        <p:spPr>
          <a:xfrm>
            <a:off x="5344916" y="411124"/>
            <a:ext cx="3362980" cy="387715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/>
          <p:nvPr/>
        </p:nvSpPr>
        <p:spPr>
          <a:xfrm>
            <a:off x="5318526" y="369151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/>
          <p:nvPr/>
        </p:nvSpPr>
        <p:spPr>
          <a:xfrm>
            <a:off x="7799389" y="217250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8229016" y="780704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/>
          <p:nvPr/>
        </p:nvSpPr>
        <p:spPr>
          <a:xfrm>
            <a:off x="4837856" y="780704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/>
          <p:nvPr/>
        </p:nvSpPr>
        <p:spPr>
          <a:xfrm>
            <a:off x="4572000" y="3343363"/>
            <a:ext cx="1047900" cy="9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 rotWithShape="1">
          <a:blip r:embed="rId4">
            <a:alphaModFix/>
          </a:blip>
          <a:srcRect b="3945" l="24512" r="15643" t="72254"/>
          <a:stretch/>
        </p:blipFill>
        <p:spPr>
          <a:xfrm>
            <a:off x="86000" y="3599225"/>
            <a:ext cx="4704876" cy="14024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/>
          <p:nvPr/>
        </p:nvSpPr>
        <p:spPr>
          <a:xfrm>
            <a:off x="322500" y="3853500"/>
            <a:ext cx="4630800" cy="1107900"/>
          </a:xfrm>
          <a:prstGeom prst="rect">
            <a:avLst/>
          </a:prstGeom>
          <a:solidFill>
            <a:srgbClr val="FFF300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1"/>
          <p:cNvSpPr/>
          <p:nvPr/>
        </p:nvSpPr>
        <p:spPr>
          <a:xfrm>
            <a:off x="7740050" y="3112850"/>
            <a:ext cx="926400" cy="1038600"/>
          </a:xfrm>
          <a:prstGeom prst="rect">
            <a:avLst/>
          </a:prstGeom>
          <a:solidFill>
            <a:srgbClr val="FFF300">
              <a:alpha val="22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311700" y="2205450"/>
            <a:ext cx="8520600" cy="7326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 lnSpcReduction="10000"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4600"/>
              <a:t>Two Notable Design Features</a:t>
            </a:r>
            <a:endParaRPr b="1" sz="4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Rubric Reference (Delete this Slide)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 lnSpcReduction="20000"/>
          </a:bodyPr>
          <a:lstStyle/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✅ </a:t>
            </a:r>
            <a:r>
              <a:rPr lang="en"/>
              <a:t>Project title, project members – this should be a single slide </a:t>
            </a:r>
            <a:endParaRPr/>
          </a:p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✅ </a:t>
            </a:r>
            <a:r>
              <a:rPr lang="en"/>
              <a:t>Goal/Motivation –what you are doing and why. This slide should include 1 concrete example </a:t>
            </a:r>
            <a:br>
              <a:rPr lang="en"/>
            </a:br>
            <a:r>
              <a:rPr lang="en"/>
              <a:t>of how someone could actually use your design in real life.</a:t>
            </a:r>
            <a:endParaRPr/>
          </a:p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✅ </a:t>
            </a:r>
            <a:r>
              <a:rPr lang="en"/>
              <a:t>Short Functionality – one slide max recapping what you are doing. What was your design</a:t>
            </a:r>
            <a:br>
              <a:rPr lang="en"/>
            </a:br>
            <a:r>
              <a:rPr lang="en"/>
              <a:t>supposed to do? </a:t>
            </a:r>
            <a:endParaRPr/>
          </a:p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✅ Short Specification – one slide max recapping the specification of the design. What were the</a:t>
            </a:r>
            <a:br>
              <a:rPr lang="en"/>
            </a:br>
            <a:r>
              <a:rPr lang="en"/>
              <a:t>requirements? Constraints?</a:t>
            </a:r>
            <a:endParaRPr/>
          </a:p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✅ </a:t>
            </a:r>
            <a:r>
              <a:rPr lang="en"/>
              <a:t>Detailed Block Diagrams – provide the real block diagrams for your design. </a:t>
            </a:r>
            <a:endParaRPr/>
          </a:p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Code Snippet – provide 1 or 2 of your best code snippets and discuss. What was unique</a:t>
            </a:r>
            <a:br>
              <a:rPr lang="en"/>
            </a:br>
            <a:r>
              <a:rPr lang="en"/>
              <a:t>about it? Challenging? Innovative?</a:t>
            </a:r>
            <a:endParaRPr/>
          </a:p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✅Successes – discuss how your project was successful and why.</a:t>
            </a:r>
            <a:endParaRPr/>
          </a:p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Failures – discuss how your project did not work out as you planned. Provide examples of</a:t>
            </a:r>
            <a:br>
              <a:rPr lang="en"/>
            </a:br>
            <a:r>
              <a:rPr lang="en"/>
              <a:t>what you would do differently.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RNG Module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675" y="1017725"/>
            <a:ext cx="4347074" cy="397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3"/>
          <p:cNvSpPr txBox="1"/>
          <p:nvPr/>
        </p:nvSpPr>
        <p:spPr>
          <a:xfrm>
            <a:off x="350025" y="1281425"/>
            <a:ext cx="28002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 for random show up of mole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 Converter</a:t>
            </a:r>
            <a:endParaRPr/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549" y="1017725"/>
            <a:ext cx="2521270" cy="421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81575"/>
            <a:ext cx="3215101" cy="24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2125" y="1152475"/>
            <a:ext cx="3253614" cy="245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1775" y="4193275"/>
            <a:ext cx="5369518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5"/>
          <p:cNvSpPr txBox="1"/>
          <p:nvPr/>
        </p:nvSpPr>
        <p:spPr>
          <a:xfrm>
            <a:off x="1050050" y="3684100"/>
            <a:ext cx="1317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5"/>
          <p:cNvSpPr txBox="1"/>
          <p:nvPr/>
        </p:nvSpPr>
        <p:spPr>
          <a:xfrm>
            <a:off x="6322225" y="3684550"/>
            <a:ext cx="25101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Bitmap Back to JPEG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3199875" y="4542900"/>
            <a:ext cx="25101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Bitmap MEM file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419" y="1443592"/>
            <a:ext cx="2550826" cy="1867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894" y="3275716"/>
            <a:ext cx="2067915" cy="186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4601" y="1443604"/>
            <a:ext cx="2117450" cy="1867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7325" y="1443612"/>
            <a:ext cx="2245110" cy="1867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" y="3275728"/>
            <a:ext cx="1576895" cy="186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3" y="1443600"/>
            <a:ext cx="2207336" cy="186779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6"/>
          <p:cNvSpPr txBox="1"/>
          <p:nvPr/>
        </p:nvSpPr>
        <p:spPr>
          <a:xfrm>
            <a:off x="2480550" y="308025"/>
            <a:ext cx="46692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Preliminary 64x64 Sprites 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(not yet written in Verilog)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266" name="Google Shape;266;p36"/>
          <p:cNvSpPr txBox="1"/>
          <p:nvPr/>
        </p:nvSpPr>
        <p:spPr>
          <a:xfrm>
            <a:off x="4083975" y="3545475"/>
            <a:ext cx="46692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Thus, planned 256x320  aspect ratio 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(or something close)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Accelerometer</a:t>
            </a:r>
            <a:endParaRPr/>
          </a:p>
        </p:txBody>
      </p:sp>
      <p:sp>
        <p:nvSpPr>
          <p:cNvPr id="272" name="Google Shape;272;p37"/>
          <p:cNvSpPr txBox="1"/>
          <p:nvPr>
            <p:ph idx="1" type="body"/>
          </p:nvPr>
        </p:nvSpPr>
        <p:spPr>
          <a:xfrm>
            <a:off x="311708" y="1187405"/>
            <a:ext cx="8520600" cy="3416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FPGA —-&gt; </a:t>
            </a:r>
            <a:r>
              <a:rPr lang="en"/>
              <a:t>Accelerometer? SPI (serial peripheral interface)</a:t>
            </a:r>
            <a:endParaRPr/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479" y="1809585"/>
            <a:ext cx="4479749" cy="28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type="title"/>
          </p:nvPr>
        </p:nvSpPr>
        <p:spPr>
          <a:xfrm>
            <a:off x="228600" y="137325"/>
            <a:ext cx="8195700" cy="5715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Accelerometer</a:t>
            </a:r>
            <a:r>
              <a:rPr lang="en"/>
              <a:t> going forward</a:t>
            </a:r>
            <a:endParaRPr/>
          </a:p>
        </p:txBody>
      </p:sp>
      <p:sp>
        <p:nvSpPr>
          <p:cNvPr id="279" name="Google Shape;279;p38"/>
          <p:cNvSpPr txBox="1"/>
          <p:nvPr>
            <p:ph idx="1" type="body"/>
          </p:nvPr>
        </p:nvSpPr>
        <p:spPr>
          <a:xfrm>
            <a:off x="346795" y="844932"/>
            <a:ext cx="8281500" cy="38952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-285750" lvl="0" marL="457200" rtl="0" algn="l">
              <a:spcBef>
                <a:spcPts val="200"/>
              </a:spcBef>
              <a:spcAft>
                <a:spcPts val="0"/>
              </a:spcAft>
              <a:buSzPts val="900"/>
              <a:buChar char="-"/>
            </a:pPr>
            <a:r>
              <a:rPr lang="en"/>
              <a:t>get tilts to work (debouncer</a:t>
            </a:r>
            <a:r>
              <a:rPr lang="en"/>
              <a:t> module for tilts)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457200" rtl="0" algn="l">
              <a:spcBef>
                <a:spcPts val="200"/>
              </a:spcBef>
              <a:spcAft>
                <a:spcPts val="0"/>
              </a:spcAft>
              <a:buSzPts val="900"/>
              <a:buChar char="-"/>
            </a:pPr>
            <a:r>
              <a:rPr lang="en"/>
              <a:t>Connect tilt to button (forward tilt = front button)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457200" rtl="0" algn="l">
              <a:spcBef>
                <a:spcPts val="200"/>
              </a:spcBef>
              <a:spcAft>
                <a:spcPts val="0"/>
              </a:spcAft>
              <a:buSzPts val="900"/>
              <a:buChar char="-"/>
            </a:pPr>
            <a:r>
              <a:rPr lang="en"/>
              <a:t>When all is done, Not show xyz values on 7segment display (used for testing)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idx="1" type="body"/>
          </p:nvPr>
        </p:nvSpPr>
        <p:spPr>
          <a:xfrm>
            <a:off x="343900" y="2183100"/>
            <a:ext cx="8520600" cy="7773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4600"/>
              <a:t>Successes?</a:t>
            </a:r>
            <a:endParaRPr b="1" sz="4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idx="1" type="body"/>
          </p:nvPr>
        </p:nvSpPr>
        <p:spPr>
          <a:xfrm>
            <a:off x="311700" y="219475"/>
            <a:ext cx="8520600" cy="3416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400"/>
              <a:t>We have a hardware only version of the game working on the FPGA by itself </a:t>
            </a:r>
            <a:endParaRPr sz="24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✅ Playable on FPGA</a:t>
            </a:r>
            <a:endParaRPr sz="24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400"/>
              <a:t>✅ Working Testbench</a:t>
            </a:r>
            <a:endParaRPr sz="24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90" name="Google Shape;290;p40"/>
          <p:cNvPicPr preferRelativeResize="0"/>
          <p:nvPr/>
        </p:nvPicPr>
        <p:blipFill rotWithShape="1">
          <a:blip r:embed="rId3">
            <a:alphaModFix/>
          </a:blip>
          <a:srcRect b="0" l="0" r="0" t="31337"/>
          <a:stretch/>
        </p:blipFill>
        <p:spPr>
          <a:xfrm>
            <a:off x="311700" y="2571750"/>
            <a:ext cx="3403524" cy="12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0" title="EC311_demo1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2325" y="1179225"/>
            <a:ext cx="4799975" cy="35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idx="1" type="body"/>
          </p:nvPr>
        </p:nvSpPr>
        <p:spPr>
          <a:xfrm>
            <a:off x="311700" y="2175000"/>
            <a:ext cx="8520600" cy="7935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4600"/>
              <a:t>Failures</a:t>
            </a:r>
            <a:r>
              <a:rPr lang="en" sz="4600"/>
              <a:t>?</a:t>
            </a:r>
            <a:endParaRPr b="1" sz="4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Next Steps…</a:t>
            </a:r>
            <a:endParaRPr/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Expanding Core Game Logic → playing with more than one mole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Tying the separate modules together: </a:t>
            </a:r>
            <a:endParaRPr sz="2300"/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en" sz="2300"/>
              <a:t>Connecting the </a:t>
            </a:r>
            <a:r>
              <a:rPr b="1" lang="en" sz="2300"/>
              <a:t>Accelerometer</a:t>
            </a:r>
            <a:r>
              <a:rPr lang="en" sz="2300"/>
              <a:t> as an alternative input</a:t>
            </a:r>
            <a:endParaRPr sz="2300"/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en" sz="2300"/>
              <a:t>Implementing </a:t>
            </a:r>
            <a:r>
              <a:rPr b="1" lang="en" sz="2300"/>
              <a:t>Random Number Generators </a:t>
            </a:r>
            <a:endParaRPr b="1" sz="2300"/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en" sz="2300"/>
              <a:t>Creating </a:t>
            </a:r>
            <a:r>
              <a:rPr b="1" lang="en" sz="2300"/>
              <a:t>VGA Modules </a:t>
            </a:r>
            <a:r>
              <a:rPr lang="en" sz="2300"/>
              <a:t>to load and display bitmap data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11700" y="276175"/>
            <a:ext cx="8520600" cy="3416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3000"/>
              <a:t>We made Whack-a-Mole on an FPGA. Someone could use this as entertainment…</a:t>
            </a:r>
            <a:endParaRPr b="1" sz="3000"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73025"/>
            <a:ext cx="4914900" cy="289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b="0" l="2453" r="2444" t="0"/>
          <a:stretch/>
        </p:blipFill>
        <p:spPr>
          <a:xfrm>
            <a:off x="5486425" y="1676400"/>
            <a:ext cx="3224250" cy="18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 txBox="1"/>
          <p:nvPr>
            <p:ph idx="1" type="body"/>
          </p:nvPr>
        </p:nvSpPr>
        <p:spPr>
          <a:xfrm>
            <a:off x="311700" y="1438850"/>
            <a:ext cx="8520600" cy="25950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6000"/>
              <a:t>Thank you for Listening.</a:t>
            </a:r>
            <a:endParaRPr b="1" sz="6000"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3000"/>
              <a:t>Questions?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390475"/>
            <a:ext cx="8520600" cy="3416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2800"/>
              <a:t>Think of it like an arcade cabinet; you press the button to start the game, the visuals of the game are displayed on the monitor. You interface with the game with the fpga (swing it)</a:t>
            </a:r>
            <a:endParaRPr b="1" sz="28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650" y="2114522"/>
            <a:ext cx="30510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951" y="1783775"/>
            <a:ext cx="4469299" cy="323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4600"/>
              <a:t>An idea of what this could look like…</a:t>
            </a:r>
            <a:endParaRPr sz="4600"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4600"/>
              <a:t>:)</a:t>
            </a:r>
            <a:endParaRPr sz="4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326" y="0"/>
            <a:ext cx="68613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2146950"/>
            <a:ext cx="8520600" cy="8496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4600"/>
              <a:t>Also, some box-art…</a:t>
            </a:r>
            <a:endParaRPr b="1" sz="4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886875"/>
            <a:ext cx="3891075" cy="33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4525" y="886875"/>
            <a:ext cx="3891078" cy="33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Specifications: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Requirements and Constraints</a:t>
            </a:r>
            <a:endParaRPr b="1" sz="3000"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656075"/>
            <a:ext cx="8520600" cy="29127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Implement a </a:t>
            </a:r>
            <a:r>
              <a:rPr b="1" lang="en" sz="1800"/>
              <a:t>Random Number Generator</a:t>
            </a:r>
            <a:r>
              <a:rPr lang="en" sz="1800"/>
              <a:t> to set t</a:t>
            </a:r>
            <a:r>
              <a:rPr lang="en" sz="1800"/>
              <a:t>ime between mole appearances between 1-3 seconds with variability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1 second window to hit mole for points, </a:t>
            </a:r>
            <a:r>
              <a:rPr b="1" lang="en" sz="1800"/>
              <a:t>decreasing </a:t>
            </a:r>
            <a:r>
              <a:rPr lang="en" sz="1800"/>
              <a:t>with score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1:1 “whack” (via button/motion) per mole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Reset Switch for resetting statistics (e.g. lives, score)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