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6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365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CCAE69-8F3A-41DC-AB75-10383104E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E101AB2-DFE7-4157-8077-C58830FA9989}">
      <dgm:prSet custT="1"/>
      <dgm:spPr/>
      <dgm:t>
        <a:bodyPr/>
        <a:lstStyle/>
        <a:p>
          <a:pPr>
            <a:defRPr cap="all"/>
          </a:pPr>
          <a:r>
            <a:rPr lang="en-US" sz="2400" b="1" i="0" baseline="0" dirty="0">
              <a:latin typeface="Amasis MT Pro Medium" panose="02040604050005020304" pitchFamily="18" charset="0"/>
            </a:rPr>
            <a:t>Stop &amp; Search data (2022)</a:t>
          </a:r>
          <a:endParaRPr lang="en-US" sz="2400" dirty="0">
            <a:latin typeface="Amasis MT Pro Medium" panose="02040604050005020304" pitchFamily="18" charset="0"/>
          </a:endParaRPr>
        </a:p>
      </dgm:t>
    </dgm:pt>
    <dgm:pt modelId="{1D44AAB5-B56D-4C18-A308-2AA3E412EB9C}" type="parTrans" cxnId="{52E25F8B-6441-494F-A8BE-B4F30D8F3BCC}">
      <dgm:prSet/>
      <dgm:spPr/>
      <dgm:t>
        <a:bodyPr/>
        <a:lstStyle/>
        <a:p>
          <a:endParaRPr lang="en-US" sz="3600"/>
        </a:p>
      </dgm:t>
    </dgm:pt>
    <dgm:pt modelId="{6450B59D-2D8B-407E-9A82-80DBD59872B0}" type="sibTrans" cxnId="{52E25F8B-6441-494F-A8BE-B4F30D8F3BCC}">
      <dgm:prSet/>
      <dgm:spPr/>
      <dgm:t>
        <a:bodyPr/>
        <a:lstStyle/>
        <a:p>
          <a:endParaRPr lang="en-US" sz="3600"/>
        </a:p>
      </dgm:t>
    </dgm:pt>
    <dgm:pt modelId="{9E2BDCCA-9208-4EE4-AA73-34D4C4963F44}">
      <dgm:prSet custT="1"/>
      <dgm:spPr/>
      <dgm:t>
        <a:bodyPr/>
        <a:lstStyle/>
        <a:p>
          <a:pPr>
            <a:defRPr cap="all"/>
          </a:pPr>
          <a:r>
            <a:rPr lang="en-US" sz="2400" b="1" i="0" baseline="0" dirty="0">
              <a:latin typeface="Amasis MT Pro Medium" panose="02040604050005020304" pitchFamily="18" charset="0"/>
            </a:rPr>
            <a:t>Economic inequality measures:</a:t>
          </a:r>
          <a:endParaRPr lang="en-US" sz="2400" dirty="0">
            <a:latin typeface="Amasis MT Pro Medium" panose="02040604050005020304" pitchFamily="18" charset="0"/>
          </a:endParaRPr>
        </a:p>
      </dgm:t>
    </dgm:pt>
    <dgm:pt modelId="{8B4887A9-D139-4C63-9C66-4832F91BCC85}" type="parTrans" cxnId="{42A71B18-8D04-4D85-B023-C6F39D478D0F}">
      <dgm:prSet/>
      <dgm:spPr/>
      <dgm:t>
        <a:bodyPr/>
        <a:lstStyle/>
        <a:p>
          <a:endParaRPr lang="en-US" sz="3600"/>
        </a:p>
      </dgm:t>
    </dgm:pt>
    <dgm:pt modelId="{14CE77CA-D40A-422D-A05E-ABC92C061C10}" type="sibTrans" cxnId="{42A71B18-8D04-4D85-B023-C6F39D478D0F}">
      <dgm:prSet/>
      <dgm:spPr/>
      <dgm:t>
        <a:bodyPr/>
        <a:lstStyle/>
        <a:p>
          <a:endParaRPr lang="en-US" sz="3600"/>
        </a:p>
      </dgm:t>
    </dgm:pt>
    <dgm:pt modelId="{91D7FC65-9642-47A9-88D1-698D1B61CB21}">
      <dgm:prSet custT="1"/>
      <dgm:spPr/>
      <dgm:t>
        <a:bodyPr/>
        <a:lstStyle/>
        <a:p>
          <a:pPr>
            <a:defRPr cap="all"/>
          </a:pPr>
          <a:r>
            <a:rPr lang="en-US" sz="2400" b="0" i="0" baseline="0" dirty="0">
              <a:latin typeface="Amasis MT Pro Medium" panose="02040604050005020304" pitchFamily="18" charset="0"/>
            </a:rPr>
            <a:t>Income Deprivation</a:t>
          </a:r>
          <a:endParaRPr lang="en-US" sz="2400" dirty="0">
            <a:latin typeface="Amasis MT Pro Medium" panose="02040604050005020304" pitchFamily="18" charset="0"/>
          </a:endParaRPr>
        </a:p>
      </dgm:t>
    </dgm:pt>
    <dgm:pt modelId="{BC4BD7DA-EB33-4626-981F-1B6DE8C24C9E}" type="parTrans" cxnId="{284A674B-E32C-44C9-9B10-1C390E08F7C5}">
      <dgm:prSet/>
      <dgm:spPr/>
      <dgm:t>
        <a:bodyPr/>
        <a:lstStyle/>
        <a:p>
          <a:endParaRPr lang="en-US" sz="3600"/>
        </a:p>
      </dgm:t>
    </dgm:pt>
    <dgm:pt modelId="{0518C728-2FE5-4483-AAEC-52BB08CCE6CC}" type="sibTrans" cxnId="{284A674B-E32C-44C9-9B10-1C390E08F7C5}">
      <dgm:prSet/>
      <dgm:spPr/>
      <dgm:t>
        <a:bodyPr/>
        <a:lstStyle/>
        <a:p>
          <a:endParaRPr lang="en-US" sz="3600"/>
        </a:p>
      </dgm:t>
    </dgm:pt>
    <dgm:pt modelId="{279BC2AA-E917-4201-BE6A-D15B4C9FAC6F}">
      <dgm:prSet custT="1"/>
      <dgm:spPr/>
      <dgm:t>
        <a:bodyPr/>
        <a:lstStyle/>
        <a:p>
          <a:pPr>
            <a:defRPr cap="all"/>
          </a:pPr>
          <a:r>
            <a:rPr lang="en-US" sz="2400" b="0" i="0" baseline="0">
              <a:latin typeface="Amasis MT Pro Medium" panose="02040604050005020304" pitchFamily="18" charset="0"/>
            </a:rPr>
            <a:t>Median house prices</a:t>
          </a:r>
          <a:endParaRPr lang="en-US" sz="2400">
            <a:latin typeface="Amasis MT Pro Medium" panose="02040604050005020304" pitchFamily="18" charset="0"/>
          </a:endParaRPr>
        </a:p>
      </dgm:t>
    </dgm:pt>
    <dgm:pt modelId="{8FC3ED93-FD15-4D26-A2B5-894B0E616FA3}" type="parTrans" cxnId="{B390A89B-0B3D-4C50-B04F-C5EF8BB6F693}">
      <dgm:prSet/>
      <dgm:spPr/>
      <dgm:t>
        <a:bodyPr/>
        <a:lstStyle/>
        <a:p>
          <a:endParaRPr lang="en-US" sz="3600"/>
        </a:p>
      </dgm:t>
    </dgm:pt>
    <dgm:pt modelId="{0A9D9B8B-FB1C-4C90-8BD7-28F7527B9B8D}" type="sibTrans" cxnId="{B390A89B-0B3D-4C50-B04F-C5EF8BB6F693}">
      <dgm:prSet/>
      <dgm:spPr/>
      <dgm:t>
        <a:bodyPr/>
        <a:lstStyle/>
        <a:p>
          <a:endParaRPr lang="en-US" sz="3600"/>
        </a:p>
      </dgm:t>
    </dgm:pt>
    <dgm:pt modelId="{DD109F9B-9830-4034-90CE-0ABD79C5E5AB}" type="pres">
      <dgm:prSet presAssocID="{8CCCAE69-8F3A-41DC-AB75-10383104EA2B}" presName="root" presStyleCnt="0">
        <dgm:presLayoutVars>
          <dgm:dir/>
          <dgm:resizeHandles val="exact"/>
        </dgm:presLayoutVars>
      </dgm:prSet>
      <dgm:spPr/>
    </dgm:pt>
    <dgm:pt modelId="{289FB435-2DF6-4490-8AB1-F18E2067CD5E}" type="pres">
      <dgm:prSet presAssocID="{EE101AB2-DFE7-4157-8077-C58830FA9989}" presName="compNode" presStyleCnt="0"/>
      <dgm:spPr/>
    </dgm:pt>
    <dgm:pt modelId="{B5FBC21F-BAF3-4F20-973D-7E88E10BE67C}" type="pres">
      <dgm:prSet presAssocID="{EE101AB2-DFE7-4157-8077-C58830FA9989}" presName="iconBgRect" presStyleLbl="bgShp" presStyleIdx="0" presStyleCnt="4"/>
      <dgm:spPr/>
    </dgm:pt>
    <dgm:pt modelId="{1AC5A762-BBA6-4F2C-88F0-6FCCE17EB943}" type="pres">
      <dgm:prSet presAssocID="{EE101AB2-DFE7-4157-8077-C58830FA99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11F85BB2-33BF-462C-AE5A-F5C4968BFAEC}" type="pres">
      <dgm:prSet presAssocID="{EE101AB2-DFE7-4157-8077-C58830FA9989}" presName="spaceRect" presStyleCnt="0"/>
      <dgm:spPr/>
    </dgm:pt>
    <dgm:pt modelId="{A37C8284-E839-4360-92AE-1AD799A63466}" type="pres">
      <dgm:prSet presAssocID="{EE101AB2-DFE7-4157-8077-C58830FA9989}" presName="textRect" presStyleLbl="revTx" presStyleIdx="0" presStyleCnt="4">
        <dgm:presLayoutVars>
          <dgm:chMax val="1"/>
          <dgm:chPref val="1"/>
        </dgm:presLayoutVars>
      </dgm:prSet>
      <dgm:spPr/>
    </dgm:pt>
    <dgm:pt modelId="{C140D024-92D1-4556-9E47-2871695EE240}" type="pres">
      <dgm:prSet presAssocID="{6450B59D-2D8B-407E-9A82-80DBD59872B0}" presName="sibTrans" presStyleCnt="0"/>
      <dgm:spPr/>
    </dgm:pt>
    <dgm:pt modelId="{90AD2457-0FAC-4116-B410-644D8A809CDD}" type="pres">
      <dgm:prSet presAssocID="{9E2BDCCA-9208-4EE4-AA73-34D4C4963F44}" presName="compNode" presStyleCnt="0"/>
      <dgm:spPr/>
    </dgm:pt>
    <dgm:pt modelId="{A37F40B7-F98F-46E5-808E-AF659BA090AB}" type="pres">
      <dgm:prSet presAssocID="{9E2BDCCA-9208-4EE4-AA73-34D4C4963F44}" presName="iconBgRect" presStyleLbl="bgShp" presStyleIdx="1" presStyleCnt="4"/>
      <dgm:spPr/>
    </dgm:pt>
    <dgm:pt modelId="{9CD61A21-C67C-49F9-B711-181DD0539F3B}" type="pres">
      <dgm:prSet presAssocID="{9E2BDCCA-9208-4EE4-AA73-34D4C4963F4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626765C-8536-4CCA-9361-20E92EFA86E1}" type="pres">
      <dgm:prSet presAssocID="{9E2BDCCA-9208-4EE4-AA73-34D4C4963F44}" presName="spaceRect" presStyleCnt="0"/>
      <dgm:spPr/>
    </dgm:pt>
    <dgm:pt modelId="{D235A48C-EC24-4A9E-B303-D43DF4A14830}" type="pres">
      <dgm:prSet presAssocID="{9E2BDCCA-9208-4EE4-AA73-34D4C4963F44}" presName="textRect" presStyleLbl="revTx" presStyleIdx="1" presStyleCnt="4">
        <dgm:presLayoutVars>
          <dgm:chMax val="1"/>
          <dgm:chPref val="1"/>
        </dgm:presLayoutVars>
      </dgm:prSet>
      <dgm:spPr/>
    </dgm:pt>
    <dgm:pt modelId="{8881A6AD-8F89-4B4D-9D1D-4DB92720E999}" type="pres">
      <dgm:prSet presAssocID="{14CE77CA-D40A-422D-A05E-ABC92C061C10}" presName="sibTrans" presStyleCnt="0"/>
      <dgm:spPr/>
    </dgm:pt>
    <dgm:pt modelId="{30D3924D-F9F4-4D10-8E7D-AC001688D933}" type="pres">
      <dgm:prSet presAssocID="{91D7FC65-9642-47A9-88D1-698D1B61CB21}" presName="compNode" presStyleCnt="0"/>
      <dgm:spPr/>
    </dgm:pt>
    <dgm:pt modelId="{0404DEA0-1911-4F06-A4C0-8555A766F23B}" type="pres">
      <dgm:prSet presAssocID="{91D7FC65-9642-47A9-88D1-698D1B61CB21}" presName="iconBgRect" presStyleLbl="bgShp" presStyleIdx="2" presStyleCnt="4"/>
      <dgm:spPr/>
    </dgm:pt>
    <dgm:pt modelId="{6600710C-A787-40C1-A892-C0B85E181F08}" type="pres">
      <dgm:prSet presAssocID="{91D7FC65-9642-47A9-88D1-698D1B61CB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E1058E62-397E-4BC7-BF47-3BD1B353E0E6}" type="pres">
      <dgm:prSet presAssocID="{91D7FC65-9642-47A9-88D1-698D1B61CB21}" presName="spaceRect" presStyleCnt="0"/>
      <dgm:spPr/>
    </dgm:pt>
    <dgm:pt modelId="{72AB6818-B03C-4BCA-91AA-2D301E05CFA4}" type="pres">
      <dgm:prSet presAssocID="{91D7FC65-9642-47A9-88D1-698D1B61CB21}" presName="textRect" presStyleLbl="revTx" presStyleIdx="2" presStyleCnt="4">
        <dgm:presLayoutVars>
          <dgm:chMax val="1"/>
          <dgm:chPref val="1"/>
        </dgm:presLayoutVars>
      </dgm:prSet>
      <dgm:spPr/>
    </dgm:pt>
    <dgm:pt modelId="{31D3B3BF-950B-40B9-87AD-E8746F37039B}" type="pres">
      <dgm:prSet presAssocID="{0518C728-2FE5-4483-AAEC-52BB08CCE6CC}" presName="sibTrans" presStyleCnt="0"/>
      <dgm:spPr/>
    </dgm:pt>
    <dgm:pt modelId="{C35A5705-D336-410D-BF5E-99CEA3300631}" type="pres">
      <dgm:prSet presAssocID="{279BC2AA-E917-4201-BE6A-D15B4C9FAC6F}" presName="compNode" presStyleCnt="0"/>
      <dgm:spPr/>
    </dgm:pt>
    <dgm:pt modelId="{8761E642-F1B0-434D-9CDC-7B2B829D1A11}" type="pres">
      <dgm:prSet presAssocID="{279BC2AA-E917-4201-BE6A-D15B4C9FAC6F}" presName="iconBgRect" presStyleLbl="bgShp" presStyleIdx="3" presStyleCnt="4"/>
      <dgm:spPr/>
    </dgm:pt>
    <dgm:pt modelId="{01A32097-FDA7-46EF-9162-D97D3C00ED51}" type="pres">
      <dgm:prSet presAssocID="{279BC2AA-E917-4201-BE6A-D15B4C9FAC6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0F59D18-BA00-44D9-BAE4-B4D764111190}" type="pres">
      <dgm:prSet presAssocID="{279BC2AA-E917-4201-BE6A-D15B4C9FAC6F}" presName="spaceRect" presStyleCnt="0"/>
      <dgm:spPr/>
    </dgm:pt>
    <dgm:pt modelId="{F9703BB4-879F-49C4-AC9A-46FDD9BE1DD2}" type="pres">
      <dgm:prSet presAssocID="{279BC2AA-E917-4201-BE6A-D15B4C9FAC6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2A71B18-8D04-4D85-B023-C6F39D478D0F}" srcId="{8CCCAE69-8F3A-41DC-AB75-10383104EA2B}" destId="{9E2BDCCA-9208-4EE4-AA73-34D4C4963F44}" srcOrd="1" destOrd="0" parTransId="{8B4887A9-D139-4C63-9C66-4832F91BCC85}" sibTransId="{14CE77CA-D40A-422D-A05E-ABC92C061C10}"/>
    <dgm:cxn modelId="{284A674B-E32C-44C9-9B10-1C390E08F7C5}" srcId="{8CCCAE69-8F3A-41DC-AB75-10383104EA2B}" destId="{91D7FC65-9642-47A9-88D1-698D1B61CB21}" srcOrd="2" destOrd="0" parTransId="{BC4BD7DA-EB33-4626-981F-1B6DE8C24C9E}" sibTransId="{0518C728-2FE5-4483-AAEC-52BB08CCE6CC}"/>
    <dgm:cxn modelId="{E1E9C676-F5BD-475C-8370-EC5462DFD661}" type="presOf" srcId="{8CCCAE69-8F3A-41DC-AB75-10383104EA2B}" destId="{DD109F9B-9830-4034-90CE-0ABD79C5E5AB}" srcOrd="0" destOrd="0" presId="urn:microsoft.com/office/officeart/2018/5/layout/IconCircleLabelList"/>
    <dgm:cxn modelId="{4D5D9A78-EAAA-4198-96ED-D1D6A1C95983}" type="presOf" srcId="{279BC2AA-E917-4201-BE6A-D15B4C9FAC6F}" destId="{F9703BB4-879F-49C4-AC9A-46FDD9BE1DD2}" srcOrd="0" destOrd="0" presId="urn:microsoft.com/office/officeart/2018/5/layout/IconCircleLabelList"/>
    <dgm:cxn modelId="{C97AAA58-90AE-4B38-BA29-FD703F884204}" type="presOf" srcId="{9E2BDCCA-9208-4EE4-AA73-34D4C4963F44}" destId="{D235A48C-EC24-4A9E-B303-D43DF4A14830}" srcOrd="0" destOrd="0" presId="urn:microsoft.com/office/officeart/2018/5/layout/IconCircleLabelList"/>
    <dgm:cxn modelId="{52E25F8B-6441-494F-A8BE-B4F30D8F3BCC}" srcId="{8CCCAE69-8F3A-41DC-AB75-10383104EA2B}" destId="{EE101AB2-DFE7-4157-8077-C58830FA9989}" srcOrd="0" destOrd="0" parTransId="{1D44AAB5-B56D-4C18-A308-2AA3E412EB9C}" sibTransId="{6450B59D-2D8B-407E-9A82-80DBD59872B0}"/>
    <dgm:cxn modelId="{B390A89B-0B3D-4C50-B04F-C5EF8BB6F693}" srcId="{8CCCAE69-8F3A-41DC-AB75-10383104EA2B}" destId="{279BC2AA-E917-4201-BE6A-D15B4C9FAC6F}" srcOrd="3" destOrd="0" parTransId="{8FC3ED93-FD15-4D26-A2B5-894B0E616FA3}" sibTransId="{0A9D9B8B-FB1C-4C90-8BD7-28F7527B9B8D}"/>
    <dgm:cxn modelId="{EBD898C3-1807-4CF6-9C05-0C229927BA26}" type="presOf" srcId="{EE101AB2-DFE7-4157-8077-C58830FA9989}" destId="{A37C8284-E839-4360-92AE-1AD799A63466}" srcOrd="0" destOrd="0" presId="urn:microsoft.com/office/officeart/2018/5/layout/IconCircleLabelList"/>
    <dgm:cxn modelId="{177734D8-4D42-4599-820B-9CF06741F74C}" type="presOf" srcId="{91D7FC65-9642-47A9-88D1-698D1B61CB21}" destId="{72AB6818-B03C-4BCA-91AA-2D301E05CFA4}" srcOrd="0" destOrd="0" presId="urn:microsoft.com/office/officeart/2018/5/layout/IconCircleLabelList"/>
    <dgm:cxn modelId="{37E0E88E-3657-46C1-AD4C-CBB398AA0497}" type="presParOf" srcId="{DD109F9B-9830-4034-90CE-0ABD79C5E5AB}" destId="{289FB435-2DF6-4490-8AB1-F18E2067CD5E}" srcOrd="0" destOrd="0" presId="urn:microsoft.com/office/officeart/2018/5/layout/IconCircleLabelList"/>
    <dgm:cxn modelId="{41F5265F-8A52-4DBD-8DF6-8935035C7514}" type="presParOf" srcId="{289FB435-2DF6-4490-8AB1-F18E2067CD5E}" destId="{B5FBC21F-BAF3-4F20-973D-7E88E10BE67C}" srcOrd="0" destOrd="0" presId="urn:microsoft.com/office/officeart/2018/5/layout/IconCircleLabelList"/>
    <dgm:cxn modelId="{468572F7-4252-41ED-B64D-6D3C878E1B41}" type="presParOf" srcId="{289FB435-2DF6-4490-8AB1-F18E2067CD5E}" destId="{1AC5A762-BBA6-4F2C-88F0-6FCCE17EB943}" srcOrd="1" destOrd="0" presId="urn:microsoft.com/office/officeart/2018/5/layout/IconCircleLabelList"/>
    <dgm:cxn modelId="{3B1FC327-54C2-47C5-A3C5-49BB8EF3EA1B}" type="presParOf" srcId="{289FB435-2DF6-4490-8AB1-F18E2067CD5E}" destId="{11F85BB2-33BF-462C-AE5A-F5C4968BFAEC}" srcOrd="2" destOrd="0" presId="urn:microsoft.com/office/officeart/2018/5/layout/IconCircleLabelList"/>
    <dgm:cxn modelId="{738AD09D-AE45-4C0A-87E8-F9E8EBF67716}" type="presParOf" srcId="{289FB435-2DF6-4490-8AB1-F18E2067CD5E}" destId="{A37C8284-E839-4360-92AE-1AD799A63466}" srcOrd="3" destOrd="0" presId="urn:microsoft.com/office/officeart/2018/5/layout/IconCircleLabelList"/>
    <dgm:cxn modelId="{841E6A4B-92BA-436A-94A2-B0A308E217DB}" type="presParOf" srcId="{DD109F9B-9830-4034-90CE-0ABD79C5E5AB}" destId="{C140D024-92D1-4556-9E47-2871695EE240}" srcOrd="1" destOrd="0" presId="urn:microsoft.com/office/officeart/2018/5/layout/IconCircleLabelList"/>
    <dgm:cxn modelId="{A1460D4E-0D50-4716-A32A-B02C58D676FC}" type="presParOf" srcId="{DD109F9B-9830-4034-90CE-0ABD79C5E5AB}" destId="{90AD2457-0FAC-4116-B410-644D8A809CDD}" srcOrd="2" destOrd="0" presId="urn:microsoft.com/office/officeart/2018/5/layout/IconCircleLabelList"/>
    <dgm:cxn modelId="{0F7A526E-AB90-47D1-ACCE-3DDFC22EF301}" type="presParOf" srcId="{90AD2457-0FAC-4116-B410-644D8A809CDD}" destId="{A37F40B7-F98F-46E5-808E-AF659BA090AB}" srcOrd="0" destOrd="0" presId="urn:microsoft.com/office/officeart/2018/5/layout/IconCircleLabelList"/>
    <dgm:cxn modelId="{D07845F6-74F2-486C-ADBB-3BFE9A2FEE76}" type="presParOf" srcId="{90AD2457-0FAC-4116-B410-644D8A809CDD}" destId="{9CD61A21-C67C-49F9-B711-181DD0539F3B}" srcOrd="1" destOrd="0" presId="urn:microsoft.com/office/officeart/2018/5/layout/IconCircleLabelList"/>
    <dgm:cxn modelId="{0E4C170F-7C7B-42A3-AD1E-2C083ADBD450}" type="presParOf" srcId="{90AD2457-0FAC-4116-B410-644D8A809CDD}" destId="{3626765C-8536-4CCA-9361-20E92EFA86E1}" srcOrd="2" destOrd="0" presId="urn:microsoft.com/office/officeart/2018/5/layout/IconCircleLabelList"/>
    <dgm:cxn modelId="{81855B9D-9296-41DA-8583-8B2E350CB146}" type="presParOf" srcId="{90AD2457-0FAC-4116-B410-644D8A809CDD}" destId="{D235A48C-EC24-4A9E-B303-D43DF4A14830}" srcOrd="3" destOrd="0" presId="urn:microsoft.com/office/officeart/2018/5/layout/IconCircleLabelList"/>
    <dgm:cxn modelId="{E8BB69DB-1828-4758-811A-4BD1C19F867D}" type="presParOf" srcId="{DD109F9B-9830-4034-90CE-0ABD79C5E5AB}" destId="{8881A6AD-8F89-4B4D-9D1D-4DB92720E999}" srcOrd="3" destOrd="0" presId="urn:microsoft.com/office/officeart/2018/5/layout/IconCircleLabelList"/>
    <dgm:cxn modelId="{181C4DA8-0307-42B3-87AB-9569CA51FF23}" type="presParOf" srcId="{DD109F9B-9830-4034-90CE-0ABD79C5E5AB}" destId="{30D3924D-F9F4-4D10-8E7D-AC001688D933}" srcOrd="4" destOrd="0" presId="urn:microsoft.com/office/officeart/2018/5/layout/IconCircleLabelList"/>
    <dgm:cxn modelId="{1DDCA7AE-FE3B-45C0-A059-4D0CD076AC93}" type="presParOf" srcId="{30D3924D-F9F4-4D10-8E7D-AC001688D933}" destId="{0404DEA0-1911-4F06-A4C0-8555A766F23B}" srcOrd="0" destOrd="0" presId="urn:microsoft.com/office/officeart/2018/5/layout/IconCircleLabelList"/>
    <dgm:cxn modelId="{E3E966D5-F6A4-4032-962F-9A9EC121467D}" type="presParOf" srcId="{30D3924D-F9F4-4D10-8E7D-AC001688D933}" destId="{6600710C-A787-40C1-A892-C0B85E181F08}" srcOrd="1" destOrd="0" presId="urn:microsoft.com/office/officeart/2018/5/layout/IconCircleLabelList"/>
    <dgm:cxn modelId="{B5091E42-E04C-4FC0-9F9B-96F6F9AF0CFF}" type="presParOf" srcId="{30D3924D-F9F4-4D10-8E7D-AC001688D933}" destId="{E1058E62-397E-4BC7-BF47-3BD1B353E0E6}" srcOrd="2" destOrd="0" presId="urn:microsoft.com/office/officeart/2018/5/layout/IconCircleLabelList"/>
    <dgm:cxn modelId="{13D4D13A-9172-4022-8201-83F576164D6D}" type="presParOf" srcId="{30D3924D-F9F4-4D10-8E7D-AC001688D933}" destId="{72AB6818-B03C-4BCA-91AA-2D301E05CFA4}" srcOrd="3" destOrd="0" presId="urn:microsoft.com/office/officeart/2018/5/layout/IconCircleLabelList"/>
    <dgm:cxn modelId="{4B10A341-A24B-47B0-B2BF-0C4DE340B255}" type="presParOf" srcId="{DD109F9B-9830-4034-90CE-0ABD79C5E5AB}" destId="{31D3B3BF-950B-40B9-87AD-E8746F37039B}" srcOrd="5" destOrd="0" presId="urn:microsoft.com/office/officeart/2018/5/layout/IconCircleLabelList"/>
    <dgm:cxn modelId="{32FF765F-76A3-4689-B918-99706C791589}" type="presParOf" srcId="{DD109F9B-9830-4034-90CE-0ABD79C5E5AB}" destId="{C35A5705-D336-410D-BF5E-99CEA3300631}" srcOrd="6" destOrd="0" presId="urn:microsoft.com/office/officeart/2018/5/layout/IconCircleLabelList"/>
    <dgm:cxn modelId="{F29CBA43-2403-4C74-AE9D-A1DA4F719C8D}" type="presParOf" srcId="{C35A5705-D336-410D-BF5E-99CEA3300631}" destId="{8761E642-F1B0-434D-9CDC-7B2B829D1A11}" srcOrd="0" destOrd="0" presId="urn:microsoft.com/office/officeart/2018/5/layout/IconCircleLabelList"/>
    <dgm:cxn modelId="{379DAF34-6DD1-43C3-951B-BA019C7BFD62}" type="presParOf" srcId="{C35A5705-D336-410D-BF5E-99CEA3300631}" destId="{01A32097-FDA7-46EF-9162-D97D3C00ED51}" srcOrd="1" destOrd="0" presId="urn:microsoft.com/office/officeart/2018/5/layout/IconCircleLabelList"/>
    <dgm:cxn modelId="{EEE884E8-9CC8-4F67-9F97-628CC29BB6C9}" type="presParOf" srcId="{C35A5705-D336-410D-BF5E-99CEA3300631}" destId="{30F59D18-BA00-44D9-BAE4-B4D764111190}" srcOrd="2" destOrd="0" presId="urn:microsoft.com/office/officeart/2018/5/layout/IconCircleLabelList"/>
    <dgm:cxn modelId="{2198FF66-A5FE-443E-9E00-50BCB2355626}" type="presParOf" srcId="{C35A5705-D336-410D-BF5E-99CEA3300631}" destId="{F9703BB4-879F-49C4-AC9A-46FDD9BE1DD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6CA22C-9FB6-4888-8D6F-FC8F7E5340F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4479A1-7DFE-4487-9DB4-E8A37A596608}">
      <dgm:prSet/>
      <dgm:spPr/>
      <dgm:t>
        <a:bodyPr/>
        <a:lstStyle/>
        <a:p>
          <a:r>
            <a:rPr lang="en-US">
              <a:latin typeface="Amasis MT Pro Medium" panose="02040604050005020304" pitchFamily="18" charset="0"/>
            </a:rPr>
            <a:t>Cleaning the data</a:t>
          </a:r>
        </a:p>
      </dgm:t>
    </dgm:pt>
    <dgm:pt modelId="{EB0C2A6E-FD22-45E0-BE54-314C8388B097}" type="parTrans" cxnId="{21CB04D8-EFCA-4CA9-9BE5-326374BE80A0}">
      <dgm:prSet/>
      <dgm:spPr/>
      <dgm:t>
        <a:bodyPr/>
        <a:lstStyle/>
        <a:p>
          <a:endParaRPr lang="en-US"/>
        </a:p>
      </dgm:t>
    </dgm:pt>
    <dgm:pt modelId="{B8DD5E36-226B-4AAB-B1F9-F7B0D21C0F20}" type="sibTrans" cxnId="{21CB04D8-EFCA-4CA9-9BE5-326374BE80A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22CAA94-AD20-46F2-9D3D-D9FAD3F1FA00}">
      <dgm:prSet/>
      <dgm:spPr/>
      <dgm:t>
        <a:bodyPr/>
        <a:lstStyle/>
        <a:p>
          <a:r>
            <a:rPr lang="en-US" b="0" i="0" baseline="0" dirty="0">
              <a:latin typeface="Amasis MT Pro Medium" panose="02040604050005020304" pitchFamily="18" charset="0"/>
            </a:rPr>
            <a:t>Run full regression models with controls</a:t>
          </a:r>
          <a:endParaRPr lang="en-US" dirty="0">
            <a:latin typeface="Amasis MT Pro Medium" panose="02040604050005020304" pitchFamily="18" charset="0"/>
          </a:endParaRPr>
        </a:p>
      </dgm:t>
    </dgm:pt>
    <dgm:pt modelId="{CF5DF15D-7344-422C-A732-794D1863754D}" type="parTrans" cxnId="{010E51CE-1A41-4754-A7B5-A043C7CB0B13}">
      <dgm:prSet/>
      <dgm:spPr/>
      <dgm:t>
        <a:bodyPr/>
        <a:lstStyle/>
        <a:p>
          <a:endParaRPr lang="en-US"/>
        </a:p>
      </dgm:t>
    </dgm:pt>
    <dgm:pt modelId="{F4ACEE61-3ED8-4E3E-B905-4BD88D823BAB}" type="sibTrans" cxnId="{010E51CE-1A41-4754-A7B5-A043C7CB0B1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44981EA-6757-406F-9805-0AD70521EBD0}">
      <dgm:prSet/>
      <dgm:spPr/>
      <dgm:t>
        <a:bodyPr/>
        <a:lstStyle/>
        <a:p>
          <a:r>
            <a:rPr lang="en-US" b="0" i="0" baseline="0">
              <a:latin typeface="Amasis MT Pro Medium" panose="02040604050005020304" pitchFamily="18" charset="0"/>
            </a:rPr>
            <a:t>Conduct robustness checks</a:t>
          </a:r>
          <a:endParaRPr lang="en-US">
            <a:latin typeface="Amasis MT Pro Medium" panose="02040604050005020304" pitchFamily="18" charset="0"/>
          </a:endParaRPr>
        </a:p>
      </dgm:t>
    </dgm:pt>
    <dgm:pt modelId="{FD48F487-4BE5-4A35-A122-E1AFD71E592C}" type="parTrans" cxnId="{ED3F379F-38D7-47B3-8679-C3F517319877}">
      <dgm:prSet/>
      <dgm:spPr/>
      <dgm:t>
        <a:bodyPr/>
        <a:lstStyle/>
        <a:p>
          <a:endParaRPr lang="en-US"/>
        </a:p>
      </dgm:t>
    </dgm:pt>
    <dgm:pt modelId="{A8C70734-D1C8-4AFC-BB08-8DE8A1236810}" type="sibTrans" cxnId="{ED3F379F-38D7-47B3-8679-C3F51731987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F85E0EE-9AE6-4AFA-B5FF-4290214A9177}">
      <dgm:prSet/>
      <dgm:spPr/>
      <dgm:t>
        <a:bodyPr/>
        <a:lstStyle/>
        <a:p>
          <a:r>
            <a:rPr lang="en-US" b="0" i="0" baseline="0">
              <a:latin typeface="Amasis MT Pro Medium" panose="02040604050005020304" pitchFamily="18" charset="0"/>
            </a:rPr>
            <a:t>Interpret comparative results and begin writing</a:t>
          </a:r>
          <a:endParaRPr lang="en-US">
            <a:latin typeface="Amasis MT Pro Medium" panose="02040604050005020304" pitchFamily="18" charset="0"/>
          </a:endParaRPr>
        </a:p>
      </dgm:t>
    </dgm:pt>
    <dgm:pt modelId="{738C175D-38C4-4EB8-A981-A6CF16F93EF5}" type="parTrans" cxnId="{3ED26397-933A-4120-AA94-36257F3CEDD4}">
      <dgm:prSet/>
      <dgm:spPr/>
      <dgm:t>
        <a:bodyPr/>
        <a:lstStyle/>
        <a:p>
          <a:endParaRPr lang="en-US"/>
        </a:p>
      </dgm:t>
    </dgm:pt>
    <dgm:pt modelId="{F1848E7C-4FEC-4754-B429-04A0D08D78B3}" type="sibTrans" cxnId="{3ED26397-933A-4120-AA94-36257F3CEDD4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E6708E6-3D08-433A-9A39-E7E7661B49A6}" type="pres">
      <dgm:prSet presAssocID="{916CA22C-9FB6-4888-8D6F-FC8F7E5340F0}" presName="Name0" presStyleCnt="0">
        <dgm:presLayoutVars>
          <dgm:animLvl val="lvl"/>
          <dgm:resizeHandles val="exact"/>
        </dgm:presLayoutVars>
      </dgm:prSet>
      <dgm:spPr/>
    </dgm:pt>
    <dgm:pt modelId="{D163EF5B-81AD-4B71-BB84-64B42F89A5AA}" type="pres">
      <dgm:prSet presAssocID="{214479A1-7DFE-4487-9DB4-E8A37A596608}" presName="compositeNode" presStyleCnt="0">
        <dgm:presLayoutVars>
          <dgm:bulletEnabled val="1"/>
        </dgm:presLayoutVars>
      </dgm:prSet>
      <dgm:spPr/>
    </dgm:pt>
    <dgm:pt modelId="{55C1558B-786E-49F6-8218-F904D7A080FA}" type="pres">
      <dgm:prSet presAssocID="{214479A1-7DFE-4487-9DB4-E8A37A596608}" presName="bgRect" presStyleLbl="bgAccFollowNode1" presStyleIdx="0" presStyleCnt="4"/>
      <dgm:spPr/>
    </dgm:pt>
    <dgm:pt modelId="{9A30804D-12E9-426A-9507-C7240AA1A2E0}" type="pres">
      <dgm:prSet presAssocID="{B8DD5E36-226B-4AAB-B1F9-F7B0D21C0F20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A8A05BE5-CE71-46D8-AB26-2F5F3FB2B91B}" type="pres">
      <dgm:prSet presAssocID="{214479A1-7DFE-4487-9DB4-E8A37A596608}" presName="bottomLine" presStyleLbl="alignNode1" presStyleIdx="1" presStyleCnt="8">
        <dgm:presLayoutVars/>
      </dgm:prSet>
      <dgm:spPr/>
    </dgm:pt>
    <dgm:pt modelId="{98CB3966-337C-4BB9-A880-4BB3C29AFA63}" type="pres">
      <dgm:prSet presAssocID="{214479A1-7DFE-4487-9DB4-E8A37A596608}" presName="nodeText" presStyleLbl="bgAccFollowNode1" presStyleIdx="0" presStyleCnt="4">
        <dgm:presLayoutVars>
          <dgm:bulletEnabled val="1"/>
        </dgm:presLayoutVars>
      </dgm:prSet>
      <dgm:spPr/>
    </dgm:pt>
    <dgm:pt modelId="{9C341EE4-6DB1-4FDD-99DF-CCC6CE93C48B}" type="pres">
      <dgm:prSet presAssocID="{B8DD5E36-226B-4AAB-B1F9-F7B0D21C0F20}" presName="sibTrans" presStyleCnt="0"/>
      <dgm:spPr/>
    </dgm:pt>
    <dgm:pt modelId="{337C5A0E-4AFE-4E02-AF46-4C1BB3A04790}" type="pres">
      <dgm:prSet presAssocID="{122CAA94-AD20-46F2-9D3D-D9FAD3F1FA00}" presName="compositeNode" presStyleCnt="0">
        <dgm:presLayoutVars>
          <dgm:bulletEnabled val="1"/>
        </dgm:presLayoutVars>
      </dgm:prSet>
      <dgm:spPr/>
    </dgm:pt>
    <dgm:pt modelId="{1D1FA47B-FBE8-4A6E-AA66-26A66DAE2FAE}" type="pres">
      <dgm:prSet presAssocID="{122CAA94-AD20-46F2-9D3D-D9FAD3F1FA00}" presName="bgRect" presStyleLbl="bgAccFollowNode1" presStyleIdx="1" presStyleCnt="4" custLinFactNeighborX="1080"/>
      <dgm:spPr/>
    </dgm:pt>
    <dgm:pt modelId="{32FCA783-7D73-4988-B020-0E055FB05873}" type="pres">
      <dgm:prSet presAssocID="{F4ACEE61-3ED8-4E3E-B905-4BD88D823BAB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900A59A5-305A-46B9-A195-2242F6880850}" type="pres">
      <dgm:prSet presAssocID="{122CAA94-AD20-46F2-9D3D-D9FAD3F1FA00}" presName="bottomLine" presStyleLbl="alignNode1" presStyleIdx="3" presStyleCnt="8">
        <dgm:presLayoutVars/>
      </dgm:prSet>
      <dgm:spPr/>
    </dgm:pt>
    <dgm:pt modelId="{8BDE918F-638B-4A0B-B65F-8DA60EC95682}" type="pres">
      <dgm:prSet presAssocID="{122CAA94-AD20-46F2-9D3D-D9FAD3F1FA00}" presName="nodeText" presStyleLbl="bgAccFollowNode1" presStyleIdx="1" presStyleCnt="4">
        <dgm:presLayoutVars>
          <dgm:bulletEnabled val="1"/>
        </dgm:presLayoutVars>
      </dgm:prSet>
      <dgm:spPr/>
    </dgm:pt>
    <dgm:pt modelId="{B7AF7365-5CA3-434F-8F8E-27F9A1C1D588}" type="pres">
      <dgm:prSet presAssocID="{F4ACEE61-3ED8-4E3E-B905-4BD88D823BAB}" presName="sibTrans" presStyleCnt="0"/>
      <dgm:spPr/>
    </dgm:pt>
    <dgm:pt modelId="{95F2F3D4-20FB-46BD-9812-D0CFAA1A9875}" type="pres">
      <dgm:prSet presAssocID="{F44981EA-6757-406F-9805-0AD70521EBD0}" presName="compositeNode" presStyleCnt="0">
        <dgm:presLayoutVars>
          <dgm:bulletEnabled val="1"/>
        </dgm:presLayoutVars>
      </dgm:prSet>
      <dgm:spPr/>
    </dgm:pt>
    <dgm:pt modelId="{37017881-0F79-457E-8DC4-06777D014E18}" type="pres">
      <dgm:prSet presAssocID="{F44981EA-6757-406F-9805-0AD70521EBD0}" presName="bgRect" presStyleLbl="bgAccFollowNode1" presStyleIdx="2" presStyleCnt="4" custLinFactNeighborX="1080"/>
      <dgm:spPr/>
    </dgm:pt>
    <dgm:pt modelId="{49997C12-2C0A-42E2-A8BF-2C8A3D59654A}" type="pres">
      <dgm:prSet presAssocID="{A8C70734-D1C8-4AFC-BB08-8DE8A1236810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6283294-8FB5-4716-8201-E0B4F01B029F}" type="pres">
      <dgm:prSet presAssocID="{F44981EA-6757-406F-9805-0AD70521EBD0}" presName="bottomLine" presStyleLbl="alignNode1" presStyleIdx="5" presStyleCnt="8">
        <dgm:presLayoutVars/>
      </dgm:prSet>
      <dgm:spPr/>
    </dgm:pt>
    <dgm:pt modelId="{2B79F74A-B005-4EB4-A195-C7B61D76B0FE}" type="pres">
      <dgm:prSet presAssocID="{F44981EA-6757-406F-9805-0AD70521EBD0}" presName="nodeText" presStyleLbl="bgAccFollowNode1" presStyleIdx="2" presStyleCnt="4">
        <dgm:presLayoutVars>
          <dgm:bulletEnabled val="1"/>
        </dgm:presLayoutVars>
      </dgm:prSet>
      <dgm:spPr/>
    </dgm:pt>
    <dgm:pt modelId="{AE9C540D-6707-488B-AE74-C10CAEDD2064}" type="pres">
      <dgm:prSet presAssocID="{A8C70734-D1C8-4AFC-BB08-8DE8A1236810}" presName="sibTrans" presStyleCnt="0"/>
      <dgm:spPr/>
    </dgm:pt>
    <dgm:pt modelId="{AC58E8C8-0AB1-419C-AFD7-EC3F7A64B3F0}" type="pres">
      <dgm:prSet presAssocID="{CF85E0EE-9AE6-4AFA-B5FF-4290214A9177}" presName="compositeNode" presStyleCnt="0">
        <dgm:presLayoutVars>
          <dgm:bulletEnabled val="1"/>
        </dgm:presLayoutVars>
      </dgm:prSet>
      <dgm:spPr/>
    </dgm:pt>
    <dgm:pt modelId="{80A856AA-BA62-429A-858C-F2BA7CC69CA5}" type="pres">
      <dgm:prSet presAssocID="{CF85E0EE-9AE6-4AFA-B5FF-4290214A9177}" presName="bgRect" presStyleLbl="bgAccFollowNode1" presStyleIdx="3" presStyleCnt="4" custLinFactNeighborX="1080"/>
      <dgm:spPr/>
    </dgm:pt>
    <dgm:pt modelId="{259355ED-98D9-4236-B4D3-E1CD477DCDBE}" type="pres">
      <dgm:prSet presAssocID="{F1848E7C-4FEC-4754-B429-04A0D08D78B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1BBAD2B4-48AD-4BCF-8CF0-700FE939876F}" type="pres">
      <dgm:prSet presAssocID="{CF85E0EE-9AE6-4AFA-B5FF-4290214A9177}" presName="bottomLine" presStyleLbl="alignNode1" presStyleIdx="7" presStyleCnt="8">
        <dgm:presLayoutVars/>
      </dgm:prSet>
      <dgm:spPr/>
    </dgm:pt>
    <dgm:pt modelId="{4A8E52E5-8C6A-4D96-87D5-343F0F514015}" type="pres">
      <dgm:prSet presAssocID="{CF85E0EE-9AE6-4AFA-B5FF-4290214A9177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9BDA52F-FC53-4AA4-8ACB-BAA05BD6CFCE}" type="presOf" srcId="{F4ACEE61-3ED8-4E3E-B905-4BD88D823BAB}" destId="{32FCA783-7D73-4988-B020-0E055FB05873}" srcOrd="0" destOrd="0" presId="urn:microsoft.com/office/officeart/2016/7/layout/BasicLinearProcessNumbered"/>
    <dgm:cxn modelId="{A7A74634-CB7D-4BA2-AAF4-6217F436FD7A}" type="presOf" srcId="{122CAA94-AD20-46F2-9D3D-D9FAD3F1FA00}" destId="{1D1FA47B-FBE8-4A6E-AA66-26A66DAE2FAE}" srcOrd="0" destOrd="0" presId="urn:microsoft.com/office/officeart/2016/7/layout/BasicLinearProcessNumbered"/>
    <dgm:cxn modelId="{0AAB4267-9821-4D09-AA91-AB2F10562B6D}" type="presOf" srcId="{CF85E0EE-9AE6-4AFA-B5FF-4290214A9177}" destId="{4A8E52E5-8C6A-4D96-87D5-343F0F514015}" srcOrd="1" destOrd="0" presId="urn:microsoft.com/office/officeart/2016/7/layout/BasicLinearProcessNumbered"/>
    <dgm:cxn modelId="{6CCC116A-AB17-4D63-961F-C3C7DF7DBD18}" type="presOf" srcId="{F44981EA-6757-406F-9805-0AD70521EBD0}" destId="{37017881-0F79-457E-8DC4-06777D014E18}" srcOrd="0" destOrd="0" presId="urn:microsoft.com/office/officeart/2016/7/layout/BasicLinearProcessNumbered"/>
    <dgm:cxn modelId="{DE99A670-427F-4911-B5C1-81A091FC715E}" type="presOf" srcId="{B8DD5E36-226B-4AAB-B1F9-F7B0D21C0F20}" destId="{9A30804D-12E9-426A-9507-C7240AA1A2E0}" srcOrd="0" destOrd="0" presId="urn:microsoft.com/office/officeart/2016/7/layout/BasicLinearProcessNumbered"/>
    <dgm:cxn modelId="{FFC36871-802F-47BD-8ABF-D1FCCCE5EBA8}" type="presOf" srcId="{916CA22C-9FB6-4888-8D6F-FC8F7E5340F0}" destId="{FE6708E6-3D08-433A-9A39-E7E7661B49A6}" srcOrd="0" destOrd="0" presId="urn:microsoft.com/office/officeart/2016/7/layout/BasicLinearProcessNumbered"/>
    <dgm:cxn modelId="{E9BEC97F-3364-4DAD-A29A-9B3B4B4C0AE0}" type="presOf" srcId="{122CAA94-AD20-46F2-9D3D-D9FAD3F1FA00}" destId="{8BDE918F-638B-4A0B-B65F-8DA60EC95682}" srcOrd="1" destOrd="0" presId="urn:microsoft.com/office/officeart/2016/7/layout/BasicLinearProcessNumbered"/>
    <dgm:cxn modelId="{0600B080-5ABF-4134-9864-B13C0557730E}" type="presOf" srcId="{A8C70734-D1C8-4AFC-BB08-8DE8A1236810}" destId="{49997C12-2C0A-42E2-A8BF-2C8A3D59654A}" srcOrd="0" destOrd="0" presId="urn:microsoft.com/office/officeart/2016/7/layout/BasicLinearProcessNumbered"/>
    <dgm:cxn modelId="{3ED26397-933A-4120-AA94-36257F3CEDD4}" srcId="{916CA22C-9FB6-4888-8D6F-FC8F7E5340F0}" destId="{CF85E0EE-9AE6-4AFA-B5FF-4290214A9177}" srcOrd="3" destOrd="0" parTransId="{738C175D-38C4-4EB8-A981-A6CF16F93EF5}" sibTransId="{F1848E7C-4FEC-4754-B429-04A0D08D78B3}"/>
    <dgm:cxn modelId="{ED3F379F-38D7-47B3-8679-C3F517319877}" srcId="{916CA22C-9FB6-4888-8D6F-FC8F7E5340F0}" destId="{F44981EA-6757-406F-9805-0AD70521EBD0}" srcOrd="2" destOrd="0" parTransId="{FD48F487-4BE5-4A35-A122-E1AFD71E592C}" sibTransId="{A8C70734-D1C8-4AFC-BB08-8DE8A1236810}"/>
    <dgm:cxn modelId="{FFD843A9-E889-4D6C-8C3E-EE5A8AA0F778}" type="presOf" srcId="{214479A1-7DFE-4487-9DB4-E8A37A596608}" destId="{55C1558B-786E-49F6-8218-F904D7A080FA}" srcOrd="0" destOrd="0" presId="urn:microsoft.com/office/officeart/2016/7/layout/BasicLinearProcessNumbered"/>
    <dgm:cxn modelId="{7C975EB4-C738-486A-AD02-A48DAE217A34}" type="presOf" srcId="{CF85E0EE-9AE6-4AFA-B5FF-4290214A9177}" destId="{80A856AA-BA62-429A-858C-F2BA7CC69CA5}" srcOrd="0" destOrd="0" presId="urn:microsoft.com/office/officeart/2016/7/layout/BasicLinearProcessNumbered"/>
    <dgm:cxn modelId="{1B6FFFB8-58F1-4821-93C8-C7A7C98B8044}" type="presOf" srcId="{F44981EA-6757-406F-9805-0AD70521EBD0}" destId="{2B79F74A-B005-4EB4-A195-C7B61D76B0FE}" srcOrd="1" destOrd="0" presId="urn:microsoft.com/office/officeart/2016/7/layout/BasicLinearProcessNumbered"/>
    <dgm:cxn modelId="{010E51CE-1A41-4754-A7B5-A043C7CB0B13}" srcId="{916CA22C-9FB6-4888-8D6F-FC8F7E5340F0}" destId="{122CAA94-AD20-46F2-9D3D-D9FAD3F1FA00}" srcOrd="1" destOrd="0" parTransId="{CF5DF15D-7344-422C-A732-794D1863754D}" sibTransId="{F4ACEE61-3ED8-4E3E-B905-4BD88D823BAB}"/>
    <dgm:cxn modelId="{21CB04D8-EFCA-4CA9-9BE5-326374BE80A0}" srcId="{916CA22C-9FB6-4888-8D6F-FC8F7E5340F0}" destId="{214479A1-7DFE-4487-9DB4-E8A37A596608}" srcOrd="0" destOrd="0" parTransId="{EB0C2A6E-FD22-45E0-BE54-314C8388B097}" sibTransId="{B8DD5E36-226B-4AAB-B1F9-F7B0D21C0F20}"/>
    <dgm:cxn modelId="{B98B22EF-BD2B-42F7-A695-8F2CFC5EC4AD}" type="presOf" srcId="{214479A1-7DFE-4487-9DB4-E8A37A596608}" destId="{98CB3966-337C-4BB9-A880-4BB3C29AFA63}" srcOrd="1" destOrd="0" presId="urn:microsoft.com/office/officeart/2016/7/layout/BasicLinearProcessNumbered"/>
    <dgm:cxn modelId="{3076ECF2-C952-4AA1-A48C-4152C942BF5C}" type="presOf" srcId="{F1848E7C-4FEC-4754-B429-04A0D08D78B3}" destId="{259355ED-98D9-4236-B4D3-E1CD477DCDBE}" srcOrd="0" destOrd="0" presId="urn:microsoft.com/office/officeart/2016/7/layout/BasicLinearProcessNumbered"/>
    <dgm:cxn modelId="{CFF34B57-CD5B-4764-94D6-233D71E31143}" type="presParOf" srcId="{FE6708E6-3D08-433A-9A39-E7E7661B49A6}" destId="{D163EF5B-81AD-4B71-BB84-64B42F89A5AA}" srcOrd="0" destOrd="0" presId="urn:microsoft.com/office/officeart/2016/7/layout/BasicLinearProcessNumbered"/>
    <dgm:cxn modelId="{3763124B-96F8-452B-89D6-017815289190}" type="presParOf" srcId="{D163EF5B-81AD-4B71-BB84-64B42F89A5AA}" destId="{55C1558B-786E-49F6-8218-F904D7A080FA}" srcOrd="0" destOrd="0" presId="urn:microsoft.com/office/officeart/2016/7/layout/BasicLinearProcessNumbered"/>
    <dgm:cxn modelId="{D88BA15B-EECA-49F7-BD74-6438D21CAA13}" type="presParOf" srcId="{D163EF5B-81AD-4B71-BB84-64B42F89A5AA}" destId="{9A30804D-12E9-426A-9507-C7240AA1A2E0}" srcOrd="1" destOrd="0" presId="urn:microsoft.com/office/officeart/2016/7/layout/BasicLinearProcessNumbered"/>
    <dgm:cxn modelId="{45786669-AE3E-405B-A97B-1582EB209874}" type="presParOf" srcId="{D163EF5B-81AD-4B71-BB84-64B42F89A5AA}" destId="{A8A05BE5-CE71-46D8-AB26-2F5F3FB2B91B}" srcOrd="2" destOrd="0" presId="urn:microsoft.com/office/officeart/2016/7/layout/BasicLinearProcessNumbered"/>
    <dgm:cxn modelId="{F08F12BE-6DB5-4275-88F5-288EECA16616}" type="presParOf" srcId="{D163EF5B-81AD-4B71-BB84-64B42F89A5AA}" destId="{98CB3966-337C-4BB9-A880-4BB3C29AFA63}" srcOrd="3" destOrd="0" presId="urn:microsoft.com/office/officeart/2016/7/layout/BasicLinearProcessNumbered"/>
    <dgm:cxn modelId="{A5B0AFAB-7EEF-4C9A-B29D-C5CB8DEA2ED2}" type="presParOf" srcId="{FE6708E6-3D08-433A-9A39-E7E7661B49A6}" destId="{9C341EE4-6DB1-4FDD-99DF-CCC6CE93C48B}" srcOrd="1" destOrd="0" presId="urn:microsoft.com/office/officeart/2016/7/layout/BasicLinearProcessNumbered"/>
    <dgm:cxn modelId="{A0778FF7-878E-41B3-88D1-1E836D55B8B6}" type="presParOf" srcId="{FE6708E6-3D08-433A-9A39-E7E7661B49A6}" destId="{337C5A0E-4AFE-4E02-AF46-4C1BB3A04790}" srcOrd="2" destOrd="0" presId="urn:microsoft.com/office/officeart/2016/7/layout/BasicLinearProcessNumbered"/>
    <dgm:cxn modelId="{533DF8C5-3CCB-458E-86D5-BACE45421CA6}" type="presParOf" srcId="{337C5A0E-4AFE-4E02-AF46-4C1BB3A04790}" destId="{1D1FA47B-FBE8-4A6E-AA66-26A66DAE2FAE}" srcOrd="0" destOrd="0" presId="urn:microsoft.com/office/officeart/2016/7/layout/BasicLinearProcessNumbered"/>
    <dgm:cxn modelId="{9163C2F6-2D9F-4B61-AB5E-4ABD0D6A2252}" type="presParOf" srcId="{337C5A0E-4AFE-4E02-AF46-4C1BB3A04790}" destId="{32FCA783-7D73-4988-B020-0E055FB05873}" srcOrd="1" destOrd="0" presId="urn:microsoft.com/office/officeart/2016/7/layout/BasicLinearProcessNumbered"/>
    <dgm:cxn modelId="{1DC76A67-0285-43CF-999B-35DA520CE131}" type="presParOf" srcId="{337C5A0E-4AFE-4E02-AF46-4C1BB3A04790}" destId="{900A59A5-305A-46B9-A195-2242F6880850}" srcOrd="2" destOrd="0" presId="urn:microsoft.com/office/officeart/2016/7/layout/BasicLinearProcessNumbered"/>
    <dgm:cxn modelId="{AFFCAB8F-7D59-438C-9E9C-504A269D9930}" type="presParOf" srcId="{337C5A0E-4AFE-4E02-AF46-4C1BB3A04790}" destId="{8BDE918F-638B-4A0B-B65F-8DA60EC95682}" srcOrd="3" destOrd="0" presId="urn:microsoft.com/office/officeart/2016/7/layout/BasicLinearProcessNumbered"/>
    <dgm:cxn modelId="{0350DCFB-E191-4D7B-ADE9-64702152FF86}" type="presParOf" srcId="{FE6708E6-3D08-433A-9A39-E7E7661B49A6}" destId="{B7AF7365-5CA3-434F-8F8E-27F9A1C1D588}" srcOrd="3" destOrd="0" presId="urn:microsoft.com/office/officeart/2016/7/layout/BasicLinearProcessNumbered"/>
    <dgm:cxn modelId="{2FD96D91-652C-4ECF-91DA-D0412F261EB9}" type="presParOf" srcId="{FE6708E6-3D08-433A-9A39-E7E7661B49A6}" destId="{95F2F3D4-20FB-46BD-9812-D0CFAA1A9875}" srcOrd="4" destOrd="0" presId="urn:microsoft.com/office/officeart/2016/7/layout/BasicLinearProcessNumbered"/>
    <dgm:cxn modelId="{88A1853A-F793-4B71-B27E-FD0A231C6A5E}" type="presParOf" srcId="{95F2F3D4-20FB-46BD-9812-D0CFAA1A9875}" destId="{37017881-0F79-457E-8DC4-06777D014E18}" srcOrd="0" destOrd="0" presId="urn:microsoft.com/office/officeart/2016/7/layout/BasicLinearProcessNumbered"/>
    <dgm:cxn modelId="{0259F7D8-FCB1-42FF-99B3-E590E1AE48DB}" type="presParOf" srcId="{95F2F3D4-20FB-46BD-9812-D0CFAA1A9875}" destId="{49997C12-2C0A-42E2-A8BF-2C8A3D59654A}" srcOrd="1" destOrd="0" presId="urn:microsoft.com/office/officeart/2016/7/layout/BasicLinearProcessNumbered"/>
    <dgm:cxn modelId="{30E31BC7-FBC8-4BAF-989A-E999ED53FE3A}" type="presParOf" srcId="{95F2F3D4-20FB-46BD-9812-D0CFAA1A9875}" destId="{56283294-8FB5-4716-8201-E0B4F01B029F}" srcOrd="2" destOrd="0" presId="urn:microsoft.com/office/officeart/2016/7/layout/BasicLinearProcessNumbered"/>
    <dgm:cxn modelId="{2AC27679-D804-4758-96EB-F7C0C5095C92}" type="presParOf" srcId="{95F2F3D4-20FB-46BD-9812-D0CFAA1A9875}" destId="{2B79F74A-B005-4EB4-A195-C7B61D76B0FE}" srcOrd="3" destOrd="0" presId="urn:microsoft.com/office/officeart/2016/7/layout/BasicLinearProcessNumbered"/>
    <dgm:cxn modelId="{CE1F3B8A-ABC2-40B6-A0A3-D0E5CA5AF869}" type="presParOf" srcId="{FE6708E6-3D08-433A-9A39-E7E7661B49A6}" destId="{AE9C540D-6707-488B-AE74-C10CAEDD2064}" srcOrd="5" destOrd="0" presId="urn:microsoft.com/office/officeart/2016/7/layout/BasicLinearProcessNumbered"/>
    <dgm:cxn modelId="{76B3EE54-53E8-413F-ABEA-2B8176C6CD39}" type="presParOf" srcId="{FE6708E6-3D08-433A-9A39-E7E7661B49A6}" destId="{AC58E8C8-0AB1-419C-AFD7-EC3F7A64B3F0}" srcOrd="6" destOrd="0" presId="urn:microsoft.com/office/officeart/2016/7/layout/BasicLinearProcessNumbered"/>
    <dgm:cxn modelId="{03946F91-21C3-4468-8C90-554138632681}" type="presParOf" srcId="{AC58E8C8-0AB1-419C-AFD7-EC3F7A64B3F0}" destId="{80A856AA-BA62-429A-858C-F2BA7CC69CA5}" srcOrd="0" destOrd="0" presId="urn:microsoft.com/office/officeart/2016/7/layout/BasicLinearProcessNumbered"/>
    <dgm:cxn modelId="{66D36866-3771-4AE8-B5D4-6101C877B975}" type="presParOf" srcId="{AC58E8C8-0AB1-419C-AFD7-EC3F7A64B3F0}" destId="{259355ED-98D9-4236-B4D3-E1CD477DCDBE}" srcOrd="1" destOrd="0" presId="urn:microsoft.com/office/officeart/2016/7/layout/BasicLinearProcessNumbered"/>
    <dgm:cxn modelId="{9BDD6D4F-E6D3-4B28-830C-0A5762C9071B}" type="presParOf" srcId="{AC58E8C8-0AB1-419C-AFD7-EC3F7A64B3F0}" destId="{1BBAD2B4-48AD-4BCF-8CF0-700FE939876F}" srcOrd="2" destOrd="0" presId="urn:microsoft.com/office/officeart/2016/7/layout/BasicLinearProcessNumbered"/>
    <dgm:cxn modelId="{4F2DA6E1-60DF-4534-A7C2-A30E612DD23A}" type="presParOf" srcId="{AC58E8C8-0AB1-419C-AFD7-EC3F7A64B3F0}" destId="{4A8E52E5-8C6A-4D96-87D5-343F0F51401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BC21F-BAF3-4F20-973D-7E88E10BE67C}">
      <dsp:nvSpPr>
        <dsp:cNvPr id="0" name=""/>
        <dsp:cNvSpPr/>
      </dsp:nvSpPr>
      <dsp:spPr>
        <a:xfrm>
          <a:off x="562927" y="653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5A762-BBA6-4F2C-88F0-6FCCE17EB943}">
      <dsp:nvSpPr>
        <dsp:cNvPr id="0" name=""/>
        <dsp:cNvSpPr/>
      </dsp:nvSpPr>
      <dsp:spPr>
        <a:xfrm>
          <a:off x="871091" y="961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C8284-E839-4360-92AE-1AD799A63466}">
      <dsp:nvSpPr>
        <dsp:cNvPr id="0" name=""/>
        <dsp:cNvSpPr/>
      </dsp:nvSpPr>
      <dsp:spPr>
        <a:xfrm>
          <a:off x="100682" y="2549598"/>
          <a:ext cx="2370489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i="0" kern="1200" baseline="0" dirty="0">
              <a:latin typeface="Amasis MT Pro Medium" panose="02040604050005020304" pitchFamily="18" charset="0"/>
            </a:rPr>
            <a:t>Stop &amp; Search data (2022)</a:t>
          </a:r>
          <a:endParaRPr lang="en-US" sz="2400" kern="1200" dirty="0">
            <a:latin typeface="Amasis MT Pro Medium" panose="02040604050005020304" pitchFamily="18" charset="0"/>
          </a:endParaRPr>
        </a:p>
      </dsp:txBody>
      <dsp:txXfrm>
        <a:off x="100682" y="2549598"/>
        <a:ext cx="2370489" cy="990000"/>
      </dsp:txXfrm>
    </dsp:sp>
    <dsp:sp modelId="{A37F40B7-F98F-46E5-808E-AF659BA090AB}">
      <dsp:nvSpPr>
        <dsp:cNvPr id="0" name=""/>
        <dsp:cNvSpPr/>
      </dsp:nvSpPr>
      <dsp:spPr>
        <a:xfrm>
          <a:off x="3348252" y="653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61A21-C67C-49F9-B711-181DD0539F3B}">
      <dsp:nvSpPr>
        <dsp:cNvPr id="0" name=""/>
        <dsp:cNvSpPr/>
      </dsp:nvSpPr>
      <dsp:spPr>
        <a:xfrm>
          <a:off x="3656416" y="961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5A48C-EC24-4A9E-B303-D43DF4A14830}">
      <dsp:nvSpPr>
        <dsp:cNvPr id="0" name=""/>
        <dsp:cNvSpPr/>
      </dsp:nvSpPr>
      <dsp:spPr>
        <a:xfrm>
          <a:off x="2886007" y="2549598"/>
          <a:ext cx="2370489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i="0" kern="1200" baseline="0" dirty="0">
              <a:latin typeface="Amasis MT Pro Medium" panose="02040604050005020304" pitchFamily="18" charset="0"/>
            </a:rPr>
            <a:t>Economic inequality measures:</a:t>
          </a:r>
          <a:endParaRPr lang="en-US" sz="2400" kern="1200" dirty="0">
            <a:latin typeface="Amasis MT Pro Medium" panose="02040604050005020304" pitchFamily="18" charset="0"/>
          </a:endParaRPr>
        </a:p>
      </dsp:txBody>
      <dsp:txXfrm>
        <a:off x="2886007" y="2549598"/>
        <a:ext cx="2370489" cy="990000"/>
      </dsp:txXfrm>
    </dsp:sp>
    <dsp:sp modelId="{0404DEA0-1911-4F06-A4C0-8555A766F23B}">
      <dsp:nvSpPr>
        <dsp:cNvPr id="0" name=""/>
        <dsp:cNvSpPr/>
      </dsp:nvSpPr>
      <dsp:spPr>
        <a:xfrm>
          <a:off x="6133577" y="653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00710C-A787-40C1-A892-C0B85E181F08}">
      <dsp:nvSpPr>
        <dsp:cNvPr id="0" name=""/>
        <dsp:cNvSpPr/>
      </dsp:nvSpPr>
      <dsp:spPr>
        <a:xfrm>
          <a:off x="6441741" y="961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B6818-B03C-4BCA-91AA-2D301E05CFA4}">
      <dsp:nvSpPr>
        <dsp:cNvPr id="0" name=""/>
        <dsp:cNvSpPr/>
      </dsp:nvSpPr>
      <dsp:spPr>
        <a:xfrm>
          <a:off x="5671332" y="2549598"/>
          <a:ext cx="2370489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i="0" kern="1200" baseline="0" dirty="0">
              <a:latin typeface="Amasis MT Pro Medium" panose="02040604050005020304" pitchFamily="18" charset="0"/>
            </a:rPr>
            <a:t>Income Deprivation</a:t>
          </a:r>
          <a:endParaRPr lang="en-US" sz="2400" kern="1200" dirty="0">
            <a:latin typeface="Amasis MT Pro Medium" panose="02040604050005020304" pitchFamily="18" charset="0"/>
          </a:endParaRPr>
        </a:p>
      </dsp:txBody>
      <dsp:txXfrm>
        <a:off x="5671332" y="2549598"/>
        <a:ext cx="2370489" cy="990000"/>
      </dsp:txXfrm>
    </dsp:sp>
    <dsp:sp modelId="{8761E642-F1B0-434D-9CDC-7B2B829D1A11}">
      <dsp:nvSpPr>
        <dsp:cNvPr id="0" name=""/>
        <dsp:cNvSpPr/>
      </dsp:nvSpPr>
      <dsp:spPr>
        <a:xfrm>
          <a:off x="8918902" y="653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32097-FDA7-46EF-9162-D97D3C00ED51}">
      <dsp:nvSpPr>
        <dsp:cNvPr id="0" name=""/>
        <dsp:cNvSpPr/>
      </dsp:nvSpPr>
      <dsp:spPr>
        <a:xfrm>
          <a:off x="9227066" y="961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03BB4-879F-49C4-AC9A-46FDD9BE1DD2}">
      <dsp:nvSpPr>
        <dsp:cNvPr id="0" name=""/>
        <dsp:cNvSpPr/>
      </dsp:nvSpPr>
      <dsp:spPr>
        <a:xfrm>
          <a:off x="8456657" y="2549598"/>
          <a:ext cx="2370489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i="0" kern="1200" baseline="0">
              <a:latin typeface="Amasis MT Pro Medium" panose="02040604050005020304" pitchFamily="18" charset="0"/>
            </a:rPr>
            <a:t>Median house prices</a:t>
          </a:r>
          <a:endParaRPr lang="en-US" sz="2400" kern="1200">
            <a:latin typeface="Amasis MT Pro Medium" panose="02040604050005020304" pitchFamily="18" charset="0"/>
          </a:endParaRPr>
        </a:p>
      </dsp:txBody>
      <dsp:txXfrm>
        <a:off x="8456657" y="2549598"/>
        <a:ext cx="2370489" cy="99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C1558B-786E-49F6-8218-F904D7A080FA}">
      <dsp:nvSpPr>
        <dsp:cNvPr id="0" name=""/>
        <dsp:cNvSpPr/>
      </dsp:nvSpPr>
      <dsp:spPr>
        <a:xfrm>
          <a:off x="3201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Amasis MT Pro Medium" panose="02040604050005020304" pitchFamily="18" charset="0"/>
            </a:rPr>
            <a:t>Cleaning the data</a:t>
          </a:r>
        </a:p>
      </dsp:txBody>
      <dsp:txXfrm>
        <a:off x="3201" y="1669704"/>
        <a:ext cx="2539866" cy="2133487"/>
      </dsp:txXfrm>
    </dsp:sp>
    <dsp:sp modelId="{9A30804D-12E9-426A-9507-C7240AA1A2E0}">
      <dsp:nvSpPr>
        <dsp:cNvPr id="0" name=""/>
        <dsp:cNvSpPr/>
      </dsp:nvSpPr>
      <dsp:spPr>
        <a:xfrm>
          <a:off x="739762" y="674077"/>
          <a:ext cx="1066743" cy="10667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95983" y="830298"/>
        <a:ext cx="754301" cy="754301"/>
      </dsp:txXfrm>
    </dsp:sp>
    <dsp:sp modelId="{A8A05BE5-CE71-46D8-AB26-2F5F3FB2B91B}">
      <dsp:nvSpPr>
        <dsp:cNvPr id="0" name=""/>
        <dsp:cNvSpPr/>
      </dsp:nvSpPr>
      <dsp:spPr>
        <a:xfrm>
          <a:off x="3201" y="3874237"/>
          <a:ext cx="2539866" cy="72"/>
        </a:xfrm>
        <a:prstGeom prst="rect">
          <a:avLst/>
        </a:prstGeom>
        <a:solidFill>
          <a:schemeClr val="accent2">
            <a:hueOff val="920516"/>
            <a:satOff val="-2642"/>
            <a:lumOff val="-4230"/>
            <a:alphaOff val="0"/>
          </a:schemeClr>
        </a:solidFill>
        <a:ln w="19050" cap="flat" cmpd="sng" algn="ctr">
          <a:solidFill>
            <a:schemeClr val="accent2">
              <a:hueOff val="920516"/>
              <a:satOff val="-2642"/>
              <a:lumOff val="-42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FA47B-FBE8-4A6E-AA66-26A66DAE2FAE}">
      <dsp:nvSpPr>
        <dsp:cNvPr id="0" name=""/>
        <dsp:cNvSpPr/>
      </dsp:nvSpPr>
      <dsp:spPr>
        <a:xfrm>
          <a:off x="2824485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 dirty="0">
              <a:latin typeface="Amasis MT Pro Medium" panose="02040604050005020304" pitchFamily="18" charset="0"/>
            </a:rPr>
            <a:t>Run full regression models with controls</a:t>
          </a:r>
          <a:endParaRPr lang="en-US" sz="2600" kern="1200" dirty="0">
            <a:latin typeface="Amasis MT Pro Medium" panose="02040604050005020304" pitchFamily="18" charset="0"/>
          </a:endParaRPr>
        </a:p>
      </dsp:txBody>
      <dsp:txXfrm>
        <a:off x="2824485" y="1669704"/>
        <a:ext cx="2539866" cy="2133487"/>
      </dsp:txXfrm>
    </dsp:sp>
    <dsp:sp modelId="{32FCA783-7D73-4988-B020-0E055FB05873}">
      <dsp:nvSpPr>
        <dsp:cNvPr id="0" name=""/>
        <dsp:cNvSpPr/>
      </dsp:nvSpPr>
      <dsp:spPr>
        <a:xfrm>
          <a:off x="3533615" y="674077"/>
          <a:ext cx="1066743" cy="1066743"/>
        </a:xfrm>
        <a:prstGeom prst="ellipse">
          <a:avLst/>
        </a:prstGeom>
        <a:solidFill>
          <a:schemeClr val="accent2">
            <a:hueOff val="1841033"/>
            <a:satOff val="-5284"/>
            <a:lumOff val="-8460"/>
            <a:alphaOff val="0"/>
          </a:schemeClr>
        </a:solidFill>
        <a:ln w="19050" cap="flat" cmpd="sng" algn="ctr">
          <a:solidFill>
            <a:schemeClr val="accent2">
              <a:hueOff val="1841033"/>
              <a:satOff val="-5284"/>
              <a:lumOff val="-84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89836" y="830298"/>
        <a:ext cx="754301" cy="754301"/>
      </dsp:txXfrm>
    </dsp:sp>
    <dsp:sp modelId="{900A59A5-305A-46B9-A195-2242F6880850}">
      <dsp:nvSpPr>
        <dsp:cNvPr id="0" name=""/>
        <dsp:cNvSpPr/>
      </dsp:nvSpPr>
      <dsp:spPr>
        <a:xfrm>
          <a:off x="2797054" y="3874237"/>
          <a:ext cx="2539866" cy="72"/>
        </a:xfrm>
        <a:prstGeom prst="rect">
          <a:avLst/>
        </a:prstGeom>
        <a:solidFill>
          <a:schemeClr val="accent2">
            <a:hueOff val="2761549"/>
            <a:satOff val="-7926"/>
            <a:lumOff val="-12690"/>
            <a:alphaOff val="0"/>
          </a:schemeClr>
        </a:solidFill>
        <a:ln w="19050" cap="flat" cmpd="sng" algn="ctr">
          <a:solidFill>
            <a:schemeClr val="accent2">
              <a:hueOff val="2761549"/>
              <a:satOff val="-7926"/>
              <a:lumOff val="-126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17881-0F79-457E-8DC4-06777D014E18}">
      <dsp:nvSpPr>
        <dsp:cNvPr id="0" name=""/>
        <dsp:cNvSpPr/>
      </dsp:nvSpPr>
      <dsp:spPr>
        <a:xfrm>
          <a:off x="5618338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>
              <a:latin typeface="Amasis MT Pro Medium" panose="02040604050005020304" pitchFamily="18" charset="0"/>
            </a:rPr>
            <a:t>Conduct robustness checks</a:t>
          </a:r>
          <a:endParaRPr lang="en-US" sz="2600" kern="1200">
            <a:latin typeface="Amasis MT Pro Medium" panose="02040604050005020304" pitchFamily="18" charset="0"/>
          </a:endParaRPr>
        </a:p>
      </dsp:txBody>
      <dsp:txXfrm>
        <a:off x="5618338" y="1669704"/>
        <a:ext cx="2539866" cy="2133487"/>
      </dsp:txXfrm>
    </dsp:sp>
    <dsp:sp modelId="{49997C12-2C0A-42E2-A8BF-2C8A3D59654A}">
      <dsp:nvSpPr>
        <dsp:cNvPr id="0" name=""/>
        <dsp:cNvSpPr/>
      </dsp:nvSpPr>
      <dsp:spPr>
        <a:xfrm>
          <a:off x="6327469" y="674077"/>
          <a:ext cx="1066743" cy="1066743"/>
        </a:xfrm>
        <a:prstGeom prst="ellipse">
          <a:avLst/>
        </a:prstGeom>
        <a:solidFill>
          <a:schemeClr val="accent2">
            <a:hueOff val="3682065"/>
            <a:satOff val="-10567"/>
            <a:lumOff val="-16919"/>
            <a:alphaOff val="0"/>
          </a:schemeClr>
        </a:solidFill>
        <a:ln w="19050" cap="flat" cmpd="sng" algn="ctr">
          <a:solidFill>
            <a:schemeClr val="accent2">
              <a:hueOff val="3682065"/>
              <a:satOff val="-10567"/>
              <a:lumOff val="-16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83690" y="830298"/>
        <a:ext cx="754301" cy="754301"/>
      </dsp:txXfrm>
    </dsp:sp>
    <dsp:sp modelId="{56283294-8FB5-4716-8201-E0B4F01B029F}">
      <dsp:nvSpPr>
        <dsp:cNvPr id="0" name=""/>
        <dsp:cNvSpPr/>
      </dsp:nvSpPr>
      <dsp:spPr>
        <a:xfrm>
          <a:off x="5590907" y="3874237"/>
          <a:ext cx="2539866" cy="72"/>
        </a:xfrm>
        <a:prstGeom prst="rect">
          <a:avLst/>
        </a:prstGeom>
        <a:solidFill>
          <a:schemeClr val="accent2">
            <a:hueOff val="4602581"/>
            <a:satOff val="-13209"/>
            <a:lumOff val="-21149"/>
            <a:alphaOff val="0"/>
          </a:schemeClr>
        </a:solidFill>
        <a:ln w="19050" cap="flat" cmpd="sng" algn="ctr">
          <a:solidFill>
            <a:schemeClr val="accent2">
              <a:hueOff val="4602581"/>
              <a:satOff val="-13209"/>
              <a:lumOff val="-211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856AA-BA62-429A-858C-F2BA7CC69CA5}">
      <dsp:nvSpPr>
        <dsp:cNvPr id="0" name=""/>
        <dsp:cNvSpPr/>
      </dsp:nvSpPr>
      <dsp:spPr>
        <a:xfrm>
          <a:off x="8387962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>
              <a:latin typeface="Amasis MT Pro Medium" panose="02040604050005020304" pitchFamily="18" charset="0"/>
            </a:rPr>
            <a:t>Interpret comparative results and begin writing</a:t>
          </a:r>
          <a:endParaRPr lang="en-US" sz="2600" kern="1200">
            <a:latin typeface="Amasis MT Pro Medium" panose="02040604050005020304" pitchFamily="18" charset="0"/>
          </a:endParaRPr>
        </a:p>
      </dsp:txBody>
      <dsp:txXfrm>
        <a:off x="8387962" y="1669704"/>
        <a:ext cx="2539866" cy="2133487"/>
      </dsp:txXfrm>
    </dsp:sp>
    <dsp:sp modelId="{259355ED-98D9-4236-B4D3-E1CD477DCDBE}">
      <dsp:nvSpPr>
        <dsp:cNvPr id="0" name=""/>
        <dsp:cNvSpPr/>
      </dsp:nvSpPr>
      <dsp:spPr>
        <a:xfrm>
          <a:off x="9121322" y="674077"/>
          <a:ext cx="1066743" cy="1066743"/>
        </a:xfrm>
        <a:prstGeom prst="ellipse">
          <a:avLst/>
        </a:prstGeom>
        <a:solidFill>
          <a:schemeClr val="accent2">
            <a:hueOff val="5523098"/>
            <a:satOff val="-15851"/>
            <a:lumOff val="-25379"/>
            <a:alphaOff val="0"/>
          </a:schemeClr>
        </a:solidFill>
        <a:ln w="19050" cap="flat" cmpd="sng" algn="ctr">
          <a:solidFill>
            <a:schemeClr val="accent2">
              <a:hueOff val="5523098"/>
              <a:satOff val="-15851"/>
              <a:lumOff val="-253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77543" y="830298"/>
        <a:ext cx="754301" cy="754301"/>
      </dsp:txXfrm>
    </dsp:sp>
    <dsp:sp modelId="{1BBAD2B4-48AD-4BCF-8CF0-700FE939876F}">
      <dsp:nvSpPr>
        <dsp:cNvPr id="0" name=""/>
        <dsp:cNvSpPr/>
      </dsp:nvSpPr>
      <dsp:spPr>
        <a:xfrm>
          <a:off x="8384760" y="3874237"/>
          <a:ext cx="2539866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294A3-DA1E-45F4-A3F4-426CA75EA5D8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408F8-EADC-46CA-B71C-F14E0D68E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1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S&amp;S functions as a tool for maintaining social order rather than solely for crime deterrence.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408F8-EADC-46CA-B71C-F14E0D68EEA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79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ABBC-9952-D9AD-1407-CC161F27E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E3785-0A68-5C72-3FD7-EE5230D69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9294F-2683-E8B0-DCE4-8857BD61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1E84-8A08-49F0-920C-135D9CE4FAE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F3785-6257-4C37-CC2D-4DAB3F50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968BC-5A01-9319-35B7-0CAD9D89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B616-4477-4149-A492-5FCBAB70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476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73C5-A26E-865F-B83C-88969182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44C7A-07DC-41EA-D674-130944ADF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E65D7-86A9-53CA-16ED-DEE0148D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1E84-8A08-49F0-920C-135D9CE4FAE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B198F-723C-F5F7-B123-0409DF4B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88361-EB2C-CAD1-6C7D-EDF5A8A9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B616-4477-4149-A492-5FCBAB70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849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765A2-44EF-9A39-60B3-F93969E22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984DE-6A9F-FD90-01FB-91CD3115D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CB589-860F-6BAF-9967-B0A9500A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1E84-8A08-49F0-920C-135D9CE4FAE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DAD73-138D-2716-3DCC-6D46BF8E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077DD-71B3-F645-4F36-4261A780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B616-4477-4149-A492-5FCBAB70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668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9E4C-79F9-B86A-EB9B-4992D881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94F70-09A1-94C1-0543-F4B05C32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41B94-DC74-5EB6-0C32-BE46FC0A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1E84-8A08-49F0-920C-135D9CE4FAE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205FD-8E59-D49F-60AC-52CDA094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ADF4E-7287-6E8E-BBD9-5FDC2A92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B616-4477-4149-A492-5FCBAB70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589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8839-43F3-9C51-813F-81112FF41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A3CEE-90E1-2804-8BE7-374E56BE1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B67AC-7C5B-846B-7B33-0B2A3C95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1E84-8A08-49F0-920C-135D9CE4FAE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8F5F8-F6DE-8E13-8B1C-4014A082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3C25-3B27-0CC1-6C51-46CBD42B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B616-4477-4149-A492-5FCBAB70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908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AC94-679F-E0E8-BED4-73BEB6FB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D0CFC-9DD4-CBAA-0575-163AABF26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05ECC-CFC5-18E3-9B1D-FCBF365C3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93488-4519-B256-950E-316B1CA6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1E84-8A08-49F0-920C-135D9CE4FAE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BB7DC-38A3-8651-D682-36A7A218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3E79D-B7AB-5277-B391-E6B1BF23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B616-4477-4149-A492-5FCBAB70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76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C276-B8EE-0779-F47F-CE6E0111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4BC45-29FA-EAD7-A64D-9186D8BA7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41940-FEC5-1166-3066-4F6505B1A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00721-C3AA-A164-1F77-D136B5170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9FA3A-B5F8-4E97-AB00-E212DCB00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A5013-E5C0-83EA-8E56-B59226EA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1E84-8A08-49F0-920C-135D9CE4FAE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2ACA6-1801-6C8B-15B0-83024E6E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4A494-B077-AE84-CD79-AFD39EEF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B616-4477-4149-A492-5FCBAB70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485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2AED-232E-7A7A-3E9F-6E926CE6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DB0B2-178F-D2FB-161B-E8F67255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1E84-8A08-49F0-920C-135D9CE4FAE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67EF7-53BA-7666-1B96-F78267EE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B2CFF-19EA-05D5-8176-C602CB99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B616-4477-4149-A492-5FCBAB70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69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F73F1-459B-7192-8141-FEEAB96F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1E84-8A08-49F0-920C-135D9CE4FAE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6CE9A-CAD3-A5CC-3AA1-8CBF8813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34C9E-E46A-1D9D-8986-DAEF71E3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B616-4477-4149-A492-5FCBAB70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371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B2C5-93AE-2674-0F8A-49777BC9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45DC6-0B04-C729-848A-981EFD69C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1D78B-671C-4F74-B258-DEF6ED0BE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AA951-032F-3179-95DE-E23C5E37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1E84-8A08-49F0-920C-135D9CE4FAE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7E610-F378-93B9-860E-AAD56ABD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04C45-332A-5E32-E16F-F6A0749E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B616-4477-4149-A492-5FCBAB70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598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C3AB-8B8F-9403-9B6B-E113F602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55A38-5709-17A4-50F3-A66BB1310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6AC51-828F-BE6D-801D-A40953053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24657-11BE-F20D-C81B-DDB02E30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1E84-8A08-49F0-920C-135D9CE4FAE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2DC26-6D29-9786-9751-9BE215C8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5F919-17CF-FD97-F41D-991976B9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B616-4477-4149-A492-5FCBAB70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937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A0103C-518E-A437-78D9-9C43B878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45684-A8CB-CF36-BF4E-D0DA3D836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5F0A9-37E4-E20A-6EF2-5CED0C508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241E84-8A08-49F0-920C-135D9CE4FAE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9FC58-486E-9EE1-32E9-CC2A0E8BB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0BF01-9AB5-1C5C-897D-95EFBF4D6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4CB616-4477-4149-A492-5FCBAB70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01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gislation.gov.uk/ukpga/1971/38/contents" TargetMode="External"/><Relationship Id="rId2" Type="http://schemas.openxmlformats.org/officeDocument/2006/relationships/hyperlink" Target="https://www.legislation.gov.uk/ukpga/1984/60/cont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legislation.gov.uk/ukpga/1994/33/contents" TargetMode="External"/><Relationship Id="rId4" Type="http://schemas.openxmlformats.org/officeDocument/2006/relationships/hyperlink" Target="https://hmicfrs.justiceinspectorates.gov.uk/glossary/section-60-stop-and-search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olice to learn the ABC of handcuffing">
            <a:extLst>
              <a:ext uri="{FF2B5EF4-FFF2-40B4-BE49-F238E27FC236}">
                <a16:creationId xmlns:a16="http://schemas.microsoft.com/office/drawing/2014/main" id="{C47F2F22-355F-AA91-CCE0-3EE6B5D86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8"/>
          <a:stretch/>
        </p:blipFill>
        <p:spPr bwMode="auto">
          <a:xfrm>
            <a:off x="2522358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947F2-07CB-8AAD-B148-BD1A38C8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>
                <a:latin typeface="Amasis MT Pro Medium" panose="02040604050005020304" pitchFamily="18" charset="0"/>
              </a:rPr>
              <a:t>The Price of Policing: Uncovering Local Economic Divides in Stop and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D0333-FD84-F3BB-9CE7-B9AD95D7F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GB">
                <a:latin typeface="Amasis MT Pro Medium" panose="02040604050005020304" pitchFamily="18" charset="0"/>
              </a:rPr>
              <a:t>Kofi Barton-Byfield</a:t>
            </a:r>
          </a:p>
          <a:p>
            <a:pPr algn="l"/>
            <a:r>
              <a:rPr lang="en-GB">
                <a:latin typeface="Amasis MT Pro Medium" panose="02040604050005020304" pitchFamily="18" charset="0"/>
              </a:rPr>
              <a:t>23475742</a:t>
            </a:r>
          </a:p>
        </p:txBody>
      </p:sp>
    </p:spTree>
    <p:extLst>
      <p:ext uri="{BB962C8B-B14F-4D97-AF65-F5344CB8AC3E}">
        <p14:creationId xmlns:p14="http://schemas.microsoft.com/office/powerpoint/2010/main" val="3277740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BBB0B8-B8A0-E239-2EB3-F65D084A9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E1721-FF7E-574F-D477-57901F571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dirty="0">
                <a:solidFill>
                  <a:srgbClr val="FFFFFF"/>
                </a:solidFill>
              </a:rPr>
              <a:t>Preliminary Analysis – House Price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6E02A0-99B8-391D-05C9-3B9E24A28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982"/>
            <a:ext cx="6738255" cy="43124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BAFBCF-4D52-3F89-6FD4-C9C06C590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620" y="1830522"/>
            <a:ext cx="5534380" cy="477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59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098B7-167D-0299-F507-4B3EA582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Amasis MT Pro Medium" panose="02040604050005020304" pitchFamily="18" charset="0"/>
              </a:rPr>
              <a:t>Next Steps</a:t>
            </a:r>
          </a:p>
        </p:txBody>
      </p:sp>
      <p:graphicFrame>
        <p:nvGraphicFramePr>
          <p:cNvPr id="45" name="Rectangle 1">
            <a:extLst>
              <a:ext uri="{FF2B5EF4-FFF2-40B4-BE49-F238E27FC236}">
                <a16:creationId xmlns:a16="http://schemas.microsoft.com/office/drawing/2014/main" id="{F906FCD6-B69A-6446-DC28-BE8B5FD8C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94108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7137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51192-D3D3-1F0D-C1BA-AB296A954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Amasis MT Pro Medium" panose="02040604050005020304" pitchFamily="18" charset="0"/>
              </a:rPr>
              <a:t>Background</a:t>
            </a:r>
            <a:endParaRPr lang="en-GB" sz="4000" dirty="0">
              <a:solidFill>
                <a:srgbClr val="FFFFFF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9A27D4-975C-B2A6-D830-D6E6E1A02D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7488" y="2880104"/>
            <a:ext cx="9980062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masis MT Pro Medium" panose="02040604050005020304" pitchFamily="18" charset="0"/>
              </a:rPr>
              <a:t>Definition of Stop &amp; Search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Amasis MT Pro Medium" panose="02040604050005020304" pitchFamily="18" charset="0"/>
              </a:rPr>
              <a:t>A Policing Policy that allows police to stop, detain and search individuals if they have </a:t>
            </a:r>
            <a:r>
              <a:rPr lang="en-GB" sz="2200">
                <a:latin typeface="Amasis MT Pro Medium" panose="02040604050005020304" pitchFamily="18" charset="0"/>
              </a:rPr>
              <a:t>suspicion</a:t>
            </a:r>
            <a:r>
              <a:rPr lang="en-US" altLang="en-US" sz="2200">
                <a:latin typeface="Amasis MT Pro Medium" panose="02040604050005020304" pitchFamily="18" charset="0"/>
              </a:rPr>
              <a:t> the individual committed a crime.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sz="2200">
                <a:latin typeface="Amasis MT Pro Medium" panose="02040604050005020304" pitchFamily="18" charset="0"/>
              </a:rPr>
              <a:t>an officer has reasonable grounds for suspicion that a person is in possession of a stolen or prohibited item, or controlled drugs, or if a person is in an area where serious violence is anticipated.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2200">
              <a:latin typeface="Amasis MT Pro Medium" panose="02040604050005020304" pitchFamily="18" charset="0"/>
            </a:endParaRPr>
          </a:p>
          <a:p>
            <a:pPr algn="l">
              <a:buNone/>
            </a:pPr>
            <a:r>
              <a:rPr lang="en-GB" sz="2200" b="0" i="0">
                <a:solidFill>
                  <a:srgbClr val="282828"/>
                </a:solidFill>
                <a:effectLst/>
                <a:latin typeface="Amasis MT Pro Medium" panose="02040604050005020304" pitchFamily="18" charset="0"/>
              </a:rPr>
              <a:t>There are several powers of search, but majority of powers used are included in:</a:t>
            </a:r>
          </a:p>
          <a:p>
            <a:pPr algn="l">
              <a:lnSpc>
                <a:spcPts val="1950"/>
              </a:lnSpc>
              <a:buFont typeface="Arial" panose="020B0604020202020204" pitchFamily="34" charset="0"/>
              <a:buChar char="•"/>
            </a:pPr>
            <a:r>
              <a:rPr lang="en-GB" sz="2200" b="0" i="0">
                <a:solidFill>
                  <a:srgbClr val="282828"/>
                </a:solidFill>
                <a:effectLst/>
                <a:latin typeface="Amasis MT Pro Medium" panose="02040604050005020304" pitchFamily="18" charset="0"/>
              </a:rPr>
              <a:t>section 1, </a:t>
            </a:r>
            <a:r>
              <a:rPr lang="en-GB" sz="2200" b="0" i="0" u="sng">
                <a:solidFill>
                  <a:srgbClr val="1C4179"/>
                </a:solidFill>
                <a:effectLst/>
                <a:latin typeface="Amasis MT Pro Medium" panose="02040604050005020304" pitchFamily="18" charset="0"/>
                <a:hlinkClick r:id="rId2"/>
              </a:rPr>
              <a:t>Police and Criminal Evidence Act 1984</a:t>
            </a:r>
            <a:endParaRPr lang="en-GB" sz="2200" b="0" i="0">
              <a:solidFill>
                <a:srgbClr val="282828"/>
              </a:solidFill>
              <a:effectLst/>
              <a:latin typeface="Amasis MT Pro Medium" panose="02040604050005020304" pitchFamily="18" charset="0"/>
            </a:endParaRPr>
          </a:p>
          <a:p>
            <a:pPr algn="l">
              <a:lnSpc>
                <a:spcPts val="1950"/>
              </a:lnSpc>
              <a:buFont typeface="Arial" panose="020B0604020202020204" pitchFamily="34" charset="0"/>
              <a:buChar char="•"/>
            </a:pPr>
            <a:r>
              <a:rPr lang="en-GB" sz="2200" b="0" i="0">
                <a:solidFill>
                  <a:srgbClr val="282828"/>
                </a:solidFill>
                <a:effectLst/>
                <a:latin typeface="Amasis MT Pro Medium" panose="02040604050005020304" pitchFamily="18" charset="0"/>
              </a:rPr>
              <a:t>section 23, </a:t>
            </a:r>
            <a:r>
              <a:rPr lang="en-GB" sz="2200" u="sng">
                <a:solidFill>
                  <a:srgbClr val="1C4179"/>
                </a:solidFill>
                <a:latin typeface="Amasis MT Pro Medium" panose="02040604050005020304" pitchFamily="18" charset="0"/>
                <a:hlinkClick r:id="rId3"/>
              </a:rPr>
              <a:t>Misuse of Drugs Act 1971</a:t>
            </a:r>
            <a:endParaRPr lang="en-GB" sz="2200" u="sng">
              <a:solidFill>
                <a:srgbClr val="1C4179"/>
              </a:solidFill>
              <a:latin typeface="Amasis MT Pro Medium" panose="02040604050005020304" pitchFamily="18" charset="0"/>
            </a:endParaRPr>
          </a:p>
          <a:p>
            <a:pPr algn="l">
              <a:lnSpc>
                <a:spcPts val="1950"/>
              </a:lnSpc>
              <a:buFont typeface="Arial" panose="020B0604020202020204" pitchFamily="34" charset="0"/>
              <a:buChar char="•"/>
            </a:pPr>
            <a:r>
              <a:rPr lang="en-GB" sz="2200" b="0" i="0" u="sng">
                <a:solidFill>
                  <a:srgbClr val="1C4179"/>
                </a:solidFill>
                <a:effectLst/>
                <a:latin typeface="Amasis MT Pro Medium" panose="02040604050005020304" pitchFamily="18" charset="0"/>
                <a:hlinkClick r:id="rId4"/>
              </a:rPr>
              <a:t>section 60</a:t>
            </a:r>
            <a:r>
              <a:rPr lang="en-GB" sz="2200" b="0" i="0">
                <a:solidFill>
                  <a:srgbClr val="282828"/>
                </a:solidFill>
                <a:effectLst/>
                <a:latin typeface="Amasis MT Pro Medium" panose="02040604050005020304" pitchFamily="18" charset="0"/>
              </a:rPr>
              <a:t>, </a:t>
            </a:r>
            <a:r>
              <a:rPr lang="en-GB" sz="2200" b="0" i="0" u="sng">
                <a:solidFill>
                  <a:srgbClr val="1C4179"/>
                </a:solidFill>
                <a:effectLst/>
                <a:latin typeface="Amasis MT Pro Medium" panose="02040604050005020304" pitchFamily="18" charset="0"/>
                <a:hlinkClick r:id="rId5"/>
              </a:rPr>
              <a:t>Criminal Justice and Public Order Act 1994</a:t>
            </a:r>
            <a:endParaRPr lang="en-GB" sz="2200" b="0" i="0">
              <a:solidFill>
                <a:srgbClr val="282828"/>
              </a:solidFill>
              <a:effectLst/>
              <a:latin typeface="Amasis MT Pro Medium" panose="020406040500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masis MT Pro Medium" panose="020406040500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masis MT Pro Medium" panose="020406040500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masis MT Pro Medium" panose="020406040500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masis MT Pro Medium" panose="020406040500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B0B57-0235-FDD8-489D-5D6318450B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7552" y="0"/>
            <a:ext cx="3164448" cy="159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78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240CF6-D056-B7D3-E447-AE05A3F7C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42D51E-AA34-C0C2-85F3-3E8FE389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5AF655-4AC9-3728-AA98-671C5F6E1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059D7A-5884-550C-73E4-3BDC46E69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72CC12-C7A6-CC4A-D273-14A282BEF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DA6419-BD47-A4F6-5649-201C3565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B7C0A-BF45-B3EB-1AE3-3A24C355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Amasis MT Pro Medium" panose="02040604050005020304" pitchFamily="18" charset="0"/>
              </a:rPr>
              <a:t>Motivation</a:t>
            </a:r>
          </a:p>
        </p:txBody>
      </p:sp>
      <p:pic>
        <p:nvPicPr>
          <p:cNvPr id="1028" name="Picture 4" descr="Revealed: undercover UK police officer deceived woman into 19-year  relationship | Undercover police and policing | The Guardian">
            <a:extLst>
              <a:ext uri="{FF2B5EF4-FFF2-40B4-BE49-F238E27FC236}">
                <a16:creationId xmlns:a16="http://schemas.microsoft.com/office/drawing/2014/main" id="{7070FAE7-4330-DB61-CE92-EF4FDDB3F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894" y="4103262"/>
            <a:ext cx="4810008" cy="2886005"/>
          </a:xfrm>
          <a:prstGeom prst="roundRect">
            <a:avLst>
              <a:gd name="adj" fmla="val 2419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25853EB5-30ED-F909-F2AC-2AAE068F8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07" y="1885279"/>
            <a:ext cx="10872841" cy="335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masis MT Pro Medium" panose="020406040500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 Stop and Search (S&amp;S)  is one of the UK’s most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controversial police powers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masis MT Pro Medium" panose="020406040500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 Low conviction rates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 raise questions about its effectiveness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 Evidence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ethnic disproportionality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 fuels public distrust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 Research is largely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London-focused and race-oriented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masis MT Pro Medium" panose="020406040500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 This study shifts focus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economic inequality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 </a:t>
            </a:r>
            <a:endParaRPr lang="en-US" altLang="en-US" sz="2400" dirty="0">
              <a:latin typeface="Amasis MT Pro Medium" panose="02040604050005020304" pitchFamily="18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	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regional context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908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FF29F-EB30-065A-DC59-109081E8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Amasis MT Pro Medium" panose="02040604050005020304" pitchFamily="18" charset="0"/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0A49-164C-7B60-20E4-7BFD327DE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6313" y="2721493"/>
            <a:ext cx="8659369" cy="809051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sz="2400" b="1" dirty="0">
                <a:latin typeface="Amasis MT Pro Medium" panose="02040604050005020304" pitchFamily="18" charset="0"/>
              </a:rPr>
              <a:t>“To what extent do the spatial patterns of stop and search in Merseyside and Greater London, reflecting their differing social compositions, correlate with localised economic disparities at the LSOA level?”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2FEBF3-C231-D9FE-3510-71F481889EF5}"/>
              </a:ext>
            </a:extLst>
          </p:cNvPr>
          <p:cNvSpPr/>
          <p:nvPr/>
        </p:nvSpPr>
        <p:spPr>
          <a:xfrm>
            <a:off x="266700" y="4544709"/>
            <a:ext cx="4976913" cy="201875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masis MT Pro Medium" panose="02040604050005020304" pitchFamily="18" charset="0"/>
              </a:rPr>
              <a:t>AIM: to assess whether </a:t>
            </a:r>
            <a:r>
              <a:rPr lang="en-GB" sz="2400" b="1" dirty="0">
                <a:latin typeface="Amasis MT Pro Medium" panose="02040604050005020304" pitchFamily="18" charset="0"/>
              </a:rPr>
              <a:t>economic inequality</a:t>
            </a:r>
            <a:r>
              <a:rPr lang="en-GB" sz="2400" dirty="0">
                <a:latin typeface="Amasis MT Pro Medium" panose="02040604050005020304" pitchFamily="18" charset="0"/>
              </a:rPr>
              <a:t> plays a distinct role in stop and search deployment across two very different urban contexts.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A29B59-2A2C-58CE-B765-EFEFCB963C0A}"/>
              </a:ext>
            </a:extLst>
          </p:cNvPr>
          <p:cNvSpPr/>
          <p:nvPr/>
        </p:nvSpPr>
        <p:spPr>
          <a:xfrm>
            <a:off x="6640234" y="4929556"/>
            <a:ext cx="4155145" cy="137233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masis MT Pro Medium" panose="02040604050005020304" pitchFamily="18" charset="0"/>
              </a:rPr>
              <a:t>How this economic inequality varies in different cultural make-ups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BE06D-612F-EBBB-01D0-92F47C61CB7D}"/>
              </a:ext>
            </a:extLst>
          </p:cNvPr>
          <p:cNvCxnSpPr/>
          <p:nvPr/>
        </p:nvCxnSpPr>
        <p:spPr>
          <a:xfrm>
            <a:off x="5413326" y="5547485"/>
            <a:ext cx="1038222" cy="0"/>
          </a:xfrm>
          <a:prstGeom prst="straightConnector1">
            <a:avLst/>
          </a:prstGeom>
          <a:ln w="79375">
            <a:headEnd w="lg" len="lg"/>
            <a:tailEnd type="triangle"/>
          </a:ln>
          <a:effectLst>
            <a:outerShdw blurRad="50800" dist="50800" dir="5400000" sx="1000" sy="1000" algn="ctr" rotWithShape="0">
              <a:srgbClr val="000000">
                <a:alpha val="42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771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98DD6-8943-D3E3-CD8F-DA982FF2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697" y="278535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  <a:latin typeface="Amasis MT Pro Medium" panose="02040604050005020304" pitchFamily="18" charset="0"/>
              </a:rPr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C69D0-6ACC-BEAB-1712-8A0FF528A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819" y="2311149"/>
            <a:ext cx="9858357" cy="383313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GB" sz="3200" b="1" dirty="0">
                <a:latin typeface="Amasis MT Pro Medium" panose="02040604050005020304" pitchFamily="18" charset="0"/>
              </a:rPr>
              <a:t>Hypothesis 1: 	</a:t>
            </a:r>
            <a:r>
              <a:rPr lang="en-GB" sz="2400" dirty="0">
                <a:latin typeface="Amasis MT Pro Medium" panose="02040604050005020304" pitchFamily="18" charset="0"/>
              </a:rPr>
              <a:t>S&amp;S rates will correlate with higher 					income deprivation at the LSOA level.</a:t>
            </a:r>
          </a:p>
          <a:p>
            <a:pPr marL="0" indent="0">
              <a:buNone/>
            </a:pPr>
            <a:endParaRPr lang="en-GB" sz="2400" dirty="0">
              <a:latin typeface="Amasis MT Pro Medium" panose="02040604050005020304" pitchFamily="18" charset="0"/>
            </a:endParaRPr>
          </a:p>
          <a:p>
            <a:pPr marL="0" indent="0">
              <a:buNone/>
            </a:pPr>
            <a:r>
              <a:rPr lang="en-GB" sz="3200" b="1" dirty="0">
                <a:latin typeface="Amasis MT Pro Medium" panose="02040604050005020304" pitchFamily="18" charset="0"/>
              </a:rPr>
              <a:t>Hypothesis 2:</a:t>
            </a:r>
            <a:r>
              <a:rPr lang="en-GB" sz="2400" dirty="0">
                <a:latin typeface="Amasis MT Pro Medium" panose="02040604050005020304" pitchFamily="18" charset="0"/>
              </a:rPr>
              <a:t> 	The strength of this correlation will vary 				significantly between London and Merseyside.</a:t>
            </a:r>
          </a:p>
          <a:p>
            <a:pPr marL="0" indent="0">
              <a:buNone/>
            </a:pPr>
            <a:endParaRPr lang="en-GB" sz="2400" dirty="0">
              <a:latin typeface="Amasis MT Pro Medium" panose="02040604050005020304" pitchFamily="18" charset="0"/>
            </a:endParaRPr>
          </a:p>
          <a:p>
            <a:pPr marL="0" indent="0">
              <a:buNone/>
            </a:pPr>
            <a:r>
              <a:rPr lang="en-GB" sz="3200" b="1" dirty="0">
                <a:latin typeface="Amasis MT Pro Medium" panose="02040604050005020304" pitchFamily="18" charset="0"/>
              </a:rPr>
              <a:t>Hypothesis 3:</a:t>
            </a:r>
            <a:r>
              <a:rPr lang="en-GB" sz="2400" dirty="0">
                <a:latin typeface="Amasis MT Pro Medium" panose="02040604050005020304" pitchFamily="18" charset="0"/>
              </a:rPr>
              <a:t> 	The interaction between income deprivation and 			ethnic diversity will show that economically 				deprived, ethnically diverse areas face the 				highest levels of S&amp;S activity.</a:t>
            </a:r>
          </a:p>
        </p:txBody>
      </p:sp>
    </p:spTree>
    <p:extLst>
      <p:ext uri="{BB962C8B-B14F-4D97-AF65-F5344CB8AC3E}">
        <p14:creationId xmlns:p14="http://schemas.microsoft.com/office/powerpoint/2010/main" val="3992018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AA2C5-14AB-4F98-92BF-9FD293FA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7" y="349112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  <a:latin typeface="Amasis MT Pro Medium" panose="02040604050005020304" pitchFamily="18" charset="0"/>
              </a:rPr>
              <a:t>Data Sources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77A1CC7-146D-3CE0-0FF5-260DF22DC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455211"/>
              </p:ext>
            </p:extLst>
          </p:nvPr>
        </p:nvGraphicFramePr>
        <p:xfrm>
          <a:off x="632085" y="212032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189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1C5F2-7DB6-D338-1361-305D1971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Amasis MT Pro Medium" panose="02040604050005020304" pitchFamily="18" charset="0"/>
              </a:rPr>
              <a:t>Methods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6F7724-CA5E-5267-2053-CA21E1CAE5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masis MT Pro Medium" panose="02040604050005020304" pitchFamily="18" charset="0"/>
              </a:rPr>
              <a:t>Descriptive spatial analysis: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masis MT Pro Medium" panose="020406040500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masis MT Pro Medium" panose="02040604050005020304" pitchFamily="18" charset="0"/>
              </a:rPr>
              <a:t>Mapping S&amp;S rates across LSOAs to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masis MT Pro Medium" panose="02040604050005020304" pitchFamily="18" charset="0"/>
              </a:rPr>
              <a:t>visualise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masis MT Pro Medium" panose="02040604050005020304" pitchFamily="18" charset="0"/>
              </a:rPr>
              <a:t> clustering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masis MT Pro Medium" panose="02040604050005020304" pitchFamily="18" charset="0"/>
              </a:rPr>
              <a:t>Regression models: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masis MT Pro Medium" panose="020406040500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masis MT Pro Medium" panose="02040604050005020304" pitchFamily="18" charset="0"/>
              </a:rPr>
              <a:t>S&amp;S rate (dependent variable) vs income deprivation, house prices, etc.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masis MT Pro Medium" panose="02040604050005020304" pitchFamily="18" charset="0"/>
              </a:rPr>
              <a:t>Compare coefficients for London and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masis MT Pro Medium" panose="02040604050005020304" pitchFamily="18" charset="0"/>
              </a:rPr>
              <a:t>Merseyside separately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66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104D5-BF37-26DA-33E6-52E3270B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7429141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Preliminary Analysis – Stop &amp; Search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48950D-EE46-1E3B-2FA0-DFAB5472B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947" y="1833709"/>
            <a:ext cx="5524054" cy="47670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DC0A6A-2D52-840F-79F6-8F0197207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2008979"/>
            <a:ext cx="6660462" cy="44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95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36E450-0783-02DA-C655-F1598F068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398C834-C6EE-8D7F-BD14-5AB147F4A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819B7A-717D-D5AC-3AF8-C4DBDF698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169D93-6865-E79F-A068-4154DBC75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EB6E22-22F4-30DD-0928-158387D15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004D9C-BCB2-E9E4-4170-35834AD51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A6E65-AA5B-E123-6A55-078867D2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7429141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Preliminary Analysis – BAME 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39E17-191A-6EF3-54BC-E7FCD7440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2009479"/>
            <a:ext cx="6630377" cy="4415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DAC074-6B1B-2BB7-F305-747B7DA88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375" y="1839940"/>
            <a:ext cx="5352625" cy="475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0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456</Words>
  <Application>Microsoft Office PowerPoint</Application>
  <PresentationFormat>Widescreen</PresentationFormat>
  <Paragraphs>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Amasis MT Pro Medium</vt:lpstr>
      <vt:lpstr>Aptos</vt:lpstr>
      <vt:lpstr>Aptos Display</vt:lpstr>
      <vt:lpstr>Arial</vt:lpstr>
      <vt:lpstr>Office Theme</vt:lpstr>
      <vt:lpstr>The Price of Policing: Uncovering Local Economic Divides in Stop and Search</vt:lpstr>
      <vt:lpstr>Background</vt:lpstr>
      <vt:lpstr>Motivation</vt:lpstr>
      <vt:lpstr>Research Question</vt:lpstr>
      <vt:lpstr>Hypotheses</vt:lpstr>
      <vt:lpstr>Data Sources</vt:lpstr>
      <vt:lpstr>Methods </vt:lpstr>
      <vt:lpstr>Preliminary Analysis – Stop &amp; Search</vt:lpstr>
      <vt:lpstr>Preliminary Analysis – BAME %</vt:lpstr>
      <vt:lpstr>Preliminary Analysis – House Price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Kofi Barton-Byfield</dc:creator>
  <cp:lastModifiedBy>Kofi Barton-Byfield</cp:lastModifiedBy>
  <cp:revision>8</cp:revision>
  <dcterms:created xsi:type="dcterms:W3CDTF">2025-04-20T09:01:19Z</dcterms:created>
  <dcterms:modified xsi:type="dcterms:W3CDTF">2025-04-21T18:57:55Z</dcterms:modified>
</cp:coreProperties>
</file>