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64" r:id="rId4"/>
    <p:sldId id="258" r:id="rId5"/>
    <p:sldId id="259" r:id="rId6"/>
    <p:sldId id="260" r:id="rId7"/>
    <p:sldId id="267" r:id="rId8"/>
    <p:sldId id="268" r:id="rId9"/>
    <p:sldId id="270" r:id="rId10"/>
    <p:sldId id="261" r:id="rId11"/>
    <p:sldId id="262" r:id="rId12"/>
    <p:sldId id="266" r:id="rId13"/>
    <p:sldId id="265" r:id="rId14"/>
    <p:sldId id="263" r:id="rId15"/>
    <p:sldId id="26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46" d="100"/>
          <a:sy n="46" d="100"/>
        </p:scale>
        <p:origin x="811" y="8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CCCAE69-8F3A-41DC-AB75-10383104EA2B}"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EE101AB2-DFE7-4157-8077-C58830FA9989}">
      <dgm:prSet custT="1"/>
      <dgm:spPr/>
      <dgm:t>
        <a:bodyPr/>
        <a:lstStyle/>
        <a:p>
          <a:pPr>
            <a:lnSpc>
              <a:spcPct val="100000"/>
            </a:lnSpc>
            <a:defRPr cap="all"/>
          </a:pPr>
          <a:r>
            <a:rPr lang="en-US" sz="2400" b="0" i="0" baseline="0" dirty="0">
              <a:latin typeface="Amasis MT Pro Medium" panose="02040604050005020304" pitchFamily="18" charset="0"/>
            </a:rPr>
            <a:t>Stop &amp; Search data (2022)</a:t>
          </a:r>
          <a:endParaRPr lang="en-US" sz="2400" b="0" dirty="0">
            <a:latin typeface="Amasis MT Pro Medium" panose="02040604050005020304" pitchFamily="18" charset="0"/>
          </a:endParaRPr>
        </a:p>
      </dgm:t>
    </dgm:pt>
    <dgm:pt modelId="{1D44AAB5-B56D-4C18-A308-2AA3E412EB9C}" type="parTrans" cxnId="{52E25F8B-6441-494F-A8BE-B4F30D8F3BCC}">
      <dgm:prSet/>
      <dgm:spPr/>
      <dgm:t>
        <a:bodyPr/>
        <a:lstStyle/>
        <a:p>
          <a:endParaRPr lang="en-US" sz="4800" b="0"/>
        </a:p>
      </dgm:t>
    </dgm:pt>
    <dgm:pt modelId="{6450B59D-2D8B-407E-9A82-80DBD59872B0}" type="sibTrans" cxnId="{52E25F8B-6441-494F-A8BE-B4F30D8F3BCC}">
      <dgm:prSet/>
      <dgm:spPr/>
      <dgm:t>
        <a:bodyPr/>
        <a:lstStyle/>
        <a:p>
          <a:endParaRPr lang="en-US" sz="2000" b="0"/>
        </a:p>
      </dgm:t>
    </dgm:pt>
    <dgm:pt modelId="{9E2BDCCA-9208-4EE4-AA73-34D4C4963F44}">
      <dgm:prSet custT="1"/>
      <dgm:spPr/>
      <dgm:t>
        <a:bodyPr/>
        <a:lstStyle/>
        <a:p>
          <a:pPr>
            <a:lnSpc>
              <a:spcPct val="100000"/>
            </a:lnSpc>
            <a:defRPr cap="all"/>
          </a:pPr>
          <a:r>
            <a:rPr lang="en-US" sz="2400" b="0">
              <a:latin typeface="Amasis MT Pro Medium" panose="02040604050005020304" pitchFamily="18" charset="0"/>
            </a:rPr>
            <a:t>Social </a:t>
          </a:r>
        </a:p>
        <a:p>
          <a:pPr>
            <a:lnSpc>
              <a:spcPct val="100000"/>
            </a:lnSpc>
            <a:defRPr cap="all"/>
          </a:pPr>
          <a:r>
            <a:rPr lang="en-US" sz="2400" b="0">
              <a:latin typeface="Amasis MT Pro Medium" panose="02040604050005020304" pitchFamily="18" charset="0"/>
            </a:rPr>
            <a:t>Make-up</a:t>
          </a:r>
        </a:p>
      </dgm:t>
    </dgm:pt>
    <dgm:pt modelId="{8B4887A9-D139-4C63-9C66-4832F91BCC85}" type="parTrans" cxnId="{42A71B18-8D04-4D85-B023-C6F39D478D0F}">
      <dgm:prSet/>
      <dgm:spPr/>
      <dgm:t>
        <a:bodyPr/>
        <a:lstStyle/>
        <a:p>
          <a:endParaRPr lang="en-US" sz="4800" b="0"/>
        </a:p>
      </dgm:t>
    </dgm:pt>
    <dgm:pt modelId="{14CE77CA-D40A-422D-A05E-ABC92C061C10}" type="sibTrans" cxnId="{42A71B18-8D04-4D85-B023-C6F39D478D0F}">
      <dgm:prSet/>
      <dgm:spPr/>
      <dgm:t>
        <a:bodyPr/>
        <a:lstStyle/>
        <a:p>
          <a:endParaRPr lang="en-US" sz="2000" b="0"/>
        </a:p>
      </dgm:t>
    </dgm:pt>
    <dgm:pt modelId="{91D7FC65-9642-47A9-88D1-698D1B61CB21}">
      <dgm:prSet custT="1"/>
      <dgm:spPr/>
      <dgm:t>
        <a:bodyPr/>
        <a:lstStyle/>
        <a:p>
          <a:pPr>
            <a:lnSpc>
              <a:spcPct val="100000"/>
            </a:lnSpc>
            <a:defRPr cap="all"/>
          </a:pPr>
          <a:r>
            <a:rPr lang="en-US" sz="2400" b="0" i="0" baseline="0">
              <a:latin typeface="Amasis MT Pro Medium" panose="02040604050005020304" pitchFamily="18" charset="0"/>
            </a:rPr>
            <a:t>Income Deprivation</a:t>
          </a:r>
          <a:endParaRPr lang="en-US" sz="2400" b="0">
            <a:latin typeface="Amasis MT Pro Medium" panose="02040604050005020304" pitchFamily="18" charset="0"/>
          </a:endParaRPr>
        </a:p>
      </dgm:t>
    </dgm:pt>
    <dgm:pt modelId="{BC4BD7DA-EB33-4626-981F-1B6DE8C24C9E}" type="parTrans" cxnId="{284A674B-E32C-44C9-9B10-1C390E08F7C5}">
      <dgm:prSet/>
      <dgm:spPr/>
      <dgm:t>
        <a:bodyPr/>
        <a:lstStyle/>
        <a:p>
          <a:endParaRPr lang="en-US" sz="4800" b="0"/>
        </a:p>
      </dgm:t>
    </dgm:pt>
    <dgm:pt modelId="{0518C728-2FE5-4483-AAEC-52BB08CCE6CC}" type="sibTrans" cxnId="{284A674B-E32C-44C9-9B10-1C390E08F7C5}">
      <dgm:prSet/>
      <dgm:spPr/>
      <dgm:t>
        <a:bodyPr/>
        <a:lstStyle/>
        <a:p>
          <a:endParaRPr lang="en-US" sz="2000" b="0"/>
        </a:p>
      </dgm:t>
    </dgm:pt>
    <dgm:pt modelId="{279BC2AA-E917-4201-BE6A-D15B4C9FAC6F}">
      <dgm:prSet custT="1"/>
      <dgm:spPr/>
      <dgm:t>
        <a:bodyPr/>
        <a:lstStyle/>
        <a:p>
          <a:pPr>
            <a:lnSpc>
              <a:spcPct val="100000"/>
            </a:lnSpc>
            <a:defRPr cap="all"/>
          </a:pPr>
          <a:r>
            <a:rPr lang="en-US" sz="2400" b="0" i="0" baseline="0" dirty="0">
              <a:latin typeface="Amasis MT Pro Medium" panose="02040604050005020304" pitchFamily="18" charset="0"/>
            </a:rPr>
            <a:t>Mean house prices</a:t>
          </a:r>
          <a:endParaRPr lang="en-US" sz="2400" b="0" dirty="0">
            <a:latin typeface="Amasis MT Pro Medium" panose="02040604050005020304" pitchFamily="18" charset="0"/>
          </a:endParaRPr>
        </a:p>
      </dgm:t>
    </dgm:pt>
    <dgm:pt modelId="{8FC3ED93-FD15-4D26-A2B5-894B0E616FA3}" type="parTrans" cxnId="{B390A89B-0B3D-4C50-B04F-C5EF8BB6F693}">
      <dgm:prSet/>
      <dgm:spPr/>
      <dgm:t>
        <a:bodyPr/>
        <a:lstStyle/>
        <a:p>
          <a:endParaRPr lang="en-US" sz="4800" b="0"/>
        </a:p>
      </dgm:t>
    </dgm:pt>
    <dgm:pt modelId="{0A9D9B8B-FB1C-4C90-8BD7-28F7527B9B8D}" type="sibTrans" cxnId="{B390A89B-0B3D-4C50-B04F-C5EF8BB6F693}">
      <dgm:prSet/>
      <dgm:spPr/>
      <dgm:t>
        <a:bodyPr/>
        <a:lstStyle/>
        <a:p>
          <a:endParaRPr lang="en-US" sz="2000" b="0"/>
        </a:p>
      </dgm:t>
    </dgm:pt>
    <dgm:pt modelId="{1B78BBCD-3998-4DB1-BEEE-2BFF6D20E143}" type="pres">
      <dgm:prSet presAssocID="{8CCCAE69-8F3A-41DC-AB75-10383104EA2B}" presName="root" presStyleCnt="0">
        <dgm:presLayoutVars>
          <dgm:dir/>
          <dgm:resizeHandles val="exact"/>
        </dgm:presLayoutVars>
      </dgm:prSet>
      <dgm:spPr/>
    </dgm:pt>
    <dgm:pt modelId="{8F9A2134-6408-4F16-9E05-E870AC4EE4BC}" type="pres">
      <dgm:prSet presAssocID="{EE101AB2-DFE7-4157-8077-C58830FA9989}" presName="compNode" presStyleCnt="0"/>
      <dgm:spPr/>
    </dgm:pt>
    <dgm:pt modelId="{8255D5DA-9577-4F4A-B8AD-75385EC3EE37}" type="pres">
      <dgm:prSet presAssocID="{EE101AB2-DFE7-4157-8077-C58830FA9989}" presName="iconBgRect" presStyleLbl="bgShp" presStyleIdx="0" presStyleCnt="4"/>
      <dgm:spPr>
        <a:effectLst>
          <a:outerShdw blurRad="50800" dist="38100" dir="2700000" algn="tl" rotWithShape="0">
            <a:prstClr val="black">
              <a:alpha val="40000"/>
            </a:prstClr>
          </a:outerShdw>
        </a:effectLst>
      </dgm:spPr>
    </dgm:pt>
    <dgm:pt modelId="{9D154336-6EC9-4BA2-A0C3-9EBD474EF4CA}" type="pres">
      <dgm:prSet presAssocID="{EE101AB2-DFE7-4157-8077-C58830FA9989}"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arget Audience"/>
        </a:ext>
      </dgm:extLst>
    </dgm:pt>
    <dgm:pt modelId="{91C0BE81-1FA8-45E2-88D3-E741167EC9BE}" type="pres">
      <dgm:prSet presAssocID="{EE101AB2-DFE7-4157-8077-C58830FA9989}" presName="spaceRect" presStyleCnt="0"/>
      <dgm:spPr/>
    </dgm:pt>
    <dgm:pt modelId="{5337AC0E-3695-42F7-8193-1B9DB1B63DAF}" type="pres">
      <dgm:prSet presAssocID="{EE101AB2-DFE7-4157-8077-C58830FA9989}" presName="textRect" presStyleLbl="revTx" presStyleIdx="0" presStyleCnt="4">
        <dgm:presLayoutVars>
          <dgm:chMax val="1"/>
          <dgm:chPref val="1"/>
        </dgm:presLayoutVars>
      </dgm:prSet>
      <dgm:spPr/>
    </dgm:pt>
    <dgm:pt modelId="{B14D3CEE-54F8-4434-82EE-A76581B0A92B}" type="pres">
      <dgm:prSet presAssocID="{6450B59D-2D8B-407E-9A82-80DBD59872B0}" presName="sibTrans" presStyleCnt="0"/>
      <dgm:spPr/>
    </dgm:pt>
    <dgm:pt modelId="{9D85E33A-E7E2-44B9-BAF1-11A17A94FC9B}" type="pres">
      <dgm:prSet presAssocID="{9E2BDCCA-9208-4EE4-AA73-34D4C4963F44}" presName="compNode" presStyleCnt="0"/>
      <dgm:spPr/>
    </dgm:pt>
    <dgm:pt modelId="{36EF987F-9E09-4D36-A0A9-E17A662B5D88}" type="pres">
      <dgm:prSet presAssocID="{9E2BDCCA-9208-4EE4-AA73-34D4C4963F44}" presName="iconBgRect" presStyleLbl="bgShp" presStyleIdx="1" presStyleCnt="4"/>
      <dgm:spPr>
        <a:effectLst>
          <a:outerShdw blurRad="50800" dist="38100" dir="2700000" algn="tl" rotWithShape="0">
            <a:prstClr val="black">
              <a:alpha val="40000"/>
            </a:prstClr>
          </a:outerShdw>
        </a:effectLst>
      </dgm:spPr>
    </dgm:pt>
    <dgm:pt modelId="{6AFD59D0-1F1F-4EFF-9E5C-F3BDE41FEE68}" type="pres">
      <dgm:prSet presAssocID="{9E2BDCCA-9208-4EE4-AA73-34D4C4963F44}"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ocial Network"/>
        </a:ext>
      </dgm:extLst>
    </dgm:pt>
    <dgm:pt modelId="{990255C8-E913-49A4-B442-36BD6753DEFA}" type="pres">
      <dgm:prSet presAssocID="{9E2BDCCA-9208-4EE4-AA73-34D4C4963F44}" presName="spaceRect" presStyleCnt="0"/>
      <dgm:spPr/>
    </dgm:pt>
    <dgm:pt modelId="{F357FEFF-7235-4002-88FA-D8084A3A05FB}" type="pres">
      <dgm:prSet presAssocID="{9E2BDCCA-9208-4EE4-AA73-34D4C4963F44}" presName="textRect" presStyleLbl="revTx" presStyleIdx="1" presStyleCnt="4">
        <dgm:presLayoutVars>
          <dgm:chMax val="1"/>
          <dgm:chPref val="1"/>
        </dgm:presLayoutVars>
      </dgm:prSet>
      <dgm:spPr/>
    </dgm:pt>
    <dgm:pt modelId="{1E2F130C-C57A-4F15-AF20-83F7583C5DEF}" type="pres">
      <dgm:prSet presAssocID="{14CE77CA-D40A-422D-A05E-ABC92C061C10}" presName="sibTrans" presStyleCnt="0"/>
      <dgm:spPr/>
    </dgm:pt>
    <dgm:pt modelId="{06B7ABAA-25D3-4C6F-8F20-C305F33AA14A}" type="pres">
      <dgm:prSet presAssocID="{91D7FC65-9642-47A9-88D1-698D1B61CB21}" presName="compNode" presStyleCnt="0"/>
      <dgm:spPr/>
    </dgm:pt>
    <dgm:pt modelId="{1BE18B5C-D491-44D3-9845-549D51C74A48}" type="pres">
      <dgm:prSet presAssocID="{91D7FC65-9642-47A9-88D1-698D1B61CB21}" presName="iconBgRect" presStyleLbl="bgShp" presStyleIdx="2" presStyleCnt="4"/>
      <dgm:spPr>
        <a:effectLst>
          <a:outerShdw blurRad="50800" dist="38100" dir="2700000" algn="tl" rotWithShape="0">
            <a:prstClr val="black">
              <a:alpha val="40000"/>
            </a:prstClr>
          </a:outerShdw>
        </a:effectLst>
      </dgm:spPr>
    </dgm:pt>
    <dgm:pt modelId="{B58F2DFA-BDB9-4DC5-9B40-DD8DA2EC0758}" type="pres">
      <dgm:prSet presAssocID="{91D7FC65-9642-47A9-88D1-698D1B61CB21}"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ollar"/>
        </a:ext>
      </dgm:extLst>
    </dgm:pt>
    <dgm:pt modelId="{EDEDA578-86B3-4DC4-93C6-163041AAE90C}" type="pres">
      <dgm:prSet presAssocID="{91D7FC65-9642-47A9-88D1-698D1B61CB21}" presName="spaceRect" presStyleCnt="0"/>
      <dgm:spPr/>
    </dgm:pt>
    <dgm:pt modelId="{D40EEEEA-FDB2-488B-B0FB-5344079723C6}" type="pres">
      <dgm:prSet presAssocID="{91D7FC65-9642-47A9-88D1-698D1B61CB21}" presName="textRect" presStyleLbl="revTx" presStyleIdx="2" presStyleCnt="4">
        <dgm:presLayoutVars>
          <dgm:chMax val="1"/>
          <dgm:chPref val="1"/>
        </dgm:presLayoutVars>
      </dgm:prSet>
      <dgm:spPr/>
    </dgm:pt>
    <dgm:pt modelId="{FD951934-5E0F-4961-9937-40AE118A8198}" type="pres">
      <dgm:prSet presAssocID="{0518C728-2FE5-4483-AAEC-52BB08CCE6CC}" presName="sibTrans" presStyleCnt="0"/>
      <dgm:spPr/>
    </dgm:pt>
    <dgm:pt modelId="{896967EC-F6B0-4735-8BA5-ED3101507C03}" type="pres">
      <dgm:prSet presAssocID="{279BC2AA-E917-4201-BE6A-D15B4C9FAC6F}" presName="compNode" presStyleCnt="0"/>
      <dgm:spPr/>
    </dgm:pt>
    <dgm:pt modelId="{E98AB556-4B6E-413D-BC46-306C67AED4D3}" type="pres">
      <dgm:prSet presAssocID="{279BC2AA-E917-4201-BE6A-D15B4C9FAC6F}" presName="iconBgRect" presStyleLbl="bgShp" presStyleIdx="3" presStyleCnt="4"/>
      <dgm:spPr>
        <a:effectLst>
          <a:outerShdw blurRad="50800" dist="38100" dir="2700000" algn="tl" rotWithShape="0">
            <a:prstClr val="black">
              <a:alpha val="40000"/>
            </a:prstClr>
          </a:outerShdw>
        </a:effectLst>
      </dgm:spPr>
    </dgm:pt>
    <dgm:pt modelId="{DD4E619B-BEFE-40D0-9718-13950BCE40AF}" type="pres">
      <dgm:prSet presAssocID="{279BC2AA-E917-4201-BE6A-D15B4C9FAC6F}"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ouse"/>
        </a:ext>
      </dgm:extLst>
    </dgm:pt>
    <dgm:pt modelId="{04CA2A81-1385-433E-99DA-1FBC4682F76C}" type="pres">
      <dgm:prSet presAssocID="{279BC2AA-E917-4201-BE6A-D15B4C9FAC6F}" presName="spaceRect" presStyleCnt="0"/>
      <dgm:spPr/>
    </dgm:pt>
    <dgm:pt modelId="{E33CC705-AC8B-4302-848C-DABBC52ECB19}" type="pres">
      <dgm:prSet presAssocID="{279BC2AA-E917-4201-BE6A-D15B4C9FAC6F}" presName="textRect" presStyleLbl="revTx" presStyleIdx="3" presStyleCnt="4">
        <dgm:presLayoutVars>
          <dgm:chMax val="1"/>
          <dgm:chPref val="1"/>
        </dgm:presLayoutVars>
      </dgm:prSet>
      <dgm:spPr/>
    </dgm:pt>
  </dgm:ptLst>
  <dgm:cxnLst>
    <dgm:cxn modelId="{52BB6B10-BCBD-4578-8B14-24703FB61E72}" type="presOf" srcId="{91D7FC65-9642-47A9-88D1-698D1B61CB21}" destId="{D40EEEEA-FDB2-488B-B0FB-5344079723C6}" srcOrd="0" destOrd="0" presId="urn:microsoft.com/office/officeart/2018/5/layout/IconCircleLabelList"/>
    <dgm:cxn modelId="{42A71B18-8D04-4D85-B023-C6F39D478D0F}" srcId="{8CCCAE69-8F3A-41DC-AB75-10383104EA2B}" destId="{9E2BDCCA-9208-4EE4-AA73-34D4C4963F44}" srcOrd="1" destOrd="0" parTransId="{8B4887A9-D139-4C63-9C66-4832F91BCC85}" sibTransId="{14CE77CA-D40A-422D-A05E-ABC92C061C10}"/>
    <dgm:cxn modelId="{0477C231-1174-46F9-8281-82CAA0AAB922}" type="presOf" srcId="{8CCCAE69-8F3A-41DC-AB75-10383104EA2B}" destId="{1B78BBCD-3998-4DB1-BEEE-2BFF6D20E143}" srcOrd="0" destOrd="0" presId="urn:microsoft.com/office/officeart/2018/5/layout/IconCircleLabelList"/>
    <dgm:cxn modelId="{D849BF45-0435-4483-B4A1-B618CDA10F9F}" type="presOf" srcId="{9E2BDCCA-9208-4EE4-AA73-34D4C4963F44}" destId="{F357FEFF-7235-4002-88FA-D8084A3A05FB}" srcOrd="0" destOrd="0" presId="urn:microsoft.com/office/officeart/2018/5/layout/IconCircleLabelList"/>
    <dgm:cxn modelId="{284A674B-E32C-44C9-9B10-1C390E08F7C5}" srcId="{8CCCAE69-8F3A-41DC-AB75-10383104EA2B}" destId="{91D7FC65-9642-47A9-88D1-698D1B61CB21}" srcOrd="2" destOrd="0" parTransId="{BC4BD7DA-EB33-4626-981F-1B6DE8C24C9E}" sibTransId="{0518C728-2FE5-4483-AAEC-52BB08CCE6CC}"/>
    <dgm:cxn modelId="{52E25F8B-6441-494F-A8BE-B4F30D8F3BCC}" srcId="{8CCCAE69-8F3A-41DC-AB75-10383104EA2B}" destId="{EE101AB2-DFE7-4157-8077-C58830FA9989}" srcOrd="0" destOrd="0" parTransId="{1D44AAB5-B56D-4C18-A308-2AA3E412EB9C}" sibTransId="{6450B59D-2D8B-407E-9A82-80DBD59872B0}"/>
    <dgm:cxn modelId="{B390A89B-0B3D-4C50-B04F-C5EF8BB6F693}" srcId="{8CCCAE69-8F3A-41DC-AB75-10383104EA2B}" destId="{279BC2AA-E917-4201-BE6A-D15B4C9FAC6F}" srcOrd="3" destOrd="0" parTransId="{8FC3ED93-FD15-4D26-A2B5-894B0E616FA3}" sibTransId="{0A9D9B8B-FB1C-4C90-8BD7-28F7527B9B8D}"/>
    <dgm:cxn modelId="{E8F7E5B8-71CA-402F-AB8A-6F08480D777D}" type="presOf" srcId="{EE101AB2-DFE7-4157-8077-C58830FA9989}" destId="{5337AC0E-3695-42F7-8193-1B9DB1B63DAF}" srcOrd="0" destOrd="0" presId="urn:microsoft.com/office/officeart/2018/5/layout/IconCircleLabelList"/>
    <dgm:cxn modelId="{B69D0EEE-2B7B-49A5-8EAC-999FD88DAD31}" type="presOf" srcId="{279BC2AA-E917-4201-BE6A-D15B4C9FAC6F}" destId="{E33CC705-AC8B-4302-848C-DABBC52ECB19}" srcOrd="0" destOrd="0" presId="urn:microsoft.com/office/officeart/2018/5/layout/IconCircleLabelList"/>
    <dgm:cxn modelId="{5E59F515-3627-4C08-A3F4-94D752365F8C}" type="presParOf" srcId="{1B78BBCD-3998-4DB1-BEEE-2BFF6D20E143}" destId="{8F9A2134-6408-4F16-9E05-E870AC4EE4BC}" srcOrd="0" destOrd="0" presId="urn:microsoft.com/office/officeart/2018/5/layout/IconCircleLabelList"/>
    <dgm:cxn modelId="{5D4BFE66-FBF1-4539-96A7-09C80AA2499C}" type="presParOf" srcId="{8F9A2134-6408-4F16-9E05-E870AC4EE4BC}" destId="{8255D5DA-9577-4F4A-B8AD-75385EC3EE37}" srcOrd="0" destOrd="0" presId="urn:microsoft.com/office/officeart/2018/5/layout/IconCircleLabelList"/>
    <dgm:cxn modelId="{6BE9C46D-51A9-4DDF-A76D-7A14388AD693}" type="presParOf" srcId="{8F9A2134-6408-4F16-9E05-E870AC4EE4BC}" destId="{9D154336-6EC9-4BA2-A0C3-9EBD474EF4CA}" srcOrd="1" destOrd="0" presId="urn:microsoft.com/office/officeart/2018/5/layout/IconCircleLabelList"/>
    <dgm:cxn modelId="{8F86C447-29D4-48A1-AE41-AFEE1498BC48}" type="presParOf" srcId="{8F9A2134-6408-4F16-9E05-E870AC4EE4BC}" destId="{91C0BE81-1FA8-45E2-88D3-E741167EC9BE}" srcOrd="2" destOrd="0" presId="urn:microsoft.com/office/officeart/2018/5/layout/IconCircleLabelList"/>
    <dgm:cxn modelId="{75ECA70E-D9FE-4F16-9DDD-B61488497279}" type="presParOf" srcId="{8F9A2134-6408-4F16-9E05-E870AC4EE4BC}" destId="{5337AC0E-3695-42F7-8193-1B9DB1B63DAF}" srcOrd="3" destOrd="0" presId="urn:microsoft.com/office/officeart/2018/5/layout/IconCircleLabelList"/>
    <dgm:cxn modelId="{30F1D8CF-1BE9-46A6-94E7-2CF65CB09CC9}" type="presParOf" srcId="{1B78BBCD-3998-4DB1-BEEE-2BFF6D20E143}" destId="{B14D3CEE-54F8-4434-82EE-A76581B0A92B}" srcOrd="1" destOrd="0" presId="urn:microsoft.com/office/officeart/2018/5/layout/IconCircleLabelList"/>
    <dgm:cxn modelId="{587625FF-9908-4C50-A1BB-C64F74BAD8E4}" type="presParOf" srcId="{1B78BBCD-3998-4DB1-BEEE-2BFF6D20E143}" destId="{9D85E33A-E7E2-44B9-BAF1-11A17A94FC9B}" srcOrd="2" destOrd="0" presId="urn:microsoft.com/office/officeart/2018/5/layout/IconCircleLabelList"/>
    <dgm:cxn modelId="{26AD9C42-4D78-43A9-9425-0E5A63F8E959}" type="presParOf" srcId="{9D85E33A-E7E2-44B9-BAF1-11A17A94FC9B}" destId="{36EF987F-9E09-4D36-A0A9-E17A662B5D88}" srcOrd="0" destOrd="0" presId="urn:microsoft.com/office/officeart/2018/5/layout/IconCircleLabelList"/>
    <dgm:cxn modelId="{409D571C-4B4A-4525-ACD5-0A9C2C2BB5BE}" type="presParOf" srcId="{9D85E33A-E7E2-44B9-BAF1-11A17A94FC9B}" destId="{6AFD59D0-1F1F-4EFF-9E5C-F3BDE41FEE68}" srcOrd="1" destOrd="0" presId="urn:microsoft.com/office/officeart/2018/5/layout/IconCircleLabelList"/>
    <dgm:cxn modelId="{15F5AF76-4510-4D39-924B-9279FABC6DC7}" type="presParOf" srcId="{9D85E33A-E7E2-44B9-BAF1-11A17A94FC9B}" destId="{990255C8-E913-49A4-B442-36BD6753DEFA}" srcOrd="2" destOrd="0" presId="urn:microsoft.com/office/officeart/2018/5/layout/IconCircleLabelList"/>
    <dgm:cxn modelId="{F06CF570-CD33-4311-948A-7FCAA8CA0907}" type="presParOf" srcId="{9D85E33A-E7E2-44B9-BAF1-11A17A94FC9B}" destId="{F357FEFF-7235-4002-88FA-D8084A3A05FB}" srcOrd="3" destOrd="0" presId="urn:microsoft.com/office/officeart/2018/5/layout/IconCircleLabelList"/>
    <dgm:cxn modelId="{DE9F7BC3-7ED7-4769-BA1E-62E010F8DA5E}" type="presParOf" srcId="{1B78BBCD-3998-4DB1-BEEE-2BFF6D20E143}" destId="{1E2F130C-C57A-4F15-AF20-83F7583C5DEF}" srcOrd="3" destOrd="0" presId="urn:microsoft.com/office/officeart/2018/5/layout/IconCircleLabelList"/>
    <dgm:cxn modelId="{90B526EF-811C-44EE-B357-E11C33F50728}" type="presParOf" srcId="{1B78BBCD-3998-4DB1-BEEE-2BFF6D20E143}" destId="{06B7ABAA-25D3-4C6F-8F20-C305F33AA14A}" srcOrd="4" destOrd="0" presId="urn:microsoft.com/office/officeart/2018/5/layout/IconCircleLabelList"/>
    <dgm:cxn modelId="{29A34172-24F8-474F-AF0C-4EB1A944B9FA}" type="presParOf" srcId="{06B7ABAA-25D3-4C6F-8F20-C305F33AA14A}" destId="{1BE18B5C-D491-44D3-9845-549D51C74A48}" srcOrd="0" destOrd="0" presId="urn:microsoft.com/office/officeart/2018/5/layout/IconCircleLabelList"/>
    <dgm:cxn modelId="{757245B7-F069-4715-BC43-CD10C2A52028}" type="presParOf" srcId="{06B7ABAA-25D3-4C6F-8F20-C305F33AA14A}" destId="{B58F2DFA-BDB9-4DC5-9B40-DD8DA2EC0758}" srcOrd="1" destOrd="0" presId="urn:microsoft.com/office/officeart/2018/5/layout/IconCircleLabelList"/>
    <dgm:cxn modelId="{70489C17-2C27-4833-BCB0-AE67340A7AA6}" type="presParOf" srcId="{06B7ABAA-25D3-4C6F-8F20-C305F33AA14A}" destId="{EDEDA578-86B3-4DC4-93C6-163041AAE90C}" srcOrd="2" destOrd="0" presId="urn:microsoft.com/office/officeart/2018/5/layout/IconCircleLabelList"/>
    <dgm:cxn modelId="{91FBFA46-BE0E-4045-A289-FBFD99C5D604}" type="presParOf" srcId="{06B7ABAA-25D3-4C6F-8F20-C305F33AA14A}" destId="{D40EEEEA-FDB2-488B-B0FB-5344079723C6}" srcOrd="3" destOrd="0" presId="urn:microsoft.com/office/officeart/2018/5/layout/IconCircleLabelList"/>
    <dgm:cxn modelId="{4067E6CE-5041-4BE9-A1FF-921C02CB9F29}" type="presParOf" srcId="{1B78BBCD-3998-4DB1-BEEE-2BFF6D20E143}" destId="{FD951934-5E0F-4961-9937-40AE118A8198}" srcOrd="5" destOrd="0" presId="urn:microsoft.com/office/officeart/2018/5/layout/IconCircleLabelList"/>
    <dgm:cxn modelId="{8449B8F3-4F48-4668-B05A-44C1D579A583}" type="presParOf" srcId="{1B78BBCD-3998-4DB1-BEEE-2BFF6D20E143}" destId="{896967EC-F6B0-4735-8BA5-ED3101507C03}" srcOrd="6" destOrd="0" presId="urn:microsoft.com/office/officeart/2018/5/layout/IconCircleLabelList"/>
    <dgm:cxn modelId="{173E8933-C26D-45E2-9C24-DC0E9A1490C8}" type="presParOf" srcId="{896967EC-F6B0-4735-8BA5-ED3101507C03}" destId="{E98AB556-4B6E-413D-BC46-306C67AED4D3}" srcOrd="0" destOrd="0" presId="urn:microsoft.com/office/officeart/2018/5/layout/IconCircleLabelList"/>
    <dgm:cxn modelId="{AE1DDC09-9D20-45EC-A6B7-B0A8F060A2E0}" type="presParOf" srcId="{896967EC-F6B0-4735-8BA5-ED3101507C03}" destId="{DD4E619B-BEFE-40D0-9718-13950BCE40AF}" srcOrd="1" destOrd="0" presId="urn:microsoft.com/office/officeart/2018/5/layout/IconCircleLabelList"/>
    <dgm:cxn modelId="{FE8A323D-6E96-4C7B-9EBB-A4B133102E1F}" type="presParOf" srcId="{896967EC-F6B0-4735-8BA5-ED3101507C03}" destId="{04CA2A81-1385-433E-99DA-1FBC4682F76C}" srcOrd="2" destOrd="0" presId="urn:microsoft.com/office/officeart/2018/5/layout/IconCircleLabelList"/>
    <dgm:cxn modelId="{5661D840-7BB0-478D-8406-D1624B2ABFC0}" type="presParOf" srcId="{896967EC-F6B0-4735-8BA5-ED3101507C03}" destId="{E33CC705-AC8B-4302-848C-DABBC52ECB19}"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16CA22C-9FB6-4888-8D6F-FC8F7E5340F0}" type="doc">
      <dgm:prSet loTypeId="urn:microsoft.com/office/officeart/2016/7/layout/BasicLinearProcessNumbered" loCatId="process" qsTypeId="urn:microsoft.com/office/officeart/2005/8/quickstyle/simple1" qsCatId="simple" csTypeId="urn:microsoft.com/office/officeart/2005/8/colors/colorful2" csCatId="colorful" phldr="1"/>
      <dgm:spPr/>
      <dgm:t>
        <a:bodyPr/>
        <a:lstStyle/>
        <a:p>
          <a:endParaRPr lang="en-US"/>
        </a:p>
      </dgm:t>
    </dgm:pt>
    <dgm:pt modelId="{214479A1-7DFE-4487-9DB4-E8A37A596608}">
      <dgm:prSet/>
      <dgm:spPr>
        <a:effectLst>
          <a:outerShdw blurRad="50800" dist="38100" dir="2700000" algn="tl" rotWithShape="0">
            <a:prstClr val="black">
              <a:alpha val="40000"/>
            </a:prstClr>
          </a:outerShdw>
        </a:effectLst>
      </dgm:spPr>
      <dgm:t>
        <a:bodyPr/>
        <a:lstStyle/>
        <a:p>
          <a:r>
            <a:rPr lang="en-US" dirty="0">
              <a:latin typeface="Amasis MT Pro Medium" panose="02040604050005020304" pitchFamily="18" charset="0"/>
            </a:rPr>
            <a:t>Cleaning the data</a:t>
          </a:r>
        </a:p>
      </dgm:t>
    </dgm:pt>
    <dgm:pt modelId="{EB0C2A6E-FD22-45E0-BE54-314C8388B097}" type="parTrans" cxnId="{21CB04D8-EFCA-4CA9-9BE5-326374BE80A0}">
      <dgm:prSet/>
      <dgm:spPr/>
      <dgm:t>
        <a:bodyPr/>
        <a:lstStyle/>
        <a:p>
          <a:endParaRPr lang="en-US"/>
        </a:p>
      </dgm:t>
    </dgm:pt>
    <dgm:pt modelId="{B8DD5E36-226B-4AAB-B1F9-F7B0D21C0F20}" type="sibTrans" cxnId="{21CB04D8-EFCA-4CA9-9BE5-326374BE80A0}">
      <dgm:prSet phldrT="1" phldr="0"/>
      <dgm:spPr/>
      <dgm:t>
        <a:bodyPr/>
        <a:lstStyle/>
        <a:p>
          <a:r>
            <a:rPr lang="en-US" dirty="0"/>
            <a:t>1</a:t>
          </a:r>
        </a:p>
      </dgm:t>
    </dgm:pt>
    <dgm:pt modelId="{122CAA94-AD20-46F2-9D3D-D9FAD3F1FA00}">
      <dgm:prSet/>
      <dgm:spPr>
        <a:effectLst>
          <a:outerShdw blurRad="50800" dist="38100" dir="2700000" algn="tl" rotWithShape="0">
            <a:prstClr val="black">
              <a:alpha val="40000"/>
            </a:prstClr>
          </a:outerShdw>
        </a:effectLst>
      </dgm:spPr>
      <dgm:t>
        <a:bodyPr/>
        <a:lstStyle/>
        <a:p>
          <a:r>
            <a:rPr lang="en-US" b="0" i="0" baseline="0" dirty="0">
              <a:latin typeface="Amasis MT Pro Medium" panose="02040604050005020304" pitchFamily="18" charset="0"/>
            </a:rPr>
            <a:t>Run full regression models with controls</a:t>
          </a:r>
          <a:endParaRPr lang="en-US" dirty="0">
            <a:latin typeface="Amasis MT Pro Medium" panose="02040604050005020304" pitchFamily="18" charset="0"/>
          </a:endParaRPr>
        </a:p>
      </dgm:t>
    </dgm:pt>
    <dgm:pt modelId="{CF5DF15D-7344-422C-A732-794D1863754D}" type="parTrans" cxnId="{010E51CE-1A41-4754-A7B5-A043C7CB0B13}">
      <dgm:prSet/>
      <dgm:spPr/>
      <dgm:t>
        <a:bodyPr/>
        <a:lstStyle/>
        <a:p>
          <a:endParaRPr lang="en-US"/>
        </a:p>
      </dgm:t>
    </dgm:pt>
    <dgm:pt modelId="{F4ACEE61-3ED8-4E3E-B905-4BD88D823BAB}" type="sibTrans" cxnId="{010E51CE-1A41-4754-A7B5-A043C7CB0B13}">
      <dgm:prSet phldrT="2" phldr="0"/>
      <dgm:spPr/>
      <dgm:t>
        <a:bodyPr/>
        <a:lstStyle/>
        <a:p>
          <a:r>
            <a:rPr lang="en-US" dirty="0"/>
            <a:t>2</a:t>
          </a:r>
        </a:p>
      </dgm:t>
    </dgm:pt>
    <dgm:pt modelId="{F44981EA-6757-406F-9805-0AD70521EBD0}">
      <dgm:prSet/>
      <dgm:spPr>
        <a:effectLst>
          <a:outerShdw blurRad="50800" dist="38100" dir="2700000" algn="tl" rotWithShape="0">
            <a:prstClr val="black">
              <a:alpha val="40000"/>
            </a:prstClr>
          </a:outerShdw>
        </a:effectLst>
      </dgm:spPr>
      <dgm:t>
        <a:bodyPr/>
        <a:lstStyle/>
        <a:p>
          <a:r>
            <a:rPr lang="en-US" b="0" i="0" baseline="0" dirty="0">
              <a:latin typeface="Amasis MT Pro Medium" panose="02040604050005020304" pitchFamily="18" charset="0"/>
            </a:rPr>
            <a:t>Conduct robustness checks</a:t>
          </a:r>
          <a:endParaRPr lang="en-US" dirty="0">
            <a:latin typeface="Amasis MT Pro Medium" panose="02040604050005020304" pitchFamily="18" charset="0"/>
          </a:endParaRPr>
        </a:p>
      </dgm:t>
    </dgm:pt>
    <dgm:pt modelId="{FD48F487-4BE5-4A35-A122-E1AFD71E592C}" type="parTrans" cxnId="{ED3F379F-38D7-47B3-8679-C3F517319877}">
      <dgm:prSet/>
      <dgm:spPr/>
      <dgm:t>
        <a:bodyPr/>
        <a:lstStyle/>
        <a:p>
          <a:endParaRPr lang="en-US"/>
        </a:p>
      </dgm:t>
    </dgm:pt>
    <dgm:pt modelId="{A8C70734-D1C8-4AFC-BB08-8DE8A1236810}" type="sibTrans" cxnId="{ED3F379F-38D7-47B3-8679-C3F517319877}">
      <dgm:prSet phldrT="3" phldr="0"/>
      <dgm:spPr/>
      <dgm:t>
        <a:bodyPr/>
        <a:lstStyle/>
        <a:p>
          <a:r>
            <a:rPr lang="en-US" dirty="0"/>
            <a:t>3</a:t>
          </a:r>
        </a:p>
      </dgm:t>
    </dgm:pt>
    <dgm:pt modelId="{CF85E0EE-9AE6-4AFA-B5FF-4290214A9177}">
      <dgm:prSet/>
      <dgm:spPr>
        <a:effectLst>
          <a:outerShdw blurRad="50800" dist="38100" dir="2700000" algn="tl" rotWithShape="0">
            <a:prstClr val="black">
              <a:alpha val="40000"/>
            </a:prstClr>
          </a:outerShdw>
        </a:effectLst>
      </dgm:spPr>
      <dgm:t>
        <a:bodyPr/>
        <a:lstStyle/>
        <a:p>
          <a:r>
            <a:rPr lang="en-US" b="0" i="0" baseline="0" dirty="0">
              <a:latin typeface="Amasis MT Pro Medium" panose="02040604050005020304" pitchFamily="18" charset="0"/>
            </a:rPr>
            <a:t>Interpret comparative results and begin writing</a:t>
          </a:r>
          <a:endParaRPr lang="en-US" dirty="0">
            <a:latin typeface="Amasis MT Pro Medium" panose="02040604050005020304" pitchFamily="18" charset="0"/>
          </a:endParaRPr>
        </a:p>
      </dgm:t>
    </dgm:pt>
    <dgm:pt modelId="{738C175D-38C4-4EB8-A981-A6CF16F93EF5}" type="parTrans" cxnId="{3ED26397-933A-4120-AA94-36257F3CEDD4}">
      <dgm:prSet/>
      <dgm:spPr/>
      <dgm:t>
        <a:bodyPr/>
        <a:lstStyle/>
        <a:p>
          <a:endParaRPr lang="en-US"/>
        </a:p>
      </dgm:t>
    </dgm:pt>
    <dgm:pt modelId="{F1848E7C-4FEC-4754-B429-04A0D08D78B3}" type="sibTrans" cxnId="{3ED26397-933A-4120-AA94-36257F3CEDD4}">
      <dgm:prSet phldrT="4" phldr="0"/>
      <dgm:spPr/>
      <dgm:t>
        <a:bodyPr/>
        <a:lstStyle/>
        <a:p>
          <a:r>
            <a:rPr lang="en-US" dirty="0"/>
            <a:t>4</a:t>
          </a:r>
        </a:p>
      </dgm:t>
    </dgm:pt>
    <dgm:pt modelId="{FE6708E6-3D08-433A-9A39-E7E7661B49A6}" type="pres">
      <dgm:prSet presAssocID="{916CA22C-9FB6-4888-8D6F-FC8F7E5340F0}" presName="Name0" presStyleCnt="0">
        <dgm:presLayoutVars>
          <dgm:animLvl val="lvl"/>
          <dgm:resizeHandles val="exact"/>
        </dgm:presLayoutVars>
      </dgm:prSet>
      <dgm:spPr/>
    </dgm:pt>
    <dgm:pt modelId="{D163EF5B-81AD-4B71-BB84-64B42F89A5AA}" type="pres">
      <dgm:prSet presAssocID="{214479A1-7DFE-4487-9DB4-E8A37A596608}" presName="compositeNode" presStyleCnt="0">
        <dgm:presLayoutVars>
          <dgm:bulletEnabled val="1"/>
        </dgm:presLayoutVars>
      </dgm:prSet>
      <dgm:spPr/>
    </dgm:pt>
    <dgm:pt modelId="{55C1558B-786E-49F6-8218-F904D7A080FA}" type="pres">
      <dgm:prSet presAssocID="{214479A1-7DFE-4487-9DB4-E8A37A596608}" presName="bgRect" presStyleLbl="bgAccFollowNode1" presStyleIdx="0" presStyleCnt="4"/>
      <dgm:spPr/>
    </dgm:pt>
    <dgm:pt modelId="{9A30804D-12E9-426A-9507-C7240AA1A2E0}" type="pres">
      <dgm:prSet presAssocID="{B8DD5E36-226B-4AAB-B1F9-F7B0D21C0F20}" presName="sibTransNodeCircle" presStyleLbl="alignNode1" presStyleIdx="0" presStyleCnt="8">
        <dgm:presLayoutVars>
          <dgm:chMax val="0"/>
          <dgm:bulletEnabled/>
        </dgm:presLayoutVars>
      </dgm:prSet>
      <dgm:spPr/>
    </dgm:pt>
    <dgm:pt modelId="{A8A05BE5-CE71-46D8-AB26-2F5F3FB2B91B}" type="pres">
      <dgm:prSet presAssocID="{214479A1-7DFE-4487-9DB4-E8A37A596608}" presName="bottomLine" presStyleLbl="alignNode1" presStyleIdx="1" presStyleCnt="8">
        <dgm:presLayoutVars/>
      </dgm:prSet>
      <dgm:spPr/>
    </dgm:pt>
    <dgm:pt modelId="{98CB3966-337C-4BB9-A880-4BB3C29AFA63}" type="pres">
      <dgm:prSet presAssocID="{214479A1-7DFE-4487-9DB4-E8A37A596608}" presName="nodeText" presStyleLbl="bgAccFollowNode1" presStyleIdx="0" presStyleCnt="4">
        <dgm:presLayoutVars>
          <dgm:bulletEnabled val="1"/>
        </dgm:presLayoutVars>
      </dgm:prSet>
      <dgm:spPr/>
    </dgm:pt>
    <dgm:pt modelId="{9C341EE4-6DB1-4FDD-99DF-CCC6CE93C48B}" type="pres">
      <dgm:prSet presAssocID="{B8DD5E36-226B-4AAB-B1F9-F7B0D21C0F20}" presName="sibTrans" presStyleCnt="0"/>
      <dgm:spPr/>
    </dgm:pt>
    <dgm:pt modelId="{337C5A0E-4AFE-4E02-AF46-4C1BB3A04790}" type="pres">
      <dgm:prSet presAssocID="{122CAA94-AD20-46F2-9D3D-D9FAD3F1FA00}" presName="compositeNode" presStyleCnt="0">
        <dgm:presLayoutVars>
          <dgm:bulletEnabled val="1"/>
        </dgm:presLayoutVars>
      </dgm:prSet>
      <dgm:spPr/>
    </dgm:pt>
    <dgm:pt modelId="{1D1FA47B-FBE8-4A6E-AA66-26A66DAE2FAE}" type="pres">
      <dgm:prSet presAssocID="{122CAA94-AD20-46F2-9D3D-D9FAD3F1FA00}" presName="bgRect" presStyleLbl="bgAccFollowNode1" presStyleIdx="1" presStyleCnt="4" custLinFactNeighborX="1080"/>
      <dgm:spPr/>
    </dgm:pt>
    <dgm:pt modelId="{32FCA783-7D73-4988-B020-0E055FB05873}" type="pres">
      <dgm:prSet presAssocID="{F4ACEE61-3ED8-4E3E-B905-4BD88D823BAB}" presName="sibTransNodeCircle" presStyleLbl="alignNode1" presStyleIdx="2" presStyleCnt="8">
        <dgm:presLayoutVars>
          <dgm:chMax val="0"/>
          <dgm:bulletEnabled/>
        </dgm:presLayoutVars>
      </dgm:prSet>
      <dgm:spPr/>
    </dgm:pt>
    <dgm:pt modelId="{900A59A5-305A-46B9-A195-2242F6880850}" type="pres">
      <dgm:prSet presAssocID="{122CAA94-AD20-46F2-9D3D-D9FAD3F1FA00}" presName="bottomLine" presStyleLbl="alignNode1" presStyleIdx="3" presStyleCnt="8">
        <dgm:presLayoutVars/>
      </dgm:prSet>
      <dgm:spPr/>
    </dgm:pt>
    <dgm:pt modelId="{8BDE918F-638B-4A0B-B65F-8DA60EC95682}" type="pres">
      <dgm:prSet presAssocID="{122CAA94-AD20-46F2-9D3D-D9FAD3F1FA00}" presName="nodeText" presStyleLbl="bgAccFollowNode1" presStyleIdx="1" presStyleCnt="4">
        <dgm:presLayoutVars>
          <dgm:bulletEnabled val="1"/>
        </dgm:presLayoutVars>
      </dgm:prSet>
      <dgm:spPr/>
    </dgm:pt>
    <dgm:pt modelId="{B7AF7365-5CA3-434F-8F8E-27F9A1C1D588}" type="pres">
      <dgm:prSet presAssocID="{F4ACEE61-3ED8-4E3E-B905-4BD88D823BAB}" presName="sibTrans" presStyleCnt="0"/>
      <dgm:spPr/>
    </dgm:pt>
    <dgm:pt modelId="{95F2F3D4-20FB-46BD-9812-D0CFAA1A9875}" type="pres">
      <dgm:prSet presAssocID="{F44981EA-6757-406F-9805-0AD70521EBD0}" presName="compositeNode" presStyleCnt="0">
        <dgm:presLayoutVars>
          <dgm:bulletEnabled val="1"/>
        </dgm:presLayoutVars>
      </dgm:prSet>
      <dgm:spPr/>
    </dgm:pt>
    <dgm:pt modelId="{37017881-0F79-457E-8DC4-06777D014E18}" type="pres">
      <dgm:prSet presAssocID="{F44981EA-6757-406F-9805-0AD70521EBD0}" presName="bgRect" presStyleLbl="bgAccFollowNode1" presStyleIdx="2" presStyleCnt="4" custLinFactNeighborX="1080"/>
      <dgm:spPr/>
    </dgm:pt>
    <dgm:pt modelId="{49997C12-2C0A-42E2-A8BF-2C8A3D59654A}" type="pres">
      <dgm:prSet presAssocID="{A8C70734-D1C8-4AFC-BB08-8DE8A1236810}" presName="sibTransNodeCircle" presStyleLbl="alignNode1" presStyleIdx="4" presStyleCnt="8">
        <dgm:presLayoutVars>
          <dgm:chMax val="0"/>
          <dgm:bulletEnabled/>
        </dgm:presLayoutVars>
      </dgm:prSet>
      <dgm:spPr/>
    </dgm:pt>
    <dgm:pt modelId="{56283294-8FB5-4716-8201-E0B4F01B029F}" type="pres">
      <dgm:prSet presAssocID="{F44981EA-6757-406F-9805-0AD70521EBD0}" presName="bottomLine" presStyleLbl="alignNode1" presStyleIdx="5" presStyleCnt="8">
        <dgm:presLayoutVars/>
      </dgm:prSet>
      <dgm:spPr/>
    </dgm:pt>
    <dgm:pt modelId="{2B79F74A-B005-4EB4-A195-C7B61D76B0FE}" type="pres">
      <dgm:prSet presAssocID="{F44981EA-6757-406F-9805-0AD70521EBD0}" presName="nodeText" presStyleLbl="bgAccFollowNode1" presStyleIdx="2" presStyleCnt="4">
        <dgm:presLayoutVars>
          <dgm:bulletEnabled val="1"/>
        </dgm:presLayoutVars>
      </dgm:prSet>
      <dgm:spPr/>
    </dgm:pt>
    <dgm:pt modelId="{AE9C540D-6707-488B-AE74-C10CAEDD2064}" type="pres">
      <dgm:prSet presAssocID="{A8C70734-D1C8-4AFC-BB08-8DE8A1236810}" presName="sibTrans" presStyleCnt="0"/>
      <dgm:spPr/>
    </dgm:pt>
    <dgm:pt modelId="{AC58E8C8-0AB1-419C-AFD7-EC3F7A64B3F0}" type="pres">
      <dgm:prSet presAssocID="{CF85E0EE-9AE6-4AFA-B5FF-4290214A9177}" presName="compositeNode" presStyleCnt="0">
        <dgm:presLayoutVars>
          <dgm:bulletEnabled val="1"/>
        </dgm:presLayoutVars>
      </dgm:prSet>
      <dgm:spPr/>
    </dgm:pt>
    <dgm:pt modelId="{80A856AA-BA62-429A-858C-F2BA7CC69CA5}" type="pres">
      <dgm:prSet presAssocID="{CF85E0EE-9AE6-4AFA-B5FF-4290214A9177}" presName="bgRect" presStyleLbl="bgAccFollowNode1" presStyleIdx="3" presStyleCnt="4" custLinFactNeighborX="1080"/>
      <dgm:spPr/>
    </dgm:pt>
    <dgm:pt modelId="{259355ED-98D9-4236-B4D3-E1CD477DCDBE}" type="pres">
      <dgm:prSet presAssocID="{F1848E7C-4FEC-4754-B429-04A0D08D78B3}" presName="sibTransNodeCircle" presStyleLbl="alignNode1" presStyleIdx="6" presStyleCnt="8">
        <dgm:presLayoutVars>
          <dgm:chMax val="0"/>
          <dgm:bulletEnabled/>
        </dgm:presLayoutVars>
      </dgm:prSet>
      <dgm:spPr/>
    </dgm:pt>
    <dgm:pt modelId="{1BBAD2B4-48AD-4BCF-8CF0-700FE939876F}" type="pres">
      <dgm:prSet presAssocID="{CF85E0EE-9AE6-4AFA-B5FF-4290214A9177}" presName="bottomLine" presStyleLbl="alignNode1" presStyleIdx="7" presStyleCnt="8">
        <dgm:presLayoutVars/>
      </dgm:prSet>
      <dgm:spPr/>
    </dgm:pt>
    <dgm:pt modelId="{4A8E52E5-8C6A-4D96-87D5-343F0F514015}" type="pres">
      <dgm:prSet presAssocID="{CF85E0EE-9AE6-4AFA-B5FF-4290214A9177}" presName="nodeText" presStyleLbl="bgAccFollowNode1" presStyleIdx="3" presStyleCnt="4">
        <dgm:presLayoutVars>
          <dgm:bulletEnabled val="1"/>
        </dgm:presLayoutVars>
      </dgm:prSet>
      <dgm:spPr/>
    </dgm:pt>
  </dgm:ptLst>
  <dgm:cxnLst>
    <dgm:cxn modelId="{89BDA52F-FC53-4AA4-8ACB-BAA05BD6CFCE}" type="presOf" srcId="{F4ACEE61-3ED8-4E3E-B905-4BD88D823BAB}" destId="{32FCA783-7D73-4988-B020-0E055FB05873}" srcOrd="0" destOrd="0" presId="urn:microsoft.com/office/officeart/2016/7/layout/BasicLinearProcessNumbered"/>
    <dgm:cxn modelId="{A7A74634-CB7D-4BA2-AAF4-6217F436FD7A}" type="presOf" srcId="{122CAA94-AD20-46F2-9D3D-D9FAD3F1FA00}" destId="{1D1FA47B-FBE8-4A6E-AA66-26A66DAE2FAE}" srcOrd="0" destOrd="0" presId="urn:microsoft.com/office/officeart/2016/7/layout/BasicLinearProcessNumbered"/>
    <dgm:cxn modelId="{0AAB4267-9821-4D09-AA91-AB2F10562B6D}" type="presOf" srcId="{CF85E0EE-9AE6-4AFA-B5FF-4290214A9177}" destId="{4A8E52E5-8C6A-4D96-87D5-343F0F514015}" srcOrd="1" destOrd="0" presId="urn:microsoft.com/office/officeart/2016/7/layout/BasicLinearProcessNumbered"/>
    <dgm:cxn modelId="{6CCC116A-AB17-4D63-961F-C3C7DF7DBD18}" type="presOf" srcId="{F44981EA-6757-406F-9805-0AD70521EBD0}" destId="{37017881-0F79-457E-8DC4-06777D014E18}" srcOrd="0" destOrd="0" presId="urn:microsoft.com/office/officeart/2016/7/layout/BasicLinearProcessNumbered"/>
    <dgm:cxn modelId="{DE99A670-427F-4911-B5C1-81A091FC715E}" type="presOf" srcId="{B8DD5E36-226B-4AAB-B1F9-F7B0D21C0F20}" destId="{9A30804D-12E9-426A-9507-C7240AA1A2E0}" srcOrd="0" destOrd="0" presId="urn:microsoft.com/office/officeart/2016/7/layout/BasicLinearProcessNumbered"/>
    <dgm:cxn modelId="{FFC36871-802F-47BD-8ABF-D1FCCCE5EBA8}" type="presOf" srcId="{916CA22C-9FB6-4888-8D6F-FC8F7E5340F0}" destId="{FE6708E6-3D08-433A-9A39-E7E7661B49A6}" srcOrd="0" destOrd="0" presId="urn:microsoft.com/office/officeart/2016/7/layout/BasicLinearProcessNumbered"/>
    <dgm:cxn modelId="{E9BEC97F-3364-4DAD-A29A-9B3B4B4C0AE0}" type="presOf" srcId="{122CAA94-AD20-46F2-9D3D-D9FAD3F1FA00}" destId="{8BDE918F-638B-4A0B-B65F-8DA60EC95682}" srcOrd="1" destOrd="0" presId="urn:microsoft.com/office/officeart/2016/7/layout/BasicLinearProcessNumbered"/>
    <dgm:cxn modelId="{0600B080-5ABF-4134-9864-B13C0557730E}" type="presOf" srcId="{A8C70734-D1C8-4AFC-BB08-8DE8A1236810}" destId="{49997C12-2C0A-42E2-A8BF-2C8A3D59654A}" srcOrd="0" destOrd="0" presId="urn:microsoft.com/office/officeart/2016/7/layout/BasicLinearProcessNumbered"/>
    <dgm:cxn modelId="{3ED26397-933A-4120-AA94-36257F3CEDD4}" srcId="{916CA22C-9FB6-4888-8D6F-FC8F7E5340F0}" destId="{CF85E0EE-9AE6-4AFA-B5FF-4290214A9177}" srcOrd="3" destOrd="0" parTransId="{738C175D-38C4-4EB8-A981-A6CF16F93EF5}" sibTransId="{F1848E7C-4FEC-4754-B429-04A0D08D78B3}"/>
    <dgm:cxn modelId="{ED3F379F-38D7-47B3-8679-C3F517319877}" srcId="{916CA22C-9FB6-4888-8D6F-FC8F7E5340F0}" destId="{F44981EA-6757-406F-9805-0AD70521EBD0}" srcOrd="2" destOrd="0" parTransId="{FD48F487-4BE5-4A35-A122-E1AFD71E592C}" sibTransId="{A8C70734-D1C8-4AFC-BB08-8DE8A1236810}"/>
    <dgm:cxn modelId="{FFD843A9-E889-4D6C-8C3E-EE5A8AA0F778}" type="presOf" srcId="{214479A1-7DFE-4487-9DB4-E8A37A596608}" destId="{55C1558B-786E-49F6-8218-F904D7A080FA}" srcOrd="0" destOrd="0" presId="urn:microsoft.com/office/officeart/2016/7/layout/BasicLinearProcessNumbered"/>
    <dgm:cxn modelId="{7C975EB4-C738-486A-AD02-A48DAE217A34}" type="presOf" srcId="{CF85E0EE-9AE6-4AFA-B5FF-4290214A9177}" destId="{80A856AA-BA62-429A-858C-F2BA7CC69CA5}" srcOrd="0" destOrd="0" presId="urn:microsoft.com/office/officeart/2016/7/layout/BasicLinearProcessNumbered"/>
    <dgm:cxn modelId="{1B6FFFB8-58F1-4821-93C8-C7A7C98B8044}" type="presOf" srcId="{F44981EA-6757-406F-9805-0AD70521EBD0}" destId="{2B79F74A-B005-4EB4-A195-C7B61D76B0FE}" srcOrd="1" destOrd="0" presId="urn:microsoft.com/office/officeart/2016/7/layout/BasicLinearProcessNumbered"/>
    <dgm:cxn modelId="{010E51CE-1A41-4754-A7B5-A043C7CB0B13}" srcId="{916CA22C-9FB6-4888-8D6F-FC8F7E5340F0}" destId="{122CAA94-AD20-46F2-9D3D-D9FAD3F1FA00}" srcOrd="1" destOrd="0" parTransId="{CF5DF15D-7344-422C-A732-794D1863754D}" sibTransId="{F4ACEE61-3ED8-4E3E-B905-4BD88D823BAB}"/>
    <dgm:cxn modelId="{21CB04D8-EFCA-4CA9-9BE5-326374BE80A0}" srcId="{916CA22C-9FB6-4888-8D6F-FC8F7E5340F0}" destId="{214479A1-7DFE-4487-9DB4-E8A37A596608}" srcOrd="0" destOrd="0" parTransId="{EB0C2A6E-FD22-45E0-BE54-314C8388B097}" sibTransId="{B8DD5E36-226B-4AAB-B1F9-F7B0D21C0F20}"/>
    <dgm:cxn modelId="{B98B22EF-BD2B-42F7-A695-8F2CFC5EC4AD}" type="presOf" srcId="{214479A1-7DFE-4487-9DB4-E8A37A596608}" destId="{98CB3966-337C-4BB9-A880-4BB3C29AFA63}" srcOrd="1" destOrd="0" presId="urn:microsoft.com/office/officeart/2016/7/layout/BasicLinearProcessNumbered"/>
    <dgm:cxn modelId="{3076ECF2-C952-4AA1-A48C-4152C942BF5C}" type="presOf" srcId="{F1848E7C-4FEC-4754-B429-04A0D08D78B3}" destId="{259355ED-98D9-4236-B4D3-E1CD477DCDBE}" srcOrd="0" destOrd="0" presId="urn:microsoft.com/office/officeart/2016/7/layout/BasicLinearProcessNumbered"/>
    <dgm:cxn modelId="{CFF34B57-CD5B-4764-94D6-233D71E31143}" type="presParOf" srcId="{FE6708E6-3D08-433A-9A39-E7E7661B49A6}" destId="{D163EF5B-81AD-4B71-BB84-64B42F89A5AA}" srcOrd="0" destOrd="0" presId="urn:microsoft.com/office/officeart/2016/7/layout/BasicLinearProcessNumbered"/>
    <dgm:cxn modelId="{3763124B-96F8-452B-89D6-017815289190}" type="presParOf" srcId="{D163EF5B-81AD-4B71-BB84-64B42F89A5AA}" destId="{55C1558B-786E-49F6-8218-F904D7A080FA}" srcOrd="0" destOrd="0" presId="urn:microsoft.com/office/officeart/2016/7/layout/BasicLinearProcessNumbered"/>
    <dgm:cxn modelId="{D88BA15B-EECA-49F7-BD74-6438D21CAA13}" type="presParOf" srcId="{D163EF5B-81AD-4B71-BB84-64B42F89A5AA}" destId="{9A30804D-12E9-426A-9507-C7240AA1A2E0}" srcOrd="1" destOrd="0" presId="urn:microsoft.com/office/officeart/2016/7/layout/BasicLinearProcessNumbered"/>
    <dgm:cxn modelId="{45786669-AE3E-405B-A97B-1582EB209874}" type="presParOf" srcId="{D163EF5B-81AD-4B71-BB84-64B42F89A5AA}" destId="{A8A05BE5-CE71-46D8-AB26-2F5F3FB2B91B}" srcOrd="2" destOrd="0" presId="urn:microsoft.com/office/officeart/2016/7/layout/BasicLinearProcessNumbered"/>
    <dgm:cxn modelId="{F08F12BE-6DB5-4275-88F5-288EECA16616}" type="presParOf" srcId="{D163EF5B-81AD-4B71-BB84-64B42F89A5AA}" destId="{98CB3966-337C-4BB9-A880-4BB3C29AFA63}" srcOrd="3" destOrd="0" presId="urn:microsoft.com/office/officeart/2016/7/layout/BasicLinearProcessNumbered"/>
    <dgm:cxn modelId="{A5B0AFAB-7EEF-4C9A-B29D-C5CB8DEA2ED2}" type="presParOf" srcId="{FE6708E6-3D08-433A-9A39-E7E7661B49A6}" destId="{9C341EE4-6DB1-4FDD-99DF-CCC6CE93C48B}" srcOrd="1" destOrd="0" presId="urn:microsoft.com/office/officeart/2016/7/layout/BasicLinearProcessNumbered"/>
    <dgm:cxn modelId="{A0778FF7-878E-41B3-88D1-1E836D55B8B6}" type="presParOf" srcId="{FE6708E6-3D08-433A-9A39-E7E7661B49A6}" destId="{337C5A0E-4AFE-4E02-AF46-4C1BB3A04790}" srcOrd="2" destOrd="0" presId="urn:microsoft.com/office/officeart/2016/7/layout/BasicLinearProcessNumbered"/>
    <dgm:cxn modelId="{533DF8C5-3CCB-458E-86D5-BACE45421CA6}" type="presParOf" srcId="{337C5A0E-4AFE-4E02-AF46-4C1BB3A04790}" destId="{1D1FA47B-FBE8-4A6E-AA66-26A66DAE2FAE}" srcOrd="0" destOrd="0" presId="urn:microsoft.com/office/officeart/2016/7/layout/BasicLinearProcessNumbered"/>
    <dgm:cxn modelId="{9163C2F6-2D9F-4B61-AB5E-4ABD0D6A2252}" type="presParOf" srcId="{337C5A0E-4AFE-4E02-AF46-4C1BB3A04790}" destId="{32FCA783-7D73-4988-B020-0E055FB05873}" srcOrd="1" destOrd="0" presId="urn:microsoft.com/office/officeart/2016/7/layout/BasicLinearProcessNumbered"/>
    <dgm:cxn modelId="{1DC76A67-0285-43CF-999B-35DA520CE131}" type="presParOf" srcId="{337C5A0E-4AFE-4E02-AF46-4C1BB3A04790}" destId="{900A59A5-305A-46B9-A195-2242F6880850}" srcOrd="2" destOrd="0" presId="urn:microsoft.com/office/officeart/2016/7/layout/BasicLinearProcessNumbered"/>
    <dgm:cxn modelId="{AFFCAB8F-7D59-438C-9E9C-504A269D9930}" type="presParOf" srcId="{337C5A0E-4AFE-4E02-AF46-4C1BB3A04790}" destId="{8BDE918F-638B-4A0B-B65F-8DA60EC95682}" srcOrd="3" destOrd="0" presId="urn:microsoft.com/office/officeart/2016/7/layout/BasicLinearProcessNumbered"/>
    <dgm:cxn modelId="{0350DCFB-E191-4D7B-ADE9-64702152FF86}" type="presParOf" srcId="{FE6708E6-3D08-433A-9A39-E7E7661B49A6}" destId="{B7AF7365-5CA3-434F-8F8E-27F9A1C1D588}" srcOrd="3" destOrd="0" presId="urn:microsoft.com/office/officeart/2016/7/layout/BasicLinearProcessNumbered"/>
    <dgm:cxn modelId="{2FD96D91-652C-4ECF-91DA-D0412F261EB9}" type="presParOf" srcId="{FE6708E6-3D08-433A-9A39-E7E7661B49A6}" destId="{95F2F3D4-20FB-46BD-9812-D0CFAA1A9875}" srcOrd="4" destOrd="0" presId="urn:microsoft.com/office/officeart/2016/7/layout/BasicLinearProcessNumbered"/>
    <dgm:cxn modelId="{88A1853A-F793-4B71-B27E-FD0A231C6A5E}" type="presParOf" srcId="{95F2F3D4-20FB-46BD-9812-D0CFAA1A9875}" destId="{37017881-0F79-457E-8DC4-06777D014E18}" srcOrd="0" destOrd="0" presId="urn:microsoft.com/office/officeart/2016/7/layout/BasicLinearProcessNumbered"/>
    <dgm:cxn modelId="{0259F7D8-FCB1-42FF-99B3-E590E1AE48DB}" type="presParOf" srcId="{95F2F3D4-20FB-46BD-9812-D0CFAA1A9875}" destId="{49997C12-2C0A-42E2-A8BF-2C8A3D59654A}" srcOrd="1" destOrd="0" presId="urn:microsoft.com/office/officeart/2016/7/layout/BasicLinearProcessNumbered"/>
    <dgm:cxn modelId="{30E31BC7-FBC8-4BAF-989A-E999ED53FE3A}" type="presParOf" srcId="{95F2F3D4-20FB-46BD-9812-D0CFAA1A9875}" destId="{56283294-8FB5-4716-8201-E0B4F01B029F}" srcOrd="2" destOrd="0" presId="urn:microsoft.com/office/officeart/2016/7/layout/BasicLinearProcessNumbered"/>
    <dgm:cxn modelId="{2AC27679-D804-4758-96EB-F7C0C5095C92}" type="presParOf" srcId="{95F2F3D4-20FB-46BD-9812-D0CFAA1A9875}" destId="{2B79F74A-B005-4EB4-A195-C7B61D76B0FE}" srcOrd="3" destOrd="0" presId="urn:microsoft.com/office/officeart/2016/7/layout/BasicLinearProcessNumbered"/>
    <dgm:cxn modelId="{CE1F3B8A-ABC2-40B6-A0A3-D0E5CA5AF869}" type="presParOf" srcId="{FE6708E6-3D08-433A-9A39-E7E7661B49A6}" destId="{AE9C540D-6707-488B-AE74-C10CAEDD2064}" srcOrd="5" destOrd="0" presId="urn:microsoft.com/office/officeart/2016/7/layout/BasicLinearProcessNumbered"/>
    <dgm:cxn modelId="{76B3EE54-53E8-413F-ABEA-2B8176C6CD39}" type="presParOf" srcId="{FE6708E6-3D08-433A-9A39-E7E7661B49A6}" destId="{AC58E8C8-0AB1-419C-AFD7-EC3F7A64B3F0}" srcOrd="6" destOrd="0" presId="urn:microsoft.com/office/officeart/2016/7/layout/BasicLinearProcessNumbered"/>
    <dgm:cxn modelId="{03946F91-21C3-4468-8C90-554138632681}" type="presParOf" srcId="{AC58E8C8-0AB1-419C-AFD7-EC3F7A64B3F0}" destId="{80A856AA-BA62-429A-858C-F2BA7CC69CA5}" srcOrd="0" destOrd="0" presId="urn:microsoft.com/office/officeart/2016/7/layout/BasicLinearProcessNumbered"/>
    <dgm:cxn modelId="{66D36866-3771-4AE8-B5D4-6101C877B975}" type="presParOf" srcId="{AC58E8C8-0AB1-419C-AFD7-EC3F7A64B3F0}" destId="{259355ED-98D9-4236-B4D3-E1CD477DCDBE}" srcOrd="1" destOrd="0" presId="urn:microsoft.com/office/officeart/2016/7/layout/BasicLinearProcessNumbered"/>
    <dgm:cxn modelId="{9BDD6D4F-E6D3-4B28-830C-0A5762C9071B}" type="presParOf" srcId="{AC58E8C8-0AB1-419C-AFD7-EC3F7A64B3F0}" destId="{1BBAD2B4-48AD-4BCF-8CF0-700FE939876F}" srcOrd="2" destOrd="0" presId="urn:microsoft.com/office/officeart/2016/7/layout/BasicLinearProcessNumbered"/>
    <dgm:cxn modelId="{4F2DA6E1-60DF-4534-A7C2-A30E612DD23A}" type="presParOf" srcId="{AC58E8C8-0AB1-419C-AFD7-EC3F7A64B3F0}" destId="{4A8E52E5-8C6A-4D96-87D5-343F0F514015}" srcOrd="3" destOrd="0" presId="urn:microsoft.com/office/officeart/2016/7/layout/BasicLinearProcessNumbered"/>
  </dgm:cxnLst>
  <dgm:bg>
    <a:solidFill>
      <a:schemeClr val="bg1"/>
    </a:solidFill>
    <a:effect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55D5DA-9577-4F4A-B8AD-75385EC3EE37}">
      <dsp:nvSpPr>
        <dsp:cNvPr id="0" name=""/>
        <dsp:cNvSpPr/>
      </dsp:nvSpPr>
      <dsp:spPr>
        <a:xfrm>
          <a:off x="562927" y="345256"/>
          <a:ext cx="1445998" cy="1445998"/>
        </a:xfrm>
        <a:prstGeom prst="ellipse">
          <a:avLst/>
        </a:prstGeom>
        <a:solidFill>
          <a:schemeClr val="accent2">
            <a:hueOff val="0"/>
            <a:satOff val="0"/>
            <a:lumOff val="0"/>
            <a:alphaOff val="0"/>
          </a:schemeClr>
        </a:solidFill>
        <a:ln>
          <a:noFill/>
        </a:ln>
        <a:effectLst>
          <a:outerShdw blurRad="50800" dist="38100" dir="2700000" algn="tl" rotWithShape="0">
            <a:prstClr val="black">
              <a:alpha val="40000"/>
            </a:prstClr>
          </a:outerShdw>
        </a:effectLst>
      </dsp:spPr>
      <dsp:style>
        <a:lnRef idx="0">
          <a:scrgbClr r="0" g="0" b="0"/>
        </a:lnRef>
        <a:fillRef idx="1">
          <a:scrgbClr r="0" g="0" b="0"/>
        </a:fillRef>
        <a:effectRef idx="0">
          <a:scrgbClr r="0" g="0" b="0"/>
        </a:effectRef>
        <a:fontRef idx="minor"/>
      </dsp:style>
    </dsp:sp>
    <dsp:sp modelId="{9D154336-6EC9-4BA2-A0C3-9EBD474EF4CA}">
      <dsp:nvSpPr>
        <dsp:cNvPr id="0" name=""/>
        <dsp:cNvSpPr/>
      </dsp:nvSpPr>
      <dsp:spPr>
        <a:xfrm>
          <a:off x="871091" y="653420"/>
          <a:ext cx="829671" cy="82967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337AC0E-3695-42F7-8193-1B9DB1B63DAF}">
      <dsp:nvSpPr>
        <dsp:cNvPr id="0" name=""/>
        <dsp:cNvSpPr/>
      </dsp:nvSpPr>
      <dsp:spPr>
        <a:xfrm>
          <a:off x="100682" y="2241648"/>
          <a:ext cx="2370489" cy="110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defRPr cap="all"/>
          </a:pPr>
          <a:r>
            <a:rPr lang="en-US" sz="2400" b="0" i="0" kern="1200" baseline="0" dirty="0">
              <a:latin typeface="Amasis MT Pro Medium" panose="02040604050005020304" pitchFamily="18" charset="0"/>
            </a:rPr>
            <a:t>Stop &amp; Search data (2022)</a:t>
          </a:r>
          <a:endParaRPr lang="en-US" sz="2400" b="0" kern="1200" dirty="0">
            <a:latin typeface="Amasis MT Pro Medium" panose="02040604050005020304" pitchFamily="18" charset="0"/>
          </a:endParaRPr>
        </a:p>
      </dsp:txBody>
      <dsp:txXfrm>
        <a:off x="100682" y="2241648"/>
        <a:ext cx="2370489" cy="1102500"/>
      </dsp:txXfrm>
    </dsp:sp>
    <dsp:sp modelId="{36EF987F-9E09-4D36-A0A9-E17A662B5D88}">
      <dsp:nvSpPr>
        <dsp:cNvPr id="0" name=""/>
        <dsp:cNvSpPr/>
      </dsp:nvSpPr>
      <dsp:spPr>
        <a:xfrm>
          <a:off x="3348252" y="345256"/>
          <a:ext cx="1445998" cy="1445998"/>
        </a:xfrm>
        <a:prstGeom prst="ellipse">
          <a:avLst/>
        </a:prstGeom>
        <a:solidFill>
          <a:schemeClr val="accent3">
            <a:hueOff val="0"/>
            <a:satOff val="0"/>
            <a:lumOff val="0"/>
            <a:alphaOff val="0"/>
          </a:schemeClr>
        </a:solidFill>
        <a:ln>
          <a:noFill/>
        </a:ln>
        <a:effectLst>
          <a:outerShdw blurRad="50800" dist="38100" dir="2700000" algn="tl" rotWithShape="0">
            <a:prstClr val="black">
              <a:alpha val="40000"/>
            </a:prstClr>
          </a:outerShdw>
        </a:effectLst>
      </dsp:spPr>
      <dsp:style>
        <a:lnRef idx="0">
          <a:scrgbClr r="0" g="0" b="0"/>
        </a:lnRef>
        <a:fillRef idx="1">
          <a:scrgbClr r="0" g="0" b="0"/>
        </a:fillRef>
        <a:effectRef idx="0">
          <a:scrgbClr r="0" g="0" b="0"/>
        </a:effectRef>
        <a:fontRef idx="minor"/>
      </dsp:style>
    </dsp:sp>
    <dsp:sp modelId="{6AFD59D0-1F1F-4EFF-9E5C-F3BDE41FEE68}">
      <dsp:nvSpPr>
        <dsp:cNvPr id="0" name=""/>
        <dsp:cNvSpPr/>
      </dsp:nvSpPr>
      <dsp:spPr>
        <a:xfrm>
          <a:off x="3656416" y="653420"/>
          <a:ext cx="829671" cy="82967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357FEFF-7235-4002-88FA-D8084A3A05FB}">
      <dsp:nvSpPr>
        <dsp:cNvPr id="0" name=""/>
        <dsp:cNvSpPr/>
      </dsp:nvSpPr>
      <dsp:spPr>
        <a:xfrm>
          <a:off x="2886007" y="2241648"/>
          <a:ext cx="2370489" cy="110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defRPr cap="all"/>
          </a:pPr>
          <a:r>
            <a:rPr lang="en-US" sz="2400" b="0" kern="1200">
              <a:latin typeface="Amasis MT Pro Medium" panose="02040604050005020304" pitchFamily="18" charset="0"/>
            </a:rPr>
            <a:t>Social </a:t>
          </a:r>
        </a:p>
        <a:p>
          <a:pPr marL="0" lvl="0" indent="0" algn="ctr" defTabSz="1066800">
            <a:lnSpc>
              <a:spcPct val="100000"/>
            </a:lnSpc>
            <a:spcBef>
              <a:spcPct val="0"/>
            </a:spcBef>
            <a:spcAft>
              <a:spcPct val="35000"/>
            </a:spcAft>
            <a:buNone/>
            <a:defRPr cap="all"/>
          </a:pPr>
          <a:r>
            <a:rPr lang="en-US" sz="2400" b="0" kern="1200">
              <a:latin typeface="Amasis MT Pro Medium" panose="02040604050005020304" pitchFamily="18" charset="0"/>
            </a:rPr>
            <a:t>Make-up</a:t>
          </a:r>
        </a:p>
      </dsp:txBody>
      <dsp:txXfrm>
        <a:off x="2886007" y="2241648"/>
        <a:ext cx="2370489" cy="1102500"/>
      </dsp:txXfrm>
    </dsp:sp>
    <dsp:sp modelId="{1BE18B5C-D491-44D3-9845-549D51C74A48}">
      <dsp:nvSpPr>
        <dsp:cNvPr id="0" name=""/>
        <dsp:cNvSpPr/>
      </dsp:nvSpPr>
      <dsp:spPr>
        <a:xfrm>
          <a:off x="6133577" y="345256"/>
          <a:ext cx="1445998" cy="1445998"/>
        </a:xfrm>
        <a:prstGeom prst="ellipse">
          <a:avLst/>
        </a:prstGeom>
        <a:solidFill>
          <a:schemeClr val="accent4">
            <a:hueOff val="0"/>
            <a:satOff val="0"/>
            <a:lumOff val="0"/>
            <a:alphaOff val="0"/>
          </a:schemeClr>
        </a:solidFill>
        <a:ln>
          <a:noFill/>
        </a:ln>
        <a:effectLst>
          <a:outerShdw blurRad="50800" dist="38100" dir="2700000" algn="tl" rotWithShape="0">
            <a:prstClr val="black">
              <a:alpha val="40000"/>
            </a:prstClr>
          </a:outerShdw>
        </a:effectLst>
      </dsp:spPr>
      <dsp:style>
        <a:lnRef idx="0">
          <a:scrgbClr r="0" g="0" b="0"/>
        </a:lnRef>
        <a:fillRef idx="1">
          <a:scrgbClr r="0" g="0" b="0"/>
        </a:fillRef>
        <a:effectRef idx="0">
          <a:scrgbClr r="0" g="0" b="0"/>
        </a:effectRef>
        <a:fontRef idx="minor"/>
      </dsp:style>
    </dsp:sp>
    <dsp:sp modelId="{B58F2DFA-BDB9-4DC5-9B40-DD8DA2EC0758}">
      <dsp:nvSpPr>
        <dsp:cNvPr id="0" name=""/>
        <dsp:cNvSpPr/>
      </dsp:nvSpPr>
      <dsp:spPr>
        <a:xfrm>
          <a:off x="6441741" y="653420"/>
          <a:ext cx="829671" cy="82967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40EEEEA-FDB2-488B-B0FB-5344079723C6}">
      <dsp:nvSpPr>
        <dsp:cNvPr id="0" name=""/>
        <dsp:cNvSpPr/>
      </dsp:nvSpPr>
      <dsp:spPr>
        <a:xfrm>
          <a:off x="5671332" y="2241648"/>
          <a:ext cx="2370489" cy="110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defRPr cap="all"/>
          </a:pPr>
          <a:r>
            <a:rPr lang="en-US" sz="2400" b="0" i="0" kern="1200" baseline="0">
              <a:latin typeface="Amasis MT Pro Medium" panose="02040604050005020304" pitchFamily="18" charset="0"/>
            </a:rPr>
            <a:t>Income Deprivation</a:t>
          </a:r>
          <a:endParaRPr lang="en-US" sz="2400" b="0" kern="1200">
            <a:latin typeface="Amasis MT Pro Medium" panose="02040604050005020304" pitchFamily="18" charset="0"/>
          </a:endParaRPr>
        </a:p>
      </dsp:txBody>
      <dsp:txXfrm>
        <a:off x="5671332" y="2241648"/>
        <a:ext cx="2370489" cy="1102500"/>
      </dsp:txXfrm>
    </dsp:sp>
    <dsp:sp modelId="{E98AB556-4B6E-413D-BC46-306C67AED4D3}">
      <dsp:nvSpPr>
        <dsp:cNvPr id="0" name=""/>
        <dsp:cNvSpPr/>
      </dsp:nvSpPr>
      <dsp:spPr>
        <a:xfrm>
          <a:off x="8918902" y="345256"/>
          <a:ext cx="1445998" cy="1445998"/>
        </a:xfrm>
        <a:prstGeom prst="ellipse">
          <a:avLst/>
        </a:prstGeom>
        <a:solidFill>
          <a:schemeClr val="accent5">
            <a:hueOff val="0"/>
            <a:satOff val="0"/>
            <a:lumOff val="0"/>
            <a:alphaOff val="0"/>
          </a:schemeClr>
        </a:solidFill>
        <a:ln>
          <a:noFill/>
        </a:ln>
        <a:effectLst>
          <a:outerShdw blurRad="50800" dist="38100" dir="2700000" algn="tl" rotWithShape="0">
            <a:prstClr val="black">
              <a:alpha val="40000"/>
            </a:prstClr>
          </a:outerShdw>
        </a:effectLst>
      </dsp:spPr>
      <dsp:style>
        <a:lnRef idx="0">
          <a:scrgbClr r="0" g="0" b="0"/>
        </a:lnRef>
        <a:fillRef idx="1">
          <a:scrgbClr r="0" g="0" b="0"/>
        </a:fillRef>
        <a:effectRef idx="0">
          <a:scrgbClr r="0" g="0" b="0"/>
        </a:effectRef>
        <a:fontRef idx="minor"/>
      </dsp:style>
    </dsp:sp>
    <dsp:sp modelId="{DD4E619B-BEFE-40D0-9718-13950BCE40AF}">
      <dsp:nvSpPr>
        <dsp:cNvPr id="0" name=""/>
        <dsp:cNvSpPr/>
      </dsp:nvSpPr>
      <dsp:spPr>
        <a:xfrm>
          <a:off x="9227066" y="653420"/>
          <a:ext cx="829671" cy="82967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33CC705-AC8B-4302-848C-DABBC52ECB19}">
      <dsp:nvSpPr>
        <dsp:cNvPr id="0" name=""/>
        <dsp:cNvSpPr/>
      </dsp:nvSpPr>
      <dsp:spPr>
        <a:xfrm>
          <a:off x="8456657" y="2241648"/>
          <a:ext cx="2370489" cy="1102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defRPr cap="all"/>
          </a:pPr>
          <a:r>
            <a:rPr lang="en-US" sz="2400" b="0" i="0" kern="1200" baseline="0" dirty="0">
              <a:latin typeface="Amasis MT Pro Medium" panose="02040604050005020304" pitchFamily="18" charset="0"/>
            </a:rPr>
            <a:t>Mean house prices</a:t>
          </a:r>
          <a:endParaRPr lang="en-US" sz="2400" b="0" kern="1200" dirty="0">
            <a:latin typeface="Amasis MT Pro Medium" panose="02040604050005020304" pitchFamily="18" charset="0"/>
          </a:endParaRPr>
        </a:p>
      </dsp:txBody>
      <dsp:txXfrm>
        <a:off x="8456657" y="2241648"/>
        <a:ext cx="2370489" cy="11025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5C1558B-786E-49F6-8218-F904D7A080FA}">
      <dsp:nvSpPr>
        <dsp:cNvPr id="0" name=""/>
        <dsp:cNvSpPr/>
      </dsp:nvSpPr>
      <dsp:spPr>
        <a:xfrm>
          <a:off x="3201" y="318495"/>
          <a:ext cx="2539866" cy="3555813"/>
        </a:xfrm>
        <a:prstGeom prst="rect">
          <a:avLst/>
        </a:prstGeom>
        <a:solidFill>
          <a:schemeClr val="accent2">
            <a:tint val="40000"/>
            <a:alpha val="90000"/>
            <a:hueOff val="0"/>
            <a:satOff val="0"/>
            <a:lumOff val="0"/>
            <a:alphaOff val="0"/>
          </a:schemeClr>
        </a:solidFill>
        <a:ln w="19050" cap="flat" cmpd="sng" algn="ctr">
          <a:solidFill>
            <a:schemeClr val="accent2">
              <a:tint val="40000"/>
              <a:alpha val="90000"/>
              <a:hueOff val="0"/>
              <a:satOff val="0"/>
              <a:lumOff val="0"/>
              <a:alphaOff val="0"/>
            </a:schemeClr>
          </a:solidFill>
          <a:prstDash val="solid"/>
          <a:miter lim="800000"/>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dsp:style>
      <dsp:txBody>
        <a:bodyPr spcFirstLastPara="0" vert="horz" wrap="square" lIns="198018" tIns="330200" rIns="198018" bIns="330200" numCol="1" spcCol="1270" anchor="t" anchorCtr="0">
          <a:noAutofit/>
        </a:bodyPr>
        <a:lstStyle/>
        <a:p>
          <a:pPr marL="0" lvl="0" indent="0" algn="l" defTabSz="1155700">
            <a:lnSpc>
              <a:spcPct val="90000"/>
            </a:lnSpc>
            <a:spcBef>
              <a:spcPct val="0"/>
            </a:spcBef>
            <a:spcAft>
              <a:spcPct val="35000"/>
            </a:spcAft>
            <a:buNone/>
          </a:pPr>
          <a:r>
            <a:rPr lang="en-US" sz="2600" kern="1200" dirty="0">
              <a:latin typeface="Amasis MT Pro Medium" panose="02040604050005020304" pitchFamily="18" charset="0"/>
            </a:rPr>
            <a:t>Cleaning the data</a:t>
          </a:r>
        </a:p>
      </dsp:txBody>
      <dsp:txXfrm>
        <a:off x="3201" y="1669704"/>
        <a:ext cx="2539866" cy="2133487"/>
      </dsp:txXfrm>
    </dsp:sp>
    <dsp:sp modelId="{9A30804D-12E9-426A-9507-C7240AA1A2E0}">
      <dsp:nvSpPr>
        <dsp:cNvPr id="0" name=""/>
        <dsp:cNvSpPr/>
      </dsp:nvSpPr>
      <dsp:spPr>
        <a:xfrm>
          <a:off x="739762" y="674077"/>
          <a:ext cx="1066743" cy="1066743"/>
        </a:xfrm>
        <a:prstGeom prst="ellipse">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168" tIns="12700" rIns="83168" bIns="12700" numCol="1" spcCol="1270" anchor="ctr" anchorCtr="0">
          <a:noAutofit/>
        </a:bodyPr>
        <a:lstStyle/>
        <a:p>
          <a:pPr marL="0" lvl="0" indent="0" algn="ctr" defTabSz="2133600">
            <a:lnSpc>
              <a:spcPct val="90000"/>
            </a:lnSpc>
            <a:spcBef>
              <a:spcPct val="0"/>
            </a:spcBef>
            <a:spcAft>
              <a:spcPct val="35000"/>
            </a:spcAft>
            <a:buNone/>
          </a:pPr>
          <a:r>
            <a:rPr lang="en-US" sz="4800" kern="1200" dirty="0"/>
            <a:t>1</a:t>
          </a:r>
        </a:p>
      </dsp:txBody>
      <dsp:txXfrm>
        <a:off x="895983" y="830298"/>
        <a:ext cx="754301" cy="754301"/>
      </dsp:txXfrm>
    </dsp:sp>
    <dsp:sp modelId="{A8A05BE5-CE71-46D8-AB26-2F5F3FB2B91B}">
      <dsp:nvSpPr>
        <dsp:cNvPr id="0" name=""/>
        <dsp:cNvSpPr/>
      </dsp:nvSpPr>
      <dsp:spPr>
        <a:xfrm>
          <a:off x="3201" y="3874237"/>
          <a:ext cx="2539866" cy="72"/>
        </a:xfrm>
        <a:prstGeom prst="rect">
          <a:avLst/>
        </a:prstGeom>
        <a:solidFill>
          <a:schemeClr val="accent2">
            <a:hueOff val="920516"/>
            <a:satOff val="-2642"/>
            <a:lumOff val="-4230"/>
            <a:alphaOff val="0"/>
          </a:schemeClr>
        </a:solidFill>
        <a:ln w="19050" cap="flat" cmpd="sng" algn="ctr">
          <a:solidFill>
            <a:schemeClr val="accent2">
              <a:hueOff val="920516"/>
              <a:satOff val="-2642"/>
              <a:lumOff val="-423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D1FA47B-FBE8-4A6E-AA66-26A66DAE2FAE}">
      <dsp:nvSpPr>
        <dsp:cNvPr id="0" name=""/>
        <dsp:cNvSpPr/>
      </dsp:nvSpPr>
      <dsp:spPr>
        <a:xfrm>
          <a:off x="2824485" y="318495"/>
          <a:ext cx="2539866" cy="3555813"/>
        </a:xfrm>
        <a:prstGeom prst="rect">
          <a:avLst/>
        </a:prstGeom>
        <a:solidFill>
          <a:schemeClr val="accent2">
            <a:tint val="40000"/>
            <a:alpha val="90000"/>
            <a:hueOff val="2244906"/>
            <a:satOff val="-20744"/>
            <a:lumOff val="-2338"/>
            <a:alphaOff val="0"/>
          </a:schemeClr>
        </a:solidFill>
        <a:ln w="19050" cap="flat" cmpd="sng" algn="ctr">
          <a:solidFill>
            <a:schemeClr val="accent2">
              <a:tint val="40000"/>
              <a:alpha val="90000"/>
              <a:hueOff val="2244906"/>
              <a:satOff val="-20744"/>
              <a:lumOff val="-2338"/>
              <a:alphaOff val="0"/>
            </a:schemeClr>
          </a:solidFill>
          <a:prstDash val="solid"/>
          <a:miter lim="800000"/>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dsp:style>
      <dsp:txBody>
        <a:bodyPr spcFirstLastPara="0" vert="horz" wrap="square" lIns="198018" tIns="330200" rIns="198018" bIns="330200" numCol="1" spcCol="1270" anchor="t" anchorCtr="0">
          <a:noAutofit/>
        </a:bodyPr>
        <a:lstStyle/>
        <a:p>
          <a:pPr marL="0" lvl="0" indent="0" algn="l" defTabSz="1155700">
            <a:lnSpc>
              <a:spcPct val="90000"/>
            </a:lnSpc>
            <a:spcBef>
              <a:spcPct val="0"/>
            </a:spcBef>
            <a:spcAft>
              <a:spcPct val="35000"/>
            </a:spcAft>
            <a:buNone/>
          </a:pPr>
          <a:r>
            <a:rPr lang="en-US" sz="2600" b="0" i="0" kern="1200" baseline="0" dirty="0">
              <a:latin typeface="Amasis MT Pro Medium" panose="02040604050005020304" pitchFamily="18" charset="0"/>
            </a:rPr>
            <a:t>Run full regression models with controls</a:t>
          </a:r>
          <a:endParaRPr lang="en-US" sz="2600" kern="1200" dirty="0">
            <a:latin typeface="Amasis MT Pro Medium" panose="02040604050005020304" pitchFamily="18" charset="0"/>
          </a:endParaRPr>
        </a:p>
      </dsp:txBody>
      <dsp:txXfrm>
        <a:off x="2824485" y="1669704"/>
        <a:ext cx="2539866" cy="2133487"/>
      </dsp:txXfrm>
    </dsp:sp>
    <dsp:sp modelId="{32FCA783-7D73-4988-B020-0E055FB05873}">
      <dsp:nvSpPr>
        <dsp:cNvPr id="0" name=""/>
        <dsp:cNvSpPr/>
      </dsp:nvSpPr>
      <dsp:spPr>
        <a:xfrm>
          <a:off x="3533615" y="674077"/>
          <a:ext cx="1066743" cy="1066743"/>
        </a:xfrm>
        <a:prstGeom prst="ellipse">
          <a:avLst/>
        </a:prstGeom>
        <a:solidFill>
          <a:schemeClr val="accent2">
            <a:hueOff val="1841033"/>
            <a:satOff val="-5284"/>
            <a:lumOff val="-8460"/>
            <a:alphaOff val="0"/>
          </a:schemeClr>
        </a:solidFill>
        <a:ln w="19050" cap="flat" cmpd="sng" algn="ctr">
          <a:solidFill>
            <a:schemeClr val="accent2">
              <a:hueOff val="1841033"/>
              <a:satOff val="-5284"/>
              <a:lumOff val="-846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168" tIns="12700" rIns="83168" bIns="12700" numCol="1" spcCol="1270" anchor="ctr" anchorCtr="0">
          <a:noAutofit/>
        </a:bodyPr>
        <a:lstStyle/>
        <a:p>
          <a:pPr marL="0" lvl="0" indent="0" algn="ctr" defTabSz="2133600">
            <a:lnSpc>
              <a:spcPct val="90000"/>
            </a:lnSpc>
            <a:spcBef>
              <a:spcPct val="0"/>
            </a:spcBef>
            <a:spcAft>
              <a:spcPct val="35000"/>
            </a:spcAft>
            <a:buNone/>
          </a:pPr>
          <a:r>
            <a:rPr lang="en-US" sz="4800" kern="1200" dirty="0"/>
            <a:t>2</a:t>
          </a:r>
        </a:p>
      </dsp:txBody>
      <dsp:txXfrm>
        <a:off x="3689836" y="830298"/>
        <a:ext cx="754301" cy="754301"/>
      </dsp:txXfrm>
    </dsp:sp>
    <dsp:sp modelId="{900A59A5-305A-46B9-A195-2242F6880850}">
      <dsp:nvSpPr>
        <dsp:cNvPr id="0" name=""/>
        <dsp:cNvSpPr/>
      </dsp:nvSpPr>
      <dsp:spPr>
        <a:xfrm>
          <a:off x="2797054" y="3874237"/>
          <a:ext cx="2539866" cy="72"/>
        </a:xfrm>
        <a:prstGeom prst="rect">
          <a:avLst/>
        </a:prstGeom>
        <a:solidFill>
          <a:schemeClr val="accent2">
            <a:hueOff val="2761549"/>
            <a:satOff val="-7926"/>
            <a:lumOff val="-12690"/>
            <a:alphaOff val="0"/>
          </a:schemeClr>
        </a:solidFill>
        <a:ln w="19050" cap="flat" cmpd="sng" algn="ctr">
          <a:solidFill>
            <a:schemeClr val="accent2">
              <a:hueOff val="2761549"/>
              <a:satOff val="-7926"/>
              <a:lumOff val="-1269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7017881-0F79-457E-8DC4-06777D014E18}">
      <dsp:nvSpPr>
        <dsp:cNvPr id="0" name=""/>
        <dsp:cNvSpPr/>
      </dsp:nvSpPr>
      <dsp:spPr>
        <a:xfrm>
          <a:off x="5618338" y="318495"/>
          <a:ext cx="2539866" cy="3555813"/>
        </a:xfrm>
        <a:prstGeom prst="rect">
          <a:avLst/>
        </a:prstGeom>
        <a:solidFill>
          <a:schemeClr val="accent2">
            <a:tint val="40000"/>
            <a:alpha val="90000"/>
            <a:hueOff val="4489812"/>
            <a:satOff val="-41488"/>
            <a:lumOff val="-4677"/>
            <a:alphaOff val="0"/>
          </a:schemeClr>
        </a:solidFill>
        <a:ln w="19050" cap="flat" cmpd="sng" algn="ctr">
          <a:solidFill>
            <a:schemeClr val="accent2">
              <a:tint val="40000"/>
              <a:alpha val="90000"/>
              <a:hueOff val="4489812"/>
              <a:satOff val="-41488"/>
              <a:lumOff val="-4677"/>
              <a:alphaOff val="0"/>
            </a:schemeClr>
          </a:solidFill>
          <a:prstDash val="solid"/>
          <a:miter lim="800000"/>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dsp:style>
      <dsp:txBody>
        <a:bodyPr spcFirstLastPara="0" vert="horz" wrap="square" lIns="198018" tIns="330200" rIns="198018" bIns="330200" numCol="1" spcCol="1270" anchor="t" anchorCtr="0">
          <a:noAutofit/>
        </a:bodyPr>
        <a:lstStyle/>
        <a:p>
          <a:pPr marL="0" lvl="0" indent="0" algn="l" defTabSz="1155700">
            <a:lnSpc>
              <a:spcPct val="90000"/>
            </a:lnSpc>
            <a:spcBef>
              <a:spcPct val="0"/>
            </a:spcBef>
            <a:spcAft>
              <a:spcPct val="35000"/>
            </a:spcAft>
            <a:buNone/>
          </a:pPr>
          <a:r>
            <a:rPr lang="en-US" sz="2600" b="0" i="0" kern="1200" baseline="0" dirty="0">
              <a:latin typeface="Amasis MT Pro Medium" panose="02040604050005020304" pitchFamily="18" charset="0"/>
            </a:rPr>
            <a:t>Conduct robustness checks</a:t>
          </a:r>
          <a:endParaRPr lang="en-US" sz="2600" kern="1200" dirty="0">
            <a:latin typeface="Amasis MT Pro Medium" panose="02040604050005020304" pitchFamily="18" charset="0"/>
          </a:endParaRPr>
        </a:p>
      </dsp:txBody>
      <dsp:txXfrm>
        <a:off x="5618338" y="1669704"/>
        <a:ext cx="2539866" cy="2133487"/>
      </dsp:txXfrm>
    </dsp:sp>
    <dsp:sp modelId="{49997C12-2C0A-42E2-A8BF-2C8A3D59654A}">
      <dsp:nvSpPr>
        <dsp:cNvPr id="0" name=""/>
        <dsp:cNvSpPr/>
      </dsp:nvSpPr>
      <dsp:spPr>
        <a:xfrm>
          <a:off x="6327469" y="674077"/>
          <a:ext cx="1066743" cy="1066743"/>
        </a:xfrm>
        <a:prstGeom prst="ellipse">
          <a:avLst/>
        </a:prstGeom>
        <a:solidFill>
          <a:schemeClr val="accent2">
            <a:hueOff val="3682065"/>
            <a:satOff val="-10567"/>
            <a:lumOff val="-16919"/>
            <a:alphaOff val="0"/>
          </a:schemeClr>
        </a:solidFill>
        <a:ln w="19050" cap="flat" cmpd="sng" algn="ctr">
          <a:solidFill>
            <a:schemeClr val="accent2">
              <a:hueOff val="3682065"/>
              <a:satOff val="-10567"/>
              <a:lumOff val="-1691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168" tIns="12700" rIns="83168" bIns="12700" numCol="1" spcCol="1270" anchor="ctr" anchorCtr="0">
          <a:noAutofit/>
        </a:bodyPr>
        <a:lstStyle/>
        <a:p>
          <a:pPr marL="0" lvl="0" indent="0" algn="ctr" defTabSz="2133600">
            <a:lnSpc>
              <a:spcPct val="90000"/>
            </a:lnSpc>
            <a:spcBef>
              <a:spcPct val="0"/>
            </a:spcBef>
            <a:spcAft>
              <a:spcPct val="35000"/>
            </a:spcAft>
            <a:buNone/>
          </a:pPr>
          <a:r>
            <a:rPr lang="en-US" sz="4800" kern="1200" dirty="0"/>
            <a:t>3</a:t>
          </a:r>
        </a:p>
      </dsp:txBody>
      <dsp:txXfrm>
        <a:off x="6483690" y="830298"/>
        <a:ext cx="754301" cy="754301"/>
      </dsp:txXfrm>
    </dsp:sp>
    <dsp:sp modelId="{56283294-8FB5-4716-8201-E0B4F01B029F}">
      <dsp:nvSpPr>
        <dsp:cNvPr id="0" name=""/>
        <dsp:cNvSpPr/>
      </dsp:nvSpPr>
      <dsp:spPr>
        <a:xfrm>
          <a:off x="5590907" y="3874237"/>
          <a:ext cx="2539866" cy="72"/>
        </a:xfrm>
        <a:prstGeom prst="rect">
          <a:avLst/>
        </a:prstGeom>
        <a:solidFill>
          <a:schemeClr val="accent2">
            <a:hueOff val="4602581"/>
            <a:satOff val="-13209"/>
            <a:lumOff val="-21149"/>
            <a:alphaOff val="0"/>
          </a:schemeClr>
        </a:solidFill>
        <a:ln w="19050" cap="flat" cmpd="sng" algn="ctr">
          <a:solidFill>
            <a:schemeClr val="accent2">
              <a:hueOff val="4602581"/>
              <a:satOff val="-13209"/>
              <a:lumOff val="-2114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0A856AA-BA62-429A-858C-F2BA7CC69CA5}">
      <dsp:nvSpPr>
        <dsp:cNvPr id="0" name=""/>
        <dsp:cNvSpPr/>
      </dsp:nvSpPr>
      <dsp:spPr>
        <a:xfrm>
          <a:off x="8387962" y="318495"/>
          <a:ext cx="2539866" cy="3555813"/>
        </a:xfrm>
        <a:prstGeom prst="rect">
          <a:avLst/>
        </a:prstGeom>
        <a:solidFill>
          <a:schemeClr val="accent2">
            <a:tint val="40000"/>
            <a:alpha val="90000"/>
            <a:hueOff val="6734718"/>
            <a:satOff val="-62232"/>
            <a:lumOff val="-7015"/>
            <a:alphaOff val="0"/>
          </a:schemeClr>
        </a:solidFill>
        <a:ln w="19050" cap="flat" cmpd="sng" algn="ctr">
          <a:solidFill>
            <a:schemeClr val="accent2">
              <a:tint val="40000"/>
              <a:alpha val="90000"/>
              <a:hueOff val="6734718"/>
              <a:satOff val="-62232"/>
              <a:lumOff val="-7015"/>
              <a:alphaOff val="0"/>
            </a:schemeClr>
          </a:solidFill>
          <a:prstDash val="solid"/>
          <a:miter lim="800000"/>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dsp:style>
      <dsp:txBody>
        <a:bodyPr spcFirstLastPara="0" vert="horz" wrap="square" lIns="198018" tIns="330200" rIns="198018" bIns="330200" numCol="1" spcCol="1270" anchor="t" anchorCtr="0">
          <a:noAutofit/>
        </a:bodyPr>
        <a:lstStyle/>
        <a:p>
          <a:pPr marL="0" lvl="0" indent="0" algn="l" defTabSz="1155700">
            <a:lnSpc>
              <a:spcPct val="90000"/>
            </a:lnSpc>
            <a:spcBef>
              <a:spcPct val="0"/>
            </a:spcBef>
            <a:spcAft>
              <a:spcPct val="35000"/>
            </a:spcAft>
            <a:buNone/>
          </a:pPr>
          <a:r>
            <a:rPr lang="en-US" sz="2600" b="0" i="0" kern="1200" baseline="0" dirty="0">
              <a:latin typeface="Amasis MT Pro Medium" panose="02040604050005020304" pitchFamily="18" charset="0"/>
            </a:rPr>
            <a:t>Interpret comparative results and begin writing</a:t>
          </a:r>
          <a:endParaRPr lang="en-US" sz="2600" kern="1200" dirty="0">
            <a:latin typeface="Amasis MT Pro Medium" panose="02040604050005020304" pitchFamily="18" charset="0"/>
          </a:endParaRPr>
        </a:p>
      </dsp:txBody>
      <dsp:txXfrm>
        <a:off x="8387962" y="1669704"/>
        <a:ext cx="2539866" cy="2133487"/>
      </dsp:txXfrm>
    </dsp:sp>
    <dsp:sp modelId="{259355ED-98D9-4236-B4D3-E1CD477DCDBE}">
      <dsp:nvSpPr>
        <dsp:cNvPr id="0" name=""/>
        <dsp:cNvSpPr/>
      </dsp:nvSpPr>
      <dsp:spPr>
        <a:xfrm>
          <a:off x="9121322" y="674077"/>
          <a:ext cx="1066743" cy="1066743"/>
        </a:xfrm>
        <a:prstGeom prst="ellipse">
          <a:avLst/>
        </a:prstGeom>
        <a:solidFill>
          <a:schemeClr val="accent2">
            <a:hueOff val="5523098"/>
            <a:satOff val="-15851"/>
            <a:lumOff val="-25379"/>
            <a:alphaOff val="0"/>
          </a:schemeClr>
        </a:solidFill>
        <a:ln w="19050" cap="flat" cmpd="sng" algn="ctr">
          <a:solidFill>
            <a:schemeClr val="accent2">
              <a:hueOff val="5523098"/>
              <a:satOff val="-15851"/>
              <a:lumOff val="-2537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168" tIns="12700" rIns="83168" bIns="12700" numCol="1" spcCol="1270" anchor="ctr" anchorCtr="0">
          <a:noAutofit/>
        </a:bodyPr>
        <a:lstStyle/>
        <a:p>
          <a:pPr marL="0" lvl="0" indent="0" algn="ctr" defTabSz="2133600">
            <a:lnSpc>
              <a:spcPct val="90000"/>
            </a:lnSpc>
            <a:spcBef>
              <a:spcPct val="0"/>
            </a:spcBef>
            <a:spcAft>
              <a:spcPct val="35000"/>
            </a:spcAft>
            <a:buNone/>
          </a:pPr>
          <a:r>
            <a:rPr lang="en-US" sz="4800" kern="1200" dirty="0"/>
            <a:t>4</a:t>
          </a:r>
        </a:p>
      </dsp:txBody>
      <dsp:txXfrm>
        <a:off x="9277543" y="830298"/>
        <a:ext cx="754301" cy="754301"/>
      </dsp:txXfrm>
    </dsp:sp>
    <dsp:sp modelId="{1BBAD2B4-48AD-4BCF-8CF0-700FE939876F}">
      <dsp:nvSpPr>
        <dsp:cNvPr id="0" name=""/>
        <dsp:cNvSpPr/>
      </dsp:nvSpPr>
      <dsp:spPr>
        <a:xfrm>
          <a:off x="8384760" y="3874237"/>
          <a:ext cx="2539866" cy="72"/>
        </a:xfrm>
        <a:prstGeom prst="rect">
          <a:avLst/>
        </a:prstGeom>
        <a:solidFill>
          <a:schemeClr val="accent2">
            <a:hueOff val="6443614"/>
            <a:satOff val="-18493"/>
            <a:lumOff val="-29609"/>
            <a:alphaOff val="0"/>
          </a:schemeClr>
        </a:solidFill>
        <a:ln w="19050" cap="flat" cmpd="sng" algn="ctr">
          <a:solidFill>
            <a:schemeClr val="accent2">
              <a:hueOff val="6443614"/>
              <a:satOff val="-18493"/>
              <a:lumOff val="-2960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A294A3-DA1E-45F4-A3F4-426CA75EA5D8}" type="datetimeFigureOut">
              <a:rPr lang="en-GB" smtClean="0"/>
              <a:t>21/04/2025</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7408F8-EADC-46CA-B71C-F14E0D68EEA0}" type="slidenum">
              <a:rPr lang="en-GB" smtClean="0"/>
              <a:t>‹#›</a:t>
            </a:fld>
            <a:endParaRPr lang="en-GB" dirty="0"/>
          </a:p>
        </p:txBody>
      </p:sp>
    </p:spTree>
    <p:extLst>
      <p:ext uri="{BB962C8B-B14F-4D97-AF65-F5344CB8AC3E}">
        <p14:creationId xmlns:p14="http://schemas.microsoft.com/office/powerpoint/2010/main" val="434159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S&amp;S functions as a tool for maintaining social order rather than solely for crime deterrence.</a:t>
            </a:r>
          </a:p>
        </p:txBody>
      </p:sp>
      <p:sp>
        <p:nvSpPr>
          <p:cNvPr id="4" name="Slide Number Placeholder 3"/>
          <p:cNvSpPr>
            <a:spLocks noGrp="1"/>
          </p:cNvSpPr>
          <p:nvPr>
            <p:ph type="sldNum" sz="quarter" idx="5"/>
          </p:nvPr>
        </p:nvSpPr>
        <p:spPr/>
        <p:txBody>
          <a:bodyPr/>
          <a:lstStyle/>
          <a:p>
            <a:fld id="{DE7408F8-EADC-46CA-B71C-F14E0D68EEA0}" type="slidenum">
              <a:rPr lang="en-GB" smtClean="0"/>
              <a:t>3</a:t>
            </a:fld>
            <a:endParaRPr lang="en-GB" dirty="0"/>
          </a:p>
        </p:txBody>
      </p:sp>
    </p:spTree>
    <p:extLst>
      <p:ext uri="{BB962C8B-B14F-4D97-AF65-F5344CB8AC3E}">
        <p14:creationId xmlns:p14="http://schemas.microsoft.com/office/powerpoint/2010/main" val="39487954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House price</a:t>
            </a:r>
          </a:p>
          <a:p>
            <a:r>
              <a:rPr lang="en-GB" dirty="0"/>
              <a:t>Ethnic makeup</a:t>
            </a:r>
          </a:p>
        </p:txBody>
      </p:sp>
      <p:sp>
        <p:nvSpPr>
          <p:cNvPr id="4" name="Slide Number Placeholder 3"/>
          <p:cNvSpPr>
            <a:spLocks noGrp="1"/>
          </p:cNvSpPr>
          <p:nvPr>
            <p:ph type="sldNum" sz="quarter" idx="5"/>
          </p:nvPr>
        </p:nvSpPr>
        <p:spPr/>
        <p:txBody>
          <a:bodyPr/>
          <a:lstStyle/>
          <a:p>
            <a:fld id="{DE7408F8-EADC-46CA-B71C-F14E0D68EEA0}" type="slidenum">
              <a:rPr lang="en-GB" smtClean="0"/>
              <a:t>8</a:t>
            </a:fld>
            <a:endParaRPr lang="en-GB" dirty="0"/>
          </a:p>
        </p:txBody>
      </p:sp>
    </p:spTree>
    <p:extLst>
      <p:ext uri="{BB962C8B-B14F-4D97-AF65-F5344CB8AC3E}">
        <p14:creationId xmlns:p14="http://schemas.microsoft.com/office/powerpoint/2010/main" val="28766147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6F5C1F-6500-8E9E-8955-DD4339D827A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F3B26E3-3154-7FE7-A8CB-E1E81870B5D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F1521E3-211E-75DC-FC55-B8BA7AF13A57}"/>
              </a:ext>
            </a:extLst>
          </p:cNvPr>
          <p:cNvSpPr>
            <a:spLocks noGrp="1"/>
          </p:cNvSpPr>
          <p:nvPr>
            <p:ph type="body" idx="1"/>
          </p:nvPr>
        </p:nvSpPr>
        <p:spPr/>
        <p:txBody>
          <a:bodyPr/>
          <a:lstStyle/>
          <a:p>
            <a:r>
              <a:rPr lang="en-GB" dirty="0"/>
              <a:t>House price</a:t>
            </a:r>
          </a:p>
          <a:p>
            <a:r>
              <a:rPr lang="en-GB" dirty="0"/>
              <a:t>Ethnic makeup</a:t>
            </a:r>
          </a:p>
        </p:txBody>
      </p:sp>
      <p:sp>
        <p:nvSpPr>
          <p:cNvPr id="4" name="Slide Number Placeholder 3">
            <a:extLst>
              <a:ext uri="{FF2B5EF4-FFF2-40B4-BE49-F238E27FC236}">
                <a16:creationId xmlns:a16="http://schemas.microsoft.com/office/drawing/2014/main" id="{97005500-4B26-9D0F-40E6-7266714A9BBE}"/>
              </a:ext>
            </a:extLst>
          </p:cNvPr>
          <p:cNvSpPr>
            <a:spLocks noGrp="1"/>
          </p:cNvSpPr>
          <p:nvPr>
            <p:ph type="sldNum" sz="quarter" idx="5"/>
          </p:nvPr>
        </p:nvSpPr>
        <p:spPr/>
        <p:txBody>
          <a:bodyPr/>
          <a:lstStyle/>
          <a:p>
            <a:fld id="{DE7408F8-EADC-46CA-B71C-F14E0D68EEA0}" type="slidenum">
              <a:rPr lang="en-GB" smtClean="0"/>
              <a:t>9</a:t>
            </a:fld>
            <a:endParaRPr lang="en-GB" dirty="0"/>
          </a:p>
        </p:txBody>
      </p:sp>
    </p:spTree>
    <p:extLst>
      <p:ext uri="{BB962C8B-B14F-4D97-AF65-F5344CB8AC3E}">
        <p14:creationId xmlns:p14="http://schemas.microsoft.com/office/powerpoint/2010/main" val="13068400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Check </a:t>
            </a:r>
            <a:r>
              <a:rPr lang="en-GB" dirty="0" err="1"/>
              <a:t>lm</a:t>
            </a:r>
            <a:r>
              <a:rPr lang="en-GB" dirty="0"/>
              <a:t> vs </a:t>
            </a:r>
            <a:r>
              <a:rPr lang="en-GB" dirty="0" err="1"/>
              <a:t>poisson</a:t>
            </a:r>
            <a:r>
              <a:rPr lang="en-GB" dirty="0"/>
              <a:t> vs </a:t>
            </a:r>
            <a:r>
              <a:rPr lang="en-GB" dirty="0" err="1"/>
              <a:t>nb</a:t>
            </a:r>
            <a:r>
              <a:rPr lang="en-GB" dirty="0"/>
              <a:t>  -- check overdispersion</a:t>
            </a:r>
          </a:p>
        </p:txBody>
      </p:sp>
      <p:sp>
        <p:nvSpPr>
          <p:cNvPr id="4" name="Slide Number Placeholder 3"/>
          <p:cNvSpPr>
            <a:spLocks noGrp="1"/>
          </p:cNvSpPr>
          <p:nvPr>
            <p:ph type="sldNum" sz="quarter" idx="5"/>
          </p:nvPr>
        </p:nvSpPr>
        <p:spPr/>
        <p:txBody>
          <a:bodyPr/>
          <a:lstStyle/>
          <a:p>
            <a:fld id="{DE7408F8-EADC-46CA-B71C-F14E0D68EEA0}" type="slidenum">
              <a:rPr lang="en-GB" smtClean="0"/>
              <a:t>14</a:t>
            </a:fld>
            <a:endParaRPr lang="en-GB" dirty="0"/>
          </a:p>
        </p:txBody>
      </p:sp>
    </p:spTree>
    <p:extLst>
      <p:ext uri="{BB962C8B-B14F-4D97-AF65-F5344CB8AC3E}">
        <p14:creationId xmlns:p14="http://schemas.microsoft.com/office/powerpoint/2010/main" val="27176784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5ABBC-9952-D9AD-1407-CC161F27EC5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2FBE3785-0A68-5C72-3FD7-EE5230D694E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1AD9294F-2683-E8B0-DCE4-8857BD61FF2F}"/>
              </a:ext>
            </a:extLst>
          </p:cNvPr>
          <p:cNvSpPr>
            <a:spLocks noGrp="1"/>
          </p:cNvSpPr>
          <p:nvPr>
            <p:ph type="dt" sz="half" idx="10"/>
          </p:nvPr>
        </p:nvSpPr>
        <p:spPr/>
        <p:txBody>
          <a:bodyPr/>
          <a:lstStyle/>
          <a:p>
            <a:fld id="{6B241E84-8A08-49F0-920C-135D9CE4FAE3}" type="datetimeFigureOut">
              <a:rPr lang="en-GB" smtClean="0"/>
              <a:t>21/04/2025</a:t>
            </a:fld>
            <a:endParaRPr lang="en-GB" dirty="0"/>
          </a:p>
        </p:txBody>
      </p:sp>
      <p:sp>
        <p:nvSpPr>
          <p:cNvPr id="5" name="Footer Placeholder 4">
            <a:extLst>
              <a:ext uri="{FF2B5EF4-FFF2-40B4-BE49-F238E27FC236}">
                <a16:creationId xmlns:a16="http://schemas.microsoft.com/office/drawing/2014/main" id="{9B2F3785-6257-4C37-CC2D-4DAB3F505C44}"/>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064968BC-5A01-9319-35B7-0CAD9D89B9B9}"/>
              </a:ext>
            </a:extLst>
          </p:cNvPr>
          <p:cNvSpPr>
            <a:spLocks noGrp="1"/>
          </p:cNvSpPr>
          <p:nvPr>
            <p:ph type="sldNum" sz="quarter" idx="12"/>
          </p:nvPr>
        </p:nvSpPr>
        <p:spPr/>
        <p:txBody>
          <a:bodyPr/>
          <a:lstStyle/>
          <a:p>
            <a:fld id="{E54CB616-4477-4149-A492-5FCBAB70A7FF}" type="slidenum">
              <a:rPr lang="en-GB" smtClean="0"/>
              <a:t>‹#›</a:t>
            </a:fld>
            <a:endParaRPr lang="en-GB" dirty="0"/>
          </a:p>
        </p:txBody>
      </p:sp>
    </p:spTree>
    <p:extLst>
      <p:ext uri="{BB962C8B-B14F-4D97-AF65-F5344CB8AC3E}">
        <p14:creationId xmlns:p14="http://schemas.microsoft.com/office/powerpoint/2010/main" val="12304766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473C5-A26E-865F-B83C-8896918256EE}"/>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9844C7A-07DC-41EA-D674-130944ADFEB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66E65D7-86A9-53CA-16ED-DEE0148D48A2}"/>
              </a:ext>
            </a:extLst>
          </p:cNvPr>
          <p:cNvSpPr>
            <a:spLocks noGrp="1"/>
          </p:cNvSpPr>
          <p:nvPr>
            <p:ph type="dt" sz="half" idx="10"/>
          </p:nvPr>
        </p:nvSpPr>
        <p:spPr/>
        <p:txBody>
          <a:bodyPr/>
          <a:lstStyle/>
          <a:p>
            <a:fld id="{6B241E84-8A08-49F0-920C-135D9CE4FAE3}" type="datetimeFigureOut">
              <a:rPr lang="en-GB" smtClean="0"/>
              <a:t>21/04/2025</a:t>
            </a:fld>
            <a:endParaRPr lang="en-GB" dirty="0"/>
          </a:p>
        </p:txBody>
      </p:sp>
      <p:sp>
        <p:nvSpPr>
          <p:cNvPr id="5" name="Footer Placeholder 4">
            <a:extLst>
              <a:ext uri="{FF2B5EF4-FFF2-40B4-BE49-F238E27FC236}">
                <a16:creationId xmlns:a16="http://schemas.microsoft.com/office/drawing/2014/main" id="{5C0B198F-723C-F5F7-B123-0409DF4B8D90}"/>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5C388361-EB2C-CAD1-6C7D-EDF5A8A9788C}"/>
              </a:ext>
            </a:extLst>
          </p:cNvPr>
          <p:cNvSpPr>
            <a:spLocks noGrp="1"/>
          </p:cNvSpPr>
          <p:nvPr>
            <p:ph type="sldNum" sz="quarter" idx="12"/>
          </p:nvPr>
        </p:nvSpPr>
        <p:spPr/>
        <p:txBody>
          <a:bodyPr/>
          <a:lstStyle/>
          <a:p>
            <a:fld id="{E54CB616-4477-4149-A492-5FCBAB70A7FF}" type="slidenum">
              <a:rPr lang="en-GB" smtClean="0"/>
              <a:t>‹#›</a:t>
            </a:fld>
            <a:endParaRPr lang="en-GB" dirty="0"/>
          </a:p>
        </p:txBody>
      </p:sp>
    </p:spTree>
    <p:extLst>
      <p:ext uri="{BB962C8B-B14F-4D97-AF65-F5344CB8AC3E}">
        <p14:creationId xmlns:p14="http://schemas.microsoft.com/office/powerpoint/2010/main" val="35268497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58765A2-44EF-9A39-60B3-F93969E22D7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79984DE-6A9F-FD90-01FB-91CD3115D8F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27CB589-860F-6BAF-9967-B0A9500AC6DC}"/>
              </a:ext>
            </a:extLst>
          </p:cNvPr>
          <p:cNvSpPr>
            <a:spLocks noGrp="1"/>
          </p:cNvSpPr>
          <p:nvPr>
            <p:ph type="dt" sz="half" idx="10"/>
          </p:nvPr>
        </p:nvSpPr>
        <p:spPr/>
        <p:txBody>
          <a:bodyPr/>
          <a:lstStyle/>
          <a:p>
            <a:fld id="{6B241E84-8A08-49F0-920C-135D9CE4FAE3}" type="datetimeFigureOut">
              <a:rPr lang="en-GB" smtClean="0"/>
              <a:t>21/04/2025</a:t>
            </a:fld>
            <a:endParaRPr lang="en-GB" dirty="0"/>
          </a:p>
        </p:txBody>
      </p:sp>
      <p:sp>
        <p:nvSpPr>
          <p:cNvPr id="5" name="Footer Placeholder 4">
            <a:extLst>
              <a:ext uri="{FF2B5EF4-FFF2-40B4-BE49-F238E27FC236}">
                <a16:creationId xmlns:a16="http://schemas.microsoft.com/office/drawing/2014/main" id="{5CADAD73-138D-2716-3DCC-6D46BF8EE976}"/>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625077DD-71B3-F645-4F36-4261A780E524}"/>
              </a:ext>
            </a:extLst>
          </p:cNvPr>
          <p:cNvSpPr>
            <a:spLocks noGrp="1"/>
          </p:cNvSpPr>
          <p:nvPr>
            <p:ph type="sldNum" sz="quarter" idx="12"/>
          </p:nvPr>
        </p:nvSpPr>
        <p:spPr/>
        <p:txBody>
          <a:bodyPr/>
          <a:lstStyle/>
          <a:p>
            <a:fld id="{E54CB616-4477-4149-A492-5FCBAB70A7FF}" type="slidenum">
              <a:rPr lang="en-GB" smtClean="0"/>
              <a:t>‹#›</a:t>
            </a:fld>
            <a:endParaRPr lang="en-GB" dirty="0"/>
          </a:p>
        </p:txBody>
      </p:sp>
    </p:spTree>
    <p:extLst>
      <p:ext uri="{BB962C8B-B14F-4D97-AF65-F5344CB8AC3E}">
        <p14:creationId xmlns:p14="http://schemas.microsoft.com/office/powerpoint/2010/main" val="23616685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09E4C-79F9-B86A-EB9B-4992D881C4B7}"/>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C2E94F70-09A1-94C1-0543-F4B05C32F5B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0141B94-DC74-5EB6-0C32-BE46FC0A8E41}"/>
              </a:ext>
            </a:extLst>
          </p:cNvPr>
          <p:cNvSpPr>
            <a:spLocks noGrp="1"/>
          </p:cNvSpPr>
          <p:nvPr>
            <p:ph type="dt" sz="half" idx="10"/>
          </p:nvPr>
        </p:nvSpPr>
        <p:spPr/>
        <p:txBody>
          <a:bodyPr/>
          <a:lstStyle/>
          <a:p>
            <a:fld id="{6B241E84-8A08-49F0-920C-135D9CE4FAE3}" type="datetimeFigureOut">
              <a:rPr lang="en-GB" smtClean="0"/>
              <a:t>21/04/2025</a:t>
            </a:fld>
            <a:endParaRPr lang="en-GB" dirty="0"/>
          </a:p>
        </p:txBody>
      </p:sp>
      <p:sp>
        <p:nvSpPr>
          <p:cNvPr id="5" name="Footer Placeholder 4">
            <a:extLst>
              <a:ext uri="{FF2B5EF4-FFF2-40B4-BE49-F238E27FC236}">
                <a16:creationId xmlns:a16="http://schemas.microsoft.com/office/drawing/2014/main" id="{629205FD-8E59-D49F-60AC-52CDA09421F4}"/>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E32ADF4E-7287-6E8E-BBD9-5FDC2A926FEC}"/>
              </a:ext>
            </a:extLst>
          </p:cNvPr>
          <p:cNvSpPr>
            <a:spLocks noGrp="1"/>
          </p:cNvSpPr>
          <p:nvPr>
            <p:ph type="sldNum" sz="quarter" idx="12"/>
          </p:nvPr>
        </p:nvSpPr>
        <p:spPr/>
        <p:txBody>
          <a:bodyPr/>
          <a:lstStyle/>
          <a:p>
            <a:fld id="{E54CB616-4477-4149-A492-5FCBAB70A7FF}" type="slidenum">
              <a:rPr lang="en-GB" smtClean="0"/>
              <a:t>‹#›</a:t>
            </a:fld>
            <a:endParaRPr lang="en-GB" dirty="0"/>
          </a:p>
        </p:txBody>
      </p:sp>
    </p:spTree>
    <p:extLst>
      <p:ext uri="{BB962C8B-B14F-4D97-AF65-F5344CB8AC3E}">
        <p14:creationId xmlns:p14="http://schemas.microsoft.com/office/powerpoint/2010/main" val="13725899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18839-43F3-9C51-813F-81112FF41B7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BCCA3CEE-90E1-2804-8BE7-374E56BE173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7BB67AC-7C5B-846B-7B33-0B2A3C959072}"/>
              </a:ext>
            </a:extLst>
          </p:cNvPr>
          <p:cNvSpPr>
            <a:spLocks noGrp="1"/>
          </p:cNvSpPr>
          <p:nvPr>
            <p:ph type="dt" sz="half" idx="10"/>
          </p:nvPr>
        </p:nvSpPr>
        <p:spPr/>
        <p:txBody>
          <a:bodyPr/>
          <a:lstStyle/>
          <a:p>
            <a:fld id="{6B241E84-8A08-49F0-920C-135D9CE4FAE3}" type="datetimeFigureOut">
              <a:rPr lang="en-GB" smtClean="0"/>
              <a:t>21/04/2025</a:t>
            </a:fld>
            <a:endParaRPr lang="en-GB" dirty="0"/>
          </a:p>
        </p:txBody>
      </p:sp>
      <p:sp>
        <p:nvSpPr>
          <p:cNvPr id="5" name="Footer Placeholder 4">
            <a:extLst>
              <a:ext uri="{FF2B5EF4-FFF2-40B4-BE49-F238E27FC236}">
                <a16:creationId xmlns:a16="http://schemas.microsoft.com/office/drawing/2014/main" id="{0E68F5F8-F6DE-8E13-8B1C-4014A08231D7}"/>
              </a:ext>
            </a:extLst>
          </p:cNvPr>
          <p:cNvSpPr>
            <a:spLocks noGrp="1"/>
          </p:cNvSpPr>
          <p:nvPr>
            <p:ph type="ftr" sz="quarter" idx="11"/>
          </p:nvPr>
        </p:nvSpPr>
        <p:spPr/>
        <p:txBody>
          <a:bodyPr/>
          <a:lstStyle/>
          <a:p>
            <a:endParaRPr lang="en-GB" dirty="0"/>
          </a:p>
        </p:txBody>
      </p:sp>
      <p:sp>
        <p:nvSpPr>
          <p:cNvPr id="6" name="Slide Number Placeholder 5">
            <a:extLst>
              <a:ext uri="{FF2B5EF4-FFF2-40B4-BE49-F238E27FC236}">
                <a16:creationId xmlns:a16="http://schemas.microsoft.com/office/drawing/2014/main" id="{E75A3C25-3B27-0CC1-6C51-46CBD42BDE28}"/>
              </a:ext>
            </a:extLst>
          </p:cNvPr>
          <p:cNvSpPr>
            <a:spLocks noGrp="1"/>
          </p:cNvSpPr>
          <p:nvPr>
            <p:ph type="sldNum" sz="quarter" idx="12"/>
          </p:nvPr>
        </p:nvSpPr>
        <p:spPr/>
        <p:txBody>
          <a:bodyPr/>
          <a:lstStyle/>
          <a:p>
            <a:fld id="{E54CB616-4477-4149-A492-5FCBAB70A7FF}" type="slidenum">
              <a:rPr lang="en-GB" smtClean="0"/>
              <a:t>‹#›</a:t>
            </a:fld>
            <a:endParaRPr lang="en-GB" dirty="0"/>
          </a:p>
        </p:txBody>
      </p:sp>
    </p:spTree>
    <p:extLst>
      <p:ext uri="{BB962C8B-B14F-4D97-AF65-F5344CB8AC3E}">
        <p14:creationId xmlns:p14="http://schemas.microsoft.com/office/powerpoint/2010/main" val="16719083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8AC94-679F-E0E8-BED4-73BEB6FB9C5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85D0CFC-9DD4-CBAA-0575-163AABF26A3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CBA05ECC-CFC5-18E3-9B1D-FCBF365C364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8E793488-4519-B256-950E-316B1CA63105}"/>
              </a:ext>
            </a:extLst>
          </p:cNvPr>
          <p:cNvSpPr>
            <a:spLocks noGrp="1"/>
          </p:cNvSpPr>
          <p:nvPr>
            <p:ph type="dt" sz="half" idx="10"/>
          </p:nvPr>
        </p:nvSpPr>
        <p:spPr/>
        <p:txBody>
          <a:bodyPr/>
          <a:lstStyle/>
          <a:p>
            <a:fld id="{6B241E84-8A08-49F0-920C-135D9CE4FAE3}" type="datetimeFigureOut">
              <a:rPr lang="en-GB" smtClean="0"/>
              <a:t>21/04/2025</a:t>
            </a:fld>
            <a:endParaRPr lang="en-GB" dirty="0"/>
          </a:p>
        </p:txBody>
      </p:sp>
      <p:sp>
        <p:nvSpPr>
          <p:cNvPr id="6" name="Footer Placeholder 5">
            <a:extLst>
              <a:ext uri="{FF2B5EF4-FFF2-40B4-BE49-F238E27FC236}">
                <a16:creationId xmlns:a16="http://schemas.microsoft.com/office/drawing/2014/main" id="{A5BBB7DC-38A3-8651-D682-36A7A21851BA}"/>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0063E79D-B7AB-5277-B391-E6B1BF23F9C0}"/>
              </a:ext>
            </a:extLst>
          </p:cNvPr>
          <p:cNvSpPr>
            <a:spLocks noGrp="1"/>
          </p:cNvSpPr>
          <p:nvPr>
            <p:ph type="sldNum" sz="quarter" idx="12"/>
          </p:nvPr>
        </p:nvSpPr>
        <p:spPr/>
        <p:txBody>
          <a:bodyPr/>
          <a:lstStyle/>
          <a:p>
            <a:fld id="{E54CB616-4477-4149-A492-5FCBAB70A7FF}" type="slidenum">
              <a:rPr lang="en-GB" smtClean="0"/>
              <a:t>‹#›</a:t>
            </a:fld>
            <a:endParaRPr lang="en-GB" dirty="0"/>
          </a:p>
        </p:txBody>
      </p:sp>
    </p:spTree>
    <p:extLst>
      <p:ext uri="{BB962C8B-B14F-4D97-AF65-F5344CB8AC3E}">
        <p14:creationId xmlns:p14="http://schemas.microsoft.com/office/powerpoint/2010/main" val="3375765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DC276-B8EE-0779-F47F-CE6E0111ECB5}"/>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054BC45-29FA-EAD7-A64D-9186D8BA73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8641940-FEC5-1166-3066-4F6505B1A36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F4D00721-C3AA-A164-1F77-D136B5170C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5F9FA3A-B5F8-4E97-AB00-E212DCB0045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7AA5013-E5C0-83EA-8E56-B59226EA3562}"/>
              </a:ext>
            </a:extLst>
          </p:cNvPr>
          <p:cNvSpPr>
            <a:spLocks noGrp="1"/>
          </p:cNvSpPr>
          <p:nvPr>
            <p:ph type="dt" sz="half" idx="10"/>
          </p:nvPr>
        </p:nvSpPr>
        <p:spPr/>
        <p:txBody>
          <a:bodyPr/>
          <a:lstStyle/>
          <a:p>
            <a:fld id="{6B241E84-8A08-49F0-920C-135D9CE4FAE3}" type="datetimeFigureOut">
              <a:rPr lang="en-GB" smtClean="0"/>
              <a:t>21/04/2025</a:t>
            </a:fld>
            <a:endParaRPr lang="en-GB" dirty="0"/>
          </a:p>
        </p:txBody>
      </p:sp>
      <p:sp>
        <p:nvSpPr>
          <p:cNvPr id="8" name="Footer Placeholder 7">
            <a:extLst>
              <a:ext uri="{FF2B5EF4-FFF2-40B4-BE49-F238E27FC236}">
                <a16:creationId xmlns:a16="http://schemas.microsoft.com/office/drawing/2014/main" id="{E152ACA6-1801-6C8B-15B0-83024E6E5854}"/>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3774A494-B077-AE84-CD79-AFD39EEF3DBF}"/>
              </a:ext>
            </a:extLst>
          </p:cNvPr>
          <p:cNvSpPr>
            <a:spLocks noGrp="1"/>
          </p:cNvSpPr>
          <p:nvPr>
            <p:ph type="sldNum" sz="quarter" idx="12"/>
          </p:nvPr>
        </p:nvSpPr>
        <p:spPr/>
        <p:txBody>
          <a:bodyPr/>
          <a:lstStyle/>
          <a:p>
            <a:fld id="{E54CB616-4477-4149-A492-5FCBAB70A7FF}" type="slidenum">
              <a:rPr lang="en-GB" smtClean="0"/>
              <a:t>‹#›</a:t>
            </a:fld>
            <a:endParaRPr lang="en-GB" dirty="0"/>
          </a:p>
        </p:txBody>
      </p:sp>
    </p:spTree>
    <p:extLst>
      <p:ext uri="{BB962C8B-B14F-4D97-AF65-F5344CB8AC3E}">
        <p14:creationId xmlns:p14="http://schemas.microsoft.com/office/powerpoint/2010/main" val="14944851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E2AED-232E-7A7A-3E9F-6E926CE698C3}"/>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21BDB0B2-178F-D2FB-161B-E8F672551E2D}"/>
              </a:ext>
            </a:extLst>
          </p:cNvPr>
          <p:cNvSpPr>
            <a:spLocks noGrp="1"/>
          </p:cNvSpPr>
          <p:nvPr>
            <p:ph type="dt" sz="half" idx="10"/>
          </p:nvPr>
        </p:nvSpPr>
        <p:spPr/>
        <p:txBody>
          <a:bodyPr/>
          <a:lstStyle/>
          <a:p>
            <a:fld id="{6B241E84-8A08-49F0-920C-135D9CE4FAE3}" type="datetimeFigureOut">
              <a:rPr lang="en-GB" smtClean="0"/>
              <a:t>21/04/2025</a:t>
            </a:fld>
            <a:endParaRPr lang="en-GB" dirty="0"/>
          </a:p>
        </p:txBody>
      </p:sp>
      <p:sp>
        <p:nvSpPr>
          <p:cNvPr id="4" name="Footer Placeholder 3">
            <a:extLst>
              <a:ext uri="{FF2B5EF4-FFF2-40B4-BE49-F238E27FC236}">
                <a16:creationId xmlns:a16="http://schemas.microsoft.com/office/drawing/2014/main" id="{F8D67EF7-53BA-7666-1B96-F78267EE7057}"/>
              </a:ext>
            </a:extLst>
          </p:cNvPr>
          <p:cNvSpPr>
            <a:spLocks noGrp="1"/>
          </p:cNvSpPr>
          <p:nvPr>
            <p:ph type="ftr" sz="quarter" idx="11"/>
          </p:nvPr>
        </p:nvSpPr>
        <p:spPr/>
        <p:txBody>
          <a:bodyPr/>
          <a:lstStyle/>
          <a:p>
            <a:endParaRPr lang="en-GB" dirty="0"/>
          </a:p>
        </p:txBody>
      </p:sp>
      <p:sp>
        <p:nvSpPr>
          <p:cNvPr id="5" name="Slide Number Placeholder 4">
            <a:extLst>
              <a:ext uri="{FF2B5EF4-FFF2-40B4-BE49-F238E27FC236}">
                <a16:creationId xmlns:a16="http://schemas.microsoft.com/office/drawing/2014/main" id="{038B2CFF-19EA-05D5-8176-C602CB992330}"/>
              </a:ext>
            </a:extLst>
          </p:cNvPr>
          <p:cNvSpPr>
            <a:spLocks noGrp="1"/>
          </p:cNvSpPr>
          <p:nvPr>
            <p:ph type="sldNum" sz="quarter" idx="12"/>
          </p:nvPr>
        </p:nvSpPr>
        <p:spPr/>
        <p:txBody>
          <a:bodyPr/>
          <a:lstStyle/>
          <a:p>
            <a:fld id="{E54CB616-4477-4149-A492-5FCBAB70A7FF}" type="slidenum">
              <a:rPr lang="en-GB" smtClean="0"/>
              <a:t>‹#›</a:t>
            </a:fld>
            <a:endParaRPr lang="en-GB" dirty="0"/>
          </a:p>
        </p:txBody>
      </p:sp>
    </p:spTree>
    <p:extLst>
      <p:ext uri="{BB962C8B-B14F-4D97-AF65-F5344CB8AC3E}">
        <p14:creationId xmlns:p14="http://schemas.microsoft.com/office/powerpoint/2010/main" val="10760698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5DF73F1-459B-7192-8141-FEEAB96F090A}"/>
              </a:ext>
            </a:extLst>
          </p:cNvPr>
          <p:cNvSpPr>
            <a:spLocks noGrp="1"/>
          </p:cNvSpPr>
          <p:nvPr>
            <p:ph type="dt" sz="half" idx="10"/>
          </p:nvPr>
        </p:nvSpPr>
        <p:spPr/>
        <p:txBody>
          <a:bodyPr/>
          <a:lstStyle/>
          <a:p>
            <a:fld id="{6B241E84-8A08-49F0-920C-135D9CE4FAE3}" type="datetimeFigureOut">
              <a:rPr lang="en-GB" smtClean="0"/>
              <a:t>21/04/2025</a:t>
            </a:fld>
            <a:endParaRPr lang="en-GB" dirty="0"/>
          </a:p>
        </p:txBody>
      </p:sp>
      <p:sp>
        <p:nvSpPr>
          <p:cNvPr id="3" name="Footer Placeholder 2">
            <a:extLst>
              <a:ext uri="{FF2B5EF4-FFF2-40B4-BE49-F238E27FC236}">
                <a16:creationId xmlns:a16="http://schemas.microsoft.com/office/drawing/2014/main" id="{0D96CE9A-CAD3-A5CC-3AA1-8CBF88139DF3}"/>
              </a:ext>
            </a:extLst>
          </p:cNvPr>
          <p:cNvSpPr>
            <a:spLocks noGrp="1"/>
          </p:cNvSpPr>
          <p:nvPr>
            <p:ph type="ftr" sz="quarter" idx="11"/>
          </p:nvPr>
        </p:nvSpPr>
        <p:spPr/>
        <p:txBody>
          <a:bodyPr/>
          <a:lstStyle/>
          <a:p>
            <a:endParaRPr lang="en-GB" dirty="0"/>
          </a:p>
        </p:txBody>
      </p:sp>
      <p:sp>
        <p:nvSpPr>
          <p:cNvPr id="4" name="Slide Number Placeholder 3">
            <a:extLst>
              <a:ext uri="{FF2B5EF4-FFF2-40B4-BE49-F238E27FC236}">
                <a16:creationId xmlns:a16="http://schemas.microsoft.com/office/drawing/2014/main" id="{63134C9E-E46A-1D9D-8986-DAEF71E3BC5A}"/>
              </a:ext>
            </a:extLst>
          </p:cNvPr>
          <p:cNvSpPr>
            <a:spLocks noGrp="1"/>
          </p:cNvSpPr>
          <p:nvPr>
            <p:ph type="sldNum" sz="quarter" idx="12"/>
          </p:nvPr>
        </p:nvSpPr>
        <p:spPr/>
        <p:txBody>
          <a:bodyPr/>
          <a:lstStyle/>
          <a:p>
            <a:fld id="{E54CB616-4477-4149-A492-5FCBAB70A7FF}" type="slidenum">
              <a:rPr lang="en-GB" smtClean="0"/>
              <a:t>‹#›</a:t>
            </a:fld>
            <a:endParaRPr lang="en-GB" dirty="0"/>
          </a:p>
        </p:txBody>
      </p:sp>
    </p:spTree>
    <p:extLst>
      <p:ext uri="{BB962C8B-B14F-4D97-AF65-F5344CB8AC3E}">
        <p14:creationId xmlns:p14="http://schemas.microsoft.com/office/powerpoint/2010/main" val="12363712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FB2C5-93AE-2674-0F8A-49777BC902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30D45DC6-0B04-C729-848A-981EFD69CCE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65F1D78B-671C-4F74-B258-DEF6ED0BE6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4AA951-032F-3179-95DE-E23C5E372328}"/>
              </a:ext>
            </a:extLst>
          </p:cNvPr>
          <p:cNvSpPr>
            <a:spLocks noGrp="1"/>
          </p:cNvSpPr>
          <p:nvPr>
            <p:ph type="dt" sz="half" idx="10"/>
          </p:nvPr>
        </p:nvSpPr>
        <p:spPr/>
        <p:txBody>
          <a:bodyPr/>
          <a:lstStyle/>
          <a:p>
            <a:fld id="{6B241E84-8A08-49F0-920C-135D9CE4FAE3}" type="datetimeFigureOut">
              <a:rPr lang="en-GB" smtClean="0"/>
              <a:t>21/04/2025</a:t>
            </a:fld>
            <a:endParaRPr lang="en-GB" dirty="0"/>
          </a:p>
        </p:txBody>
      </p:sp>
      <p:sp>
        <p:nvSpPr>
          <p:cNvPr id="6" name="Footer Placeholder 5">
            <a:extLst>
              <a:ext uri="{FF2B5EF4-FFF2-40B4-BE49-F238E27FC236}">
                <a16:creationId xmlns:a16="http://schemas.microsoft.com/office/drawing/2014/main" id="{A447E610-F378-93B9-860E-AAD56ABD1DCA}"/>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12804C45-332A-5E32-E16F-F6A0749E22A3}"/>
              </a:ext>
            </a:extLst>
          </p:cNvPr>
          <p:cNvSpPr>
            <a:spLocks noGrp="1"/>
          </p:cNvSpPr>
          <p:nvPr>
            <p:ph type="sldNum" sz="quarter" idx="12"/>
          </p:nvPr>
        </p:nvSpPr>
        <p:spPr/>
        <p:txBody>
          <a:bodyPr/>
          <a:lstStyle/>
          <a:p>
            <a:fld id="{E54CB616-4477-4149-A492-5FCBAB70A7FF}" type="slidenum">
              <a:rPr lang="en-GB" smtClean="0"/>
              <a:t>‹#›</a:t>
            </a:fld>
            <a:endParaRPr lang="en-GB" dirty="0"/>
          </a:p>
        </p:txBody>
      </p:sp>
    </p:spTree>
    <p:extLst>
      <p:ext uri="{BB962C8B-B14F-4D97-AF65-F5344CB8AC3E}">
        <p14:creationId xmlns:p14="http://schemas.microsoft.com/office/powerpoint/2010/main" val="12145980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7C3AB-8B8F-9403-9B6B-E113F602AE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5C955A38-5709-17A4-50F3-A66BB13107A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Text Placeholder 3">
            <a:extLst>
              <a:ext uri="{FF2B5EF4-FFF2-40B4-BE49-F238E27FC236}">
                <a16:creationId xmlns:a16="http://schemas.microsoft.com/office/drawing/2014/main" id="{FD76AC51-828F-BE6D-801D-A409530531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F24657-11BE-F20D-C81B-DDB02E309791}"/>
              </a:ext>
            </a:extLst>
          </p:cNvPr>
          <p:cNvSpPr>
            <a:spLocks noGrp="1"/>
          </p:cNvSpPr>
          <p:nvPr>
            <p:ph type="dt" sz="half" idx="10"/>
          </p:nvPr>
        </p:nvSpPr>
        <p:spPr/>
        <p:txBody>
          <a:bodyPr/>
          <a:lstStyle/>
          <a:p>
            <a:fld id="{6B241E84-8A08-49F0-920C-135D9CE4FAE3}" type="datetimeFigureOut">
              <a:rPr lang="en-GB" smtClean="0"/>
              <a:t>21/04/2025</a:t>
            </a:fld>
            <a:endParaRPr lang="en-GB" dirty="0"/>
          </a:p>
        </p:txBody>
      </p:sp>
      <p:sp>
        <p:nvSpPr>
          <p:cNvPr id="6" name="Footer Placeholder 5">
            <a:extLst>
              <a:ext uri="{FF2B5EF4-FFF2-40B4-BE49-F238E27FC236}">
                <a16:creationId xmlns:a16="http://schemas.microsoft.com/office/drawing/2014/main" id="{E082DC26-6D29-9786-9751-9BE215C8802B}"/>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BCC5F919-17CF-FD97-F41D-991976B94FE7}"/>
              </a:ext>
            </a:extLst>
          </p:cNvPr>
          <p:cNvSpPr>
            <a:spLocks noGrp="1"/>
          </p:cNvSpPr>
          <p:nvPr>
            <p:ph type="sldNum" sz="quarter" idx="12"/>
          </p:nvPr>
        </p:nvSpPr>
        <p:spPr/>
        <p:txBody>
          <a:bodyPr/>
          <a:lstStyle/>
          <a:p>
            <a:fld id="{E54CB616-4477-4149-A492-5FCBAB70A7FF}" type="slidenum">
              <a:rPr lang="en-GB" smtClean="0"/>
              <a:t>‹#›</a:t>
            </a:fld>
            <a:endParaRPr lang="en-GB" dirty="0"/>
          </a:p>
        </p:txBody>
      </p:sp>
    </p:spTree>
    <p:extLst>
      <p:ext uri="{BB962C8B-B14F-4D97-AF65-F5344CB8AC3E}">
        <p14:creationId xmlns:p14="http://schemas.microsoft.com/office/powerpoint/2010/main" val="34699371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9A0103C-518E-A437-78D9-9C43B8783D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F145684-A8CB-CF36-BF4E-D0DA3D836A6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2E5F0A9-37E4-E20A-6EF2-5CED0C50806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B241E84-8A08-49F0-920C-135D9CE4FAE3}" type="datetimeFigureOut">
              <a:rPr lang="en-GB" smtClean="0"/>
              <a:t>21/04/2025</a:t>
            </a:fld>
            <a:endParaRPr lang="en-GB" dirty="0"/>
          </a:p>
        </p:txBody>
      </p:sp>
      <p:sp>
        <p:nvSpPr>
          <p:cNvPr id="5" name="Footer Placeholder 4">
            <a:extLst>
              <a:ext uri="{FF2B5EF4-FFF2-40B4-BE49-F238E27FC236}">
                <a16:creationId xmlns:a16="http://schemas.microsoft.com/office/drawing/2014/main" id="{E499FC58-486E-9EE1-32E9-CC2A0E8BB6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dirty="0"/>
          </a:p>
        </p:txBody>
      </p:sp>
      <p:sp>
        <p:nvSpPr>
          <p:cNvPr id="6" name="Slide Number Placeholder 5">
            <a:extLst>
              <a:ext uri="{FF2B5EF4-FFF2-40B4-BE49-F238E27FC236}">
                <a16:creationId xmlns:a16="http://schemas.microsoft.com/office/drawing/2014/main" id="{36E0BF01-9AB5-1C5C-897D-95EFBF4D6C2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54CB616-4477-4149-A492-5FCBAB70A7FF}" type="slidenum">
              <a:rPr lang="en-GB" smtClean="0"/>
              <a:t>‹#›</a:t>
            </a:fld>
            <a:endParaRPr lang="en-GB" dirty="0"/>
          </a:p>
        </p:txBody>
      </p:sp>
    </p:spTree>
    <p:extLst>
      <p:ext uri="{BB962C8B-B14F-4D97-AF65-F5344CB8AC3E}">
        <p14:creationId xmlns:p14="http://schemas.microsoft.com/office/powerpoint/2010/main" val="20120139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legislation.gov.uk/ukpga/1971/38/contents" TargetMode="External"/><Relationship Id="rId2" Type="http://schemas.openxmlformats.org/officeDocument/2006/relationships/hyperlink" Target="https://www.legislation.gov.uk/ukpga/1984/60/contents" TargetMode="Externa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https://www.legislation.gov.uk/ukpga/1994/33/contents" TargetMode="External"/><Relationship Id="rId4" Type="http://schemas.openxmlformats.org/officeDocument/2006/relationships/hyperlink" Target="https://hmicfrs.justiceinspectorates.gov.uk/glossary/section-60-stop-and-search/"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ECC07320-C2CA-4E29-8481-9D9E143C77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50" name="Picture 2" descr="Police to learn the ABC of handcuffing">
            <a:extLst>
              <a:ext uri="{FF2B5EF4-FFF2-40B4-BE49-F238E27FC236}">
                <a16:creationId xmlns:a16="http://schemas.microsoft.com/office/drawing/2014/main" id="{C47F2F22-355F-AA91-CCE0-3EE6B5D86F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0688"/>
          <a:stretch/>
        </p:blipFill>
        <p:spPr bwMode="auto">
          <a:xfrm>
            <a:off x="2522358" y="10"/>
            <a:ext cx="9669642" cy="6857990"/>
          </a:xfrm>
          <a:prstGeom prst="rect">
            <a:avLst/>
          </a:prstGeom>
          <a:noFill/>
          <a:extLst>
            <a:ext uri="{909E8E84-426E-40DD-AFC4-6F175D3DCCD1}">
              <a14:hiddenFill xmlns:a14="http://schemas.microsoft.com/office/drawing/2010/main">
                <a:solidFill>
                  <a:srgbClr val="FFFFFF"/>
                </a:solidFill>
              </a14:hiddenFill>
            </a:ext>
          </a:extLst>
        </p:spPr>
      </p:pic>
      <p:sp>
        <p:nvSpPr>
          <p:cNvPr id="2057" name="Rectangle 2056">
            <a:extLst>
              <a:ext uri="{FF2B5EF4-FFF2-40B4-BE49-F238E27FC236}">
                <a16:creationId xmlns:a16="http://schemas.microsoft.com/office/drawing/2014/main" id="{178FB36B-5BFE-42CA-BC60-1115E0D95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1D947F2-07CB-8AAD-B148-BD1A38C87C91}"/>
              </a:ext>
            </a:extLst>
          </p:cNvPr>
          <p:cNvSpPr>
            <a:spLocks noGrp="1"/>
          </p:cNvSpPr>
          <p:nvPr>
            <p:ph type="ctrTitle"/>
          </p:nvPr>
        </p:nvSpPr>
        <p:spPr>
          <a:xfrm>
            <a:off x="952228" y="743447"/>
            <a:ext cx="3973385" cy="3692028"/>
          </a:xfrm>
          <a:noFill/>
        </p:spPr>
        <p:txBody>
          <a:bodyPr>
            <a:normAutofit/>
          </a:bodyPr>
          <a:lstStyle/>
          <a:p>
            <a:pPr algn="l"/>
            <a:r>
              <a:rPr lang="en-GB" sz="4000" dirty="0">
                <a:latin typeface="Amasis MT Pro Medium" panose="02040604050005020304" pitchFamily="18" charset="0"/>
              </a:rPr>
              <a:t>The Price of Policing: Uncovering Local Economic Divides in Stop and Search</a:t>
            </a:r>
          </a:p>
        </p:txBody>
      </p:sp>
      <p:sp>
        <p:nvSpPr>
          <p:cNvPr id="3" name="Subtitle 2">
            <a:extLst>
              <a:ext uri="{FF2B5EF4-FFF2-40B4-BE49-F238E27FC236}">
                <a16:creationId xmlns:a16="http://schemas.microsoft.com/office/drawing/2014/main" id="{F38D0333-FD84-F3BB-9CE7-B9AD95D7F1F9}"/>
              </a:ext>
            </a:extLst>
          </p:cNvPr>
          <p:cNvSpPr>
            <a:spLocks noGrp="1"/>
          </p:cNvSpPr>
          <p:nvPr>
            <p:ph type="subTitle" idx="1"/>
          </p:nvPr>
        </p:nvSpPr>
        <p:spPr>
          <a:xfrm>
            <a:off x="952229" y="4629234"/>
            <a:ext cx="3973386" cy="1485319"/>
          </a:xfrm>
          <a:noFill/>
        </p:spPr>
        <p:txBody>
          <a:bodyPr>
            <a:normAutofit/>
          </a:bodyPr>
          <a:lstStyle/>
          <a:p>
            <a:pPr algn="l"/>
            <a:r>
              <a:rPr lang="en-GB" dirty="0">
                <a:latin typeface="Amasis MT Pro Medium" panose="02040604050005020304" pitchFamily="18" charset="0"/>
              </a:rPr>
              <a:t>Kofi Barton-Byfield</a:t>
            </a:r>
          </a:p>
          <a:p>
            <a:pPr algn="l"/>
            <a:r>
              <a:rPr lang="en-GB" dirty="0">
                <a:latin typeface="Amasis MT Pro Medium" panose="02040604050005020304" pitchFamily="18" charset="0"/>
              </a:rPr>
              <a:t>23475742</a:t>
            </a:r>
          </a:p>
        </p:txBody>
      </p:sp>
    </p:spTree>
    <p:extLst>
      <p:ext uri="{BB962C8B-B14F-4D97-AF65-F5344CB8AC3E}">
        <p14:creationId xmlns:p14="http://schemas.microsoft.com/office/powerpoint/2010/main" val="32777408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1C5F2-7DB6-D338-1361-305D197141D4}"/>
              </a:ext>
            </a:extLst>
          </p:cNvPr>
          <p:cNvSpPr>
            <a:spLocks noGrp="1"/>
          </p:cNvSpPr>
          <p:nvPr>
            <p:ph type="title"/>
          </p:nvPr>
        </p:nvSpPr>
        <p:spPr>
          <a:xfrm>
            <a:off x="5868557" y="1138036"/>
            <a:ext cx="5444382" cy="724012"/>
          </a:xfrm>
        </p:spPr>
        <p:txBody>
          <a:bodyPr anchor="t">
            <a:normAutofit/>
          </a:bodyPr>
          <a:lstStyle/>
          <a:p>
            <a:r>
              <a:rPr lang="en-GB" sz="3200" dirty="0">
                <a:latin typeface="Amasis MT Pro Medium" panose="02040604050005020304" pitchFamily="18" charset="0"/>
              </a:rPr>
              <a:t>Methodology</a:t>
            </a:r>
          </a:p>
        </p:txBody>
      </p:sp>
      <p:pic>
        <p:nvPicPr>
          <p:cNvPr id="21" name="Picture 20" descr="Financial graphs on a dark display">
            <a:extLst>
              <a:ext uri="{FF2B5EF4-FFF2-40B4-BE49-F238E27FC236}">
                <a16:creationId xmlns:a16="http://schemas.microsoft.com/office/drawing/2014/main" id="{5FAFA37D-C7A5-C9D8-1290-1476147E6E65}"/>
              </a:ext>
            </a:extLst>
          </p:cNvPr>
          <p:cNvPicPr>
            <a:picLocks noChangeAspect="1"/>
          </p:cNvPicPr>
          <p:nvPr/>
        </p:nvPicPr>
        <p:blipFill>
          <a:blip r:embed="rId2"/>
          <a:srcRect l="23623" r="29432"/>
          <a:stretch/>
        </p:blipFill>
        <p:spPr>
          <a:xfrm>
            <a:off x="-1" y="10"/>
            <a:ext cx="5151179" cy="6857990"/>
          </a:xfrm>
          <a:prstGeom prst="rect">
            <a:avLst/>
          </a:prstGeom>
        </p:spPr>
      </p:pic>
      <p:cxnSp>
        <p:nvCxnSpPr>
          <p:cNvPr id="23" name="Straight Connector 22">
            <a:extLst>
              <a:ext uri="{FF2B5EF4-FFF2-40B4-BE49-F238E27FC236}">
                <a16:creationId xmlns:a16="http://schemas.microsoft.com/office/drawing/2014/main" id="{1503BFE4-729B-D9D0-C17B-501E6AF112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971697"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22" name="Rectangle 1">
            <a:extLst>
              <a:ext uri="{FF2B5EF4-FFF2-40B4-BE49-F238E27FC236}">
                <a16:creationId xmlns:a16="http://schemas.microsoft.com/office/drawing/2014/main" id="{886F7724-CA5E-5267-2053-CA21E1CAE5F4}"/>
              </a:ext>
            </a:extLst>
          </p:cNvPr>
          <p:cNvSpPr>
            <a:spLocks noGrp="1" noChangeArrowheads="1"/>
          </p:cNvSpPr>
          <p:nvPr>
            <p:ph idx="1"/>
          </p:nvPr>
        </p:nvSpPr>
        <p:spPr bwMode="auto">
          <a:xfrm>
            <a:off x="5297307" y="4364291"/>
            <a:ext cx="6586877" cy="1622563"/>
          </a:xfrm>
          <a:prstGeom prst="rect">
            <a:avLst/>
          </a:prstGeom>
          <a:solidFill>
            <a:schemeClr val="bg1"/>
          </a:solidFill>
          <a:effectLst>
            <a:outerShdw blurRad="50800" dist="38100" dir="2700000" algn="tl" rotWithShape="0">
              <a:prstClr val="black">
                <a:alpha val="40000"/>
              </a:prstClr>
            </a:outerShdw>
          </a:effectLst>
        </p:spPr>
        <p:txBody>
          <a:bodyPr vert="horz" lIns="91440" tIns="45720" rIns="91440" bIns="45720" numCol="1" anchorCtr="0" compatLnSpc="1">
            <a:prstTxWarp prst="textNoShape">
              <a:avLst/>
            </a:prstTxWarp>
            <a:noAutofit/>
          </a:bodyPr>
          <a:lstStyle/>
          <a:p>
            <a:pPr marL="0" marR="0" lvl="0" indent="0" defTabSz="914400" rtl="0" eaLnBrk="0" fontAlgn="base" latinLnBrk="0" hangingPunct="0">
              <a:spcBef>
                <a:spcPct val="0"/>
              </a:spcBef>
              <a:spcAft>
                <a:spcPts val="600"/>
              </a:spcAft>
              <a:buClrTx/>
              <a:buSzTx/>
              <a:buNone/>
              <a:tabLst/>
            </a:pPr>
            <a:r>
              <a:rPr kumimoji="0" lang="en-US" altLang="en-US" sz="1800" b="1" i="0" u="none" strike="noStrike" cap="none" normalizeH="0" baseline="0" dirty="0">
                <a:ln>
                  <a:noFill/>
                </a:ln>
                <a:effectLst/>
                <a:latin typeface="Amasis MT Pro Medium" panose="02040604050005020304" pitchFamily="18" charset="0"/>
              </a:rPr>
              <a:t>Regression models:</a:t>
            </a:r>
            <a:endParaRPr kumimoji="0" lang="en-US" altLang="en-US" sz="1800" b="0" i="0" u="none" strike="noStrike" cap="none" normalizeH="0" baseline="0" dirty="0">
              <a:ln>
                <a:noFill/>
              </a:ln>
              <a:effectLst/>
              <a:latin typeface="Amasis MT Pro Medium" panose="02040604050005020304" pitchFamily="18" charset="0"/>
            </a:endParaRPr>
          </a:p>
          <a:p>
            <a:pPr marL="0" marR="0" lvl="0" indent="0" defTabSz="914400" rtl="0" eaLnBrk="0" fontAlgn="base" latinLnBrk="0" hangingPunct="0">
              <a:spcBef>
                <a:spcPct val="0"/>
              </a:spcBef>
              <a:spcAft>
                <a:spcPts val="600"/>
              </a:spcAft>
              <a:buClrTx/>
              <a:buSzTx/>
              <a:buFontTx/>
              <a:buChar char="•"/>
              <a:tabLst/>
            </a:pPr>
            <a:r>
              <a:rPr kumimoji="0" lang="en-US" altLang="en-US" sz="1800" b="0" i="0" u="none" strike="noStrike" cap="none" normalizeH="0" baseline="0" dirty="0">
                <a:ln>
                  <a:noFill/>
                </a:ln>
                <a:effectLst/>
                <a:latin typeface="Amasis MT Pro Medium" panose="02040604050005020304" pitchFamily="18" charset="0"/>
              </a:rPr>
              <a:t> Regression with Fixed Effects on Borough</a:t>
            </a:r>
          </a:p>
          <a:p>
            <a:pPr marL="0" marR="0" lvl="0" indent="0" defTabSz="914400" rtl="0" eaLnBrk="0" fontAlgn="base" latinLnBrk="0" hangingPunct="0">
              <a:spcBef>
                <a:spcPct val="0"/>
              </a:spcBef>
              <a:spcAft>
                <a:spcPts val="600"/>
              </a:spcAft>
              <a:buClrTx/>
              <a:buSzTx/>
              <a:buFontTx/>
              <a:buChar char="•"/>
              <a:tabLst/>
            </a:pPr>
            <a:r>
              <a:rPr lang="en-US" altLang="en-US" sz="1800" dirty="0">
                <a:latin typeface="Amasis MT Pro Medium" panose="02040604050005020304" pitchFamily="18" charset="0"/>
              </a:rPr>
              <a:t> Regression with Interaction terms</a:t>
            </a:r>
            <a:endParaRPr kumimoji="0" lang="en-US" altLang="en-US" sz="1800" b="0" i="0" u="none" strike="noStrike" cap="none" normalizeH="0" baseline="0" dirty="0">
              <a:ln>
                <a:noFill/>
              </a:ln>
              <a:effectLst/>
              <a:latin typeface="Amasis MT Pro Medium" panose="02040604050005020304" pitchFamily="18" charset="0"/>
            </a:endParaRPr>
          </a:p>
          <a:p>
            <a:pPr marL="0" marR="0" lvl="0" indent="0" defTabSz="914400" rtl="0" eaLnBrk="0" fontAlgn="base" latinLnBrk="0" hangingPunct="0">
              <a:spcBef>
                <a:spcPct val="0"/>
              </a:spcBef>
              <a:spcAft>
                <a:spcPts val="600"/>
              </a:spcAft>
              <a:buClrTx/>
              <a:buSzTx/>
              <a:buFontTx/>
              <a:buChar char="•"/>
              <a:tabLst/>
            </a:pPr>
            <a:r>
              <a:rPr kumimoji="0" lang="en-US" altLang="en-US" sz="1800" b="0" i="0" u="none" strike="noStrike" cap="none" normalizeH="0" baseline="0" dirty="0">
                <a:ln>
                  <a:noFill/>
                </a:ln>
                <a:effectLst/>
                <a:latin typeface="Amasis MT Pro Medium" panose="02040604050005020304" pitchFamily="18" charset="0"/>
              </a:rPr>
              <a:t> Compare coefficients for London and Merseyside separately</a:t>
            </a:r>
          </a:p>
        </p:txBody>
      </p:sp>
      <p:sp>
        <p:nvSpPr>
          <p:cNvPr id="3" name="Rectangle 1">
            <a:extLst>
              <a:ext uri="{FF2B5EF4-FFF2-40B4-BE49-F238E27FC236}">
                <a16:creationId xmlns:a16="http://schemas.microsoft.com/office/drawing/2014/main" id="{6D06E90B-1693-4997-3B0E-67A0A17DA008}"/>
              </a:ext>
            </a:extLst>
          </p:cNvPr>
          <p:cNvSpPr txBox="1">
            <a:spLocks noChangeArrowheads="1"/>
          </p:cNvSpPr>
          <p:nvPr/>
        </p:nvSpPr>
        <p:spPr bwMode="auto">
          <a:xfrm>
            <a:off x="5555002" y="2670781"/>
            <a:ext cx="6071489" cy="1096401"/>
          </a:xfrm>
          <a:prstGeom prst="rect">
            <a:avLst/>
          </a:prstGeom>
          <a:solidFill>
            <a:schemeClr val="bg1"/>
          </a:solidFill>
          <a:effectLst>
            <a:outerShdw blurRad="50800" dist="38100" dir="2700000" algn="tl" rotWithShape="0">
              <a:prstClr val="black">
                <a:alpha val="40000"/>
              </a:prstClr>
            </a:outerShdw>
          </a:effectLst>
        </p:spPr>
        <p:txBody>
          <a:bodyPr vert="horz" lIns="91440" tIns="45720" rIns="91440" bIns="45720" numCol="1" rtlCol="0" anchorCtr="0" compatLnSpc="1">
            <a:prstTxWarp prst="textNoShape">
              <a:avLst/>
            </a:prstTxWarp>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spcBef>
                <a:spcPct val="0"/>
              </a:spcBef>
              <a:spcAft>
                <a:spcPts val="600"/>
              </a:spcAft>
              <a:buFont typeface="Arial" panose="020B0604020202020204" pitchFamily="34" charset="0"/>
              <a:buNone/>
            </a:pPr>
            <a:r>
              <a:rPr lang="en-US" altLang="en-US" sz="1800" b="1" dirty="0">
                <a:latin typeface="Amasis MT Pro Medium" panose="02040604050005020304" pitchFamily="18" charset="0"/>
              </a:rPr>
              <a:t>Descriptive spatial analysis:</a:t>
            </a:r>
            <a:endParaRPr lang="en-US" altLang="en-US" sz="1800" dirty="0">
              <a:latin typeface="Amasis MT Pro Medium" panose="02040604050005020304" pitchFamily="18" charset="0"/>
            </a:endParaRPr>
          </a:p>
          <a:p>
            <a:pPr marL="0" indent="0" eaLnBrk="0" fontAlgn="base" hangingPunct="0">
              <a:spcBef>
                <a:spcPct val="0"/>
              </a:spcBef>
              <a:spcAft>
                <a:spcPts val="600"/>
              </a:spcAft>
              <a:buFontTx/>
              <a:buChar char="•"/>
            </a:pPr>
            <a:r>
              <a:rPr lang="en-US" altLang="en-US" sz="1800" dirty="0">
                <a:latin typeface="Amasis MT Pro Medium" panose="02040604050005020304" pitchFamily="18" charset="0"/>
              </a:rPr>
              <a:t> Mapping S&amp;S rates across LSOAs to </a:t>
            </a:r>
            <a:r>
              <a:rPr lang="en-GB" sz="1800" dirty="0">
                <a:latin typeface="Amasis MT Pro Medium" panose="02040604050005020304" pitchFamily="18" charset="0"/>
              </a:rPr>
              <a:t>visualise</a:t>
            </a:r>
            <a:r>
              <a:rPr lang="en-US" altLang="en-US" sz="1800" dirty="0">
                <a:latin typeface="Amasis MT Pro Medium" panose="02040604050005020304" pitchFamily="18" charset="0"/>
              </a:rPr>
              <a:t> clustering</a:t>
            </a:r>
          </a:p>
          <a:p>
            <a:pPr marL="0" indent="0" eaLnBrk="0" fontAlgn="base" hangingPunct="0">
              <a:spcBef>
                <a:spcPct val="0"/>
              </a:spcBef>
              <a:spcAft>
                <a:spcPts val="600"/>
              </a:spcAft>
              <a:buFontTx/>
              <a:buChar char="•"/>
            </a:pPr>
            <a:r>
              <a:rPr lang="en-US" altLang="en-US" sz="1800" dirty="0">
                <a:latin typeface="Amasis MT Pro Medium" panose="02040604050005020304" pitchFamily="18" charset="0"/>
              </a:rPr>
              <a:t> </a:t>
            </a:r>
            <a:r>
              <a:rPr lang="en-GB" sz="1800" dirty="0">
                <a:latin typeface="Amasis MT Pro Medium" panose="02040604050005020304" pitchFamily="18" charset="0"/>
              </a:rPr>
              <a:t>Visualise</a:t>
            </a:r>
            <a:r>
              <a:rPr lang="en-US" altLang="en-US" sz="1800" dirty="0">
                <a:latin typeface="Amasis MT Pro Medium" panose="02040604050005020304" pitchFamily="18" charset="0"/>
              </a:rPr>
              <a:t> other variables to see if patterns emerge</a:t>
            </a:r>
          </a:p>
        </p:txBody>
      </p:sp>
    </p:spTree>
    <p:extLst>
      <p:ext uri="{BB962C8B-B14F-4D97-AF65-F5344CB8AC3E}">
        <p14:creationId xmlns:p14="http://schemas.microsoft.com/office/powerpoint/2010/main" val="10568667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23" name="Rectangle 22">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F6104D5-BF37-26DA-33E6-52E3270B4767}"/>
              </a:ext>
            </a:extLst>
          </p:cNvPr>
          <p:cNvSpPr>
            <a:spLocks noGrp="1"/>
          </p:cNvSpPr>
          <p:nvPr>
            <p:ph type="title"/>
          </p:nvPr>
        </p:nvSpPr>
        <p:spPr>
          <a:xfrm>
            <a:off x="699713" y="353160"/>
            <a:ext cx="7429141" cy="898581"/>
          </a:xfrm>
        </p:spPr>
        <p:txBody>
          <a:bodyPr vert="horz" lIns="91440" tIns="45720" rIns="91440" bIns="45720" rtlCol="0" anchor="ctr">
            <a:normAutofit fontScale="90000"/>
          </a:bodyPr>
          <a:lstStyle/>
          <a:p>
            <a:r>
              <a:rPr lang="en-US" sz="4000" b="1" dirty="0">
                <a:solidFill>
                  <a:srgbClr val="FFFFFF"/>
                </a:solidFill>
              </a:rPr>
              <a:t>Preliminary Analysis – Stop &amp; Search</a:t>
            </a:r>
          </a:p>
        </p:txBody>
      </p:sp>
      <p:pic>
        <p:nvPicPr>
          <p:cNvPr id="11" name="Picture 10">
            <a:extLst>
              <a:ext uri="{FF2B5EF4-FFF2-40B4-BE49-F238E27FC236}">
                <a16:creationId xmlns:a16="http://schemas.microsoft.com/office/drawing/2014/main" id="{3048950D-EE46-1E3B-2FA0-DFAB5472B3EB}"/>
              </a:ext>
            </a:extLst>
          </p:cNvPr>
          <p:cNvPicPr>
            <a:picLocks noChangeAspect="1"/>
          </p:cNvPicPr>
          <p:nvPr/>
        </p:nvPicPr>
        <p:blipFill>
          <a:blip r:embed="rId2"/>
          <a:stretch>
            <a:fillRect/>
          </a:stretch>
        </p:blipFill>
        <p:spPr>
          <a:xfrm>
            <a:off x="6667947" y="1833709"/>
            <a:ext cx="5524054" cy="4767026"/>
          </a:xfrm>
          <a:prstGeom prst="rect">
            <a:avLst/>
          </a:prstGeom>
        </p:spPr>
      </p:pic>
      <p:pic>
        <p:nvPicPr>
          <p:cNvPr id="15" name="Picture 14">
            <a:extLst>
              <a:ext uri="{FF2B5EF4-FFF2-40B4-BE49-F238E27FC236}">
                <a16:creationId xmlns:a16="http://schemas.microsoft.com/office/drawing/2014/main" id="{27DC0A6A-2D52-840F-79F6-8F0197207CF5}"/>
              </a:ext>
            </a:extLst>
          </p:cNvPr>
          <p:cNvPicPr>
            <a:picLocks noChangeAspect="1"/>
          </p:cNvPicPr>
          <p:nvPr/>
        </p:nvPicPr>
        <p:blipFill>
          <a:blip r:embed="rId3"/>
          <a:stretch>
            <a:fillRect/>
          </a:stretch>
        </p:blipFill>
        <p:spPr>
          <a:xfrm>
            <a:off x="-2" y="2008979"/>
            <a:ext cx="6660462" cy="4416487"/>
          </a:xfrm>
          <a:prstGeom prst="rect">
            <a:avLst/>
          </a:prstGeom>
        </p:spPr>
      </p:pic>
    </p:spTree>
    <p:extLst>
      <p:ext uri="{BB962C8B-B14F-4D97-AF65-F5344CB8AC3E}">
        <p14:creationId xmlns:p14="http://schemas.microsoft.com/office/powerpoint/2010/main" val="31036955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136E450-0783-02DA-C655-F1598F0680E8}"/>
            </a:ext>
          </a:extLst>
        </p:cNvPr>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A398C834-C6EE-8D7F-BD14-5AB147F4A4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23" name="Rectangle 22">
            <a:extLst>
              <a:ext uri="{FF2B5EF4-FFF2-40B4-BE49-F238E27FC236}">
                <a16:creationId xmlns:a16="http://schemas.microsoft.com/office/drawing/2014/main" id="{62819B7A-717D-D5AC-3AF8-C4DBDF698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C8169D93-6865-E79F-A068-4154DBC75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36EB6E22-22F4-30DD-0928-158387D15A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18004D9C-BCB2-E9E4-4170-35834AD51F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AEA6E65-AA5B-E123-6A55-078867D282FD}"/>
              </a:ext>
            </a:extLst>
          </p:cNvPr>
          <p:cNvSpPr>
            <a:spLocks noGrp="1"/>
          </p:cNvSpPr>
          <p:nvPr>
            <p:ph type="title"/>
          </p:nvPr>
        </p:nvSpPr>
        <p:spPr>
          <a:xfrm>
            <a:off x="699713" y="353160"/>
            <a:ext cx="7429141" cy="898581"/>
          </a:xfrm>
        </p:spPr>
        <p:txBody>
          <a:bodyPr vert="horz" lIns="91440" tIns="45720" rIns="91440" bIns="45720" rtlCol="0" anchor="ctr">
            <a:normAutofit/>
          </a:bodyPr>
          <a:lstStyle/>
          <a:p>
            <a:r>
              <a:rPr lang="en-US" sz="4000" b="1" dirty="0">
                <a:solidFill>
                  <a:srgbClr val="FFFFFF"/>
                </a:solidFill>
              </a:rPr>
              <a:t>Preliminary Analysis – BAME %</a:t>
            </a:r>
          </a:p>
        </p:txBody>
      </p:sp>
      <p:pic>
        <p:nvPicPr>
          <p:cNvPr id="4" name="Picture 3">
            <a:extLst>
              <a:ext uri="{FF2B5EF4-FFF2-40B4-BE49-F238E27FC236}">
                <a16:creationId xmlns:a16="http://schemas.microsoft.com/office/drawing/2014/main" id="{C4339E17-191A-6EF3-54BC-E7FCD744040A}"/>
              </a:ext>
            </a:extLst>
          </p:cNvPr>
          <p:cNvPicPr>
            <a:picLocks noChangeAspect="1"/>
          </p:cNvPicPr>
          <p:nvPr/>
        </p:nvPicPr>
        <p:blipFill>
          <a:blip r:embed="rId2"/>
          <a:stretch>
            <a:fillRect/>
          </a:stretch>
        </p:blipFill>
        <p:spPr>
          <a:xfrm>
            <a:off x="-2" y="2009479"/>
            <a:ext cx="6630377" cy="4415488"/>
          </a:xfrm>
          <a:prstGeom prst="rect">
            <a:avLst/>
          </a:prstGeom>
        </p:spPr>
      </p:pic>
      <p:pic>
        <p:nvPicPr>
          <p:cNvPr id="6" name="Picture 5">
            <a:extLst>
              <a:ext uri="{FF2B5EF4-FFF2-40B4-BE49-F238E27FC236}">
                <a16:creationId xmlns:a16="http://schemas.microsoft.com/office/drawing/2014/main" id="{A2DAC074-6B1B-2BB7-F305-747B7DA88E16}"/>
              </a:ext>
            </a:extLst>
          </p:cNvPr>
          <p:cNvPicPr>
            <a:picLocks noChangeAspect="1"/>
          </p:cNvPicPr>
          <p:nvPr/>
        </p:nvPicPr>
        <p:blipFill>
          <a:blip r:embed="rId3"/>
          <a:stretch>
            <a:fillRect/>
          </a:stretch>
        </p:blipFill>
        <p:spPr>
          <a:xfrm>
            <a:off x="6839375" y="1839940"/>
            <a:ext cx="5352625" cy="4754566"/>
          </a:xfrm>
          <a:prstGeom prst="rect">
            <a:avLst/>
          </a:prstGeom>
        </p:spPr>
      </p:pic>
    </p:spTree>
    <p:extLst>
      <p:ext uri="{BB962C8B-B14F-4D97-AF65-F5344CB8AC3E}">
        <p14:creationId xmlns:p14="http://schemas.microsoft.com/office/powerpoint/2010/main" val="4211801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8BBB0B8-B8A0-E239-2EB3-F65D084A99A4}"/>
            </a:ext>
          </a:extLst>
        </p:cNvPr>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2151139A-886F-4B97-8815-729AD3831B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36" name="Rectangle 35">
            <a:extLst>
              <a:ext uri="{FF2B5EF4-FFF2-40B4-BE49-F238E27FC236}">
                <a16:creationId xmlns:a16="http://schemas.microsoft.com/office/drawing/2014/main" id="{AB5E08C4-8CDD-4623-A5B8-E998C6DEE3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492"/>
            <a:ext cx="12191998" cy="1575955"/>
          </a:xfrm>
          <a:prstGeom prst="rect">
            <a:avLst/>
          </a:prstGeom>
          <a:gradFill>
            <a:gsLst>
              <a:gs pos="0">
                <a:schemeClr val="accent1">
                  <a:lumMod val="50000"/>
                </a:scheme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Rectangle 37">
            <a:extLst>
              <a:ext uri="{FF2B5EF4-FFF2-40B4-BE49-F238E27FC236}">
                <a16:creationId xmlns:a16="http://schemas.microsoft.com/office/drawing/2014/main" id="{15F33878-D502-4FFA-8ACE-F2AECDB2A2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35"/>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ectangle 39">
            <a:extLst>
              <a:ext uri="{FF2B5EF4-FFF2-40B4-BE49-F238E27FC236}">
                <a16:creationId xmlns:a16="http://schemas.microsoft.com/office/drawing/2014/main" id="{D3539FEE-81D3-4406-802E-60B20B16F4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8" y="-5307777"/>
            <a:ext cx="1576446" cy="12192001"/>
          </a:xfrm>
          <a:prstGeom prst="rect">
            <a:avLst/>
          </a:prstGeom>
          <a:gradFill>
            <a:gsLst>
              <a:gs pos="16000">
                <a:srgbClr val="000000">
                  <a:alpha val="0"/>
                </a:srgbClr>
              </a:gs>
              <a:gs pos="99000">
                <a:srgbClr val="000000">
                  <a:alpha val="87000"/>
                </a:srgb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DC701763-729E-462F-A5A8-E0DEFEB1E2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25434" y="986"/>
            <a:ext cx="4303422" cy="1575461"/>
          </a:xfrm>
          <a:prstGeom prst="rect">
            <a:avLst/>
          </a:prstGeom>
          <a:gradFill>
            <a:gsLst>
              <a:gs pos="0">
                <a:schemeClr val="accent1">
                  <a:alpha val="17000"/>
                </a:schemeClr>
              </a:gs>
              <a:gs pos="74000">
                <a:schemeClr val="accent1">
                  <a:lumMod val="5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3FE1721-FF7E-574F-D477-57901F5711BF}"/>
              </a:ext>
            </a:extLst>
          </p:cNvPr>
          <p:cNvSpPr>
            <a:spLocks noGrp="1"/>
          </p:cNvSpPr>
          <p:nvPr>
            <p:ph type="title"/>
          </p:nvPr>
        </p:nvSpPr>
        <p:spPr>
          <a:xfrm>
            <a:off x="699714" y="353160"/>
            <a:ext cx="7091300" cy="898581"/>
          </a:xfrm>
        </p:spPr>
        <p:txBody>
          <a:bodyPr vert="horz" lIns="91440" tIns="45720" rIns="91440" bIns="45720" rtlCol="0" anchor="ctr">
            <a:normAutofit/>
          </a:bodyPr>
          <a:lstStyle/>
          <a:p>
            <a:r>
              <a:rPr lang="en-US" sz="3400" b="1" dirty="0">
                <a:solidFill>
                  <a:srgbClr val="FFFFFF"/>
                </a:solidFill>
              </a:rPr>
              <a:t>Preliminary Analysis – House Price</a:t>
            </a:r>
          </a:p>
        </p:txBody>
      </p:sp>
      <p:pic>
        <p:nvPicPr>
          <p:cNvPr id="8" name="Picture 7">
            <a:extLst>
              <a:ext uri="{FF2B5EF4-FFF2-40B4-BE49-F238E27FC236}">
                <a16:creationId xmlns:a16="http://schemas.microsoft.com/office/drawing/2014/main" id="{2F6E02A0-99B8-391D-05C9-3B9E24A28790}"/>
              </a:ext>
            </a:extLst>
          </p:cNvPr>
          <p:cNvPicPr>
            <a:picLocks noChangeAspect="1"/>
          </p:cNvPicPr>
          <p:nvPr/>
        </p:nvPicPr>
        <p:blipFill>
          <a:blip r:embed="rId2"/>
          <a:stretch>
            <a:fillRect/>
          </a:stretch>
        </p:blipFill>
        <p:spPr>
          <a:xfrm>
            <a:off x="0" y="2060982"/>
            <a:ext cx="6738255" cy="4312482"/>
          </a:xfrm>
          <a:prstGeom prst="rect">
            <a:avLst/>
          </a:prstGeom>
        </p:spPr>
      </p:pic>
      <p:pic>
        <p:nvPicPr>
          <p:cNvPr id="4" name="Picture 3">
            <a:extLst>
              <a:ext uri="{FF2B5EF4-FFF2-40B4-BE49-F238E27FC236}">
                <a16:creationId xmlns:a16="http://schemas.microsoft.com/office/drawing/2014/main" id="{66BAFBCF-4D52-3F89-6FD4-C9C06C590F47}"/>
              </a:ext>
            </a:extLst>
          </p:cNvPr>
          <p:cNvPicPr>
            <a:picLocks noChangeAspect="1"/>
          </p:cNvPicPr>
          <p:nvPr/>
        </p:nvPicPr>
        <p:blipFill>
          <a:blip r:embed="rId3"/>
          <a:stretch>
            <a:fillRect/>
          </a:stretch>
        </p:blipFill>
        <p:spPr>
          <a:xfrm>
            <a:off x="6657620" y="1830522"/>
            <a:ext cx="5534380" cy="4773403"/>
          </a:xfrm>
          <a:prstGeom prst="rect">
            <a:avLst/>
          </a:prstGeom>
        </p:spPr>
      </p:pic>
    </p:spTree>
    <p:extLst>
      <p:ext uri="{BB962C8B-B14F-4D97-AF65-F5344CB8AC3E}">
        <p14:creationId xmlns:p14="http://schemas.microsoft.com/office/powerpoint/2010/main" val="29215590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Rectangle 4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Rectangle 43">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1F098B7-167D-0299-F507-4B3EA5824E2E}"/>
              </a:ext>
            </a:extLst>
          </p:cNvPr>
          <p:cNvSpPr>
            <a:spLocks noGrp="1"/>
          </p:cNvSpPr>
          <p:nvPr>
            <p:ph type="title"/>
          </p:nvPr>
        </p:nvSpPr>
        <p:spPr>
          <a:xfrm>
            <a:off x="1371597" y="348865"/>
            <a:ext cx="10044023" cy="877729"/>
          </a:xfrm>
        </p:spPr>
        <p:txBody>
          <a:bodyPr anchor="ctr">
            <a:normAutofit/>
          </a:bodyPr>
          <a:lstStyle/>
          <a:p>
            <a:r>
              <a:rPr lang="en-GB" sz="4000" dirty="0">
                <a:solidFill>
                  <a:srgbClr val="FFFFFF"/>
                </a:solidFill>
                <a:latin typeface="Amasis MT Pro Medium" panose="02040604050005020304" pitchFamily="18" charset="0"/>
              </a:rPr>
              <a:t>Next Steps</a:t>
            </a:r>
          </a:p>
        </p:txBody>
      </p:sp>
      <p:graphicFrame>
        <p:nvGraphicFramePr>
          <p:cNvPr id="45" name="Rectangle 1">
            <a:extLst>
              <a:ext uri="{FF2B5EF4-FFF2-40B4-BE49-F238E27FC236}">
                <a16:creationId xmlns:a16="http://schemas.microsoft.com/office/drawing/2014/main" id="{F906FCD6-B69A-6446-DC28-BE8B5FD8CAED}"/>
              </a:ext>
            </a:extLst>
          </p:cNvPr>
          <p:cNvGraphicFramePr>
            <a:graphicFrameLocks noGrp="1"/>
          </p:cNvGraphicFramePr>
          <p:nvPr>
            <p:ph idx="1"/>
            <p:extLst>
              <p:ext uri="{D42A27DB-BD31-4B8C-83A1-F6EECF244321}">
                <p14:modId xmlns:p14="http://schemas.microsoft.com/office/powerpoint/2010/main" val="3866008851"/>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971379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38F8C9BB-BA49-542B-439F-EF46F3B14E39}"/>
              </a:ext>
            </a:extLst>
          </p:cNvPr>
          <p:cNvSpPr>
            <a:spLocks noGrp="1"/>
          </p:cNvSpPr>
          <p:nvPr>
            <p:ph type="title"/>
          </p:nvPr>
        </p:nvSpPr>
        <p:spPr>
          <a:xfrm>
            <a:off x="1314824" y="735106"/>
            <a:ext cx="10053763" cy="2928470"/>
          </a:xfrm>
        </p:spPr>
        <p:txBody>
          <a:bodyPr vert="horz" lIns="91440" tIns="45720" rIns="91440" bIns="45720" rtlCol="0" anchor="b">
            <a:normAutofit/>
          </a:bodyPr>
          <a:lstStyle/>
          <a:p>
            <a:r>
              <a:rPr lang="en-US" sz="4800" b="1" kern="1200" dirty="0">
                <a:solidFill>
                  <a:srgbClr val="FFFFFF"/>
                </a:solidFill>
                <a:latin typeface="Amasis MT Pro Medium" panose="02040604050005020304" pitchFamily="18" charset="0"/>
              </a:rPr>
              <a:t>Thank you for listening.. </a:t>
            </a:r>
          </a:p>
        </p:txBody>
      </p:sp>
    </p:spTree>
    <p:extLst>
      <p:ext uri="{BB962C8B-B14F-4D97-AF65-F5344CB8AC3E}">
        <p14:creationId xmlns:p14="http://schemas.microsoft.com/office/powerpoint/2010/main" val="27962632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8B51192-D3D3-1F0D-C1BA-AB296A954DCE}"/>
              </a:ext>
            </a:extLst>
          </p:cNvPr>
          <p:cNvSpPr>
            <a:spLocks noGrp="1"/>
          </p:cNvSpPr>
          <p:nvPr>
            <p:ph type="title"/>
          </p:nvPr>
        </p:nvSpPr>
        <p:spPr>
          <a:xfrm>
            <a:off x="1371599" y="294538"/>
            <a:ext cx="9895951" cy="1033669"/>
          </a:xfrm>
        </p:spPr>
        <p:txBody>
          <a:bodyPr>
            <a:normAutofit/>
          </a:bodyPr>
          <a:lstStyle/>
          <a:p>
            <a:r>
              <a:rPr lang="en-GB" sz="4000" dirty="0">
                <a:solidFill>
                  <a:srgbClr val="FFFFFF"/>
                </a:solidFill>
                <a:latin typeface="Amasis MT Pro Medium" panose="02040604050005020304" pitchFamily="18" charset="0"/>
              </a:rPr>
              <a:t>Background</a:t>
            </a:r>
          </a:p>
        </p:txBody>
      </p:sp>
      <p:sp>
        <p:nvSpPr>
          <p:cNvPr id="4" name="Rectangle 1">
            <a:extLst>
              <a:ext uri="{FF2B5EF4-FFF2-40B4-BE49-F238E27FC236}">
                <a16:creationId xmlns:a16="http://schemas.microsoft.com/office/drawing/2014/main" id="{049A27D4-975C-B2A6-D830-D6E6E1A02DF9}"/>
              </a:ext>
            </a:extLst>
          </p:cNvPr>
          <p:cNvSpPr>
            <a:spLocks noGrp="1" noChangeArrowheads="1"/>
          </p:cNvSpPr>
          <p:nvPr>
            <p:ph idx="1"/>
          </p:nvPr>
        </p:nvSpPr>
        <p:spPr bwMode="auto">
          <a:xfrm>
            <a:off x="764771" y="1885279"/>
            <a:ext cx="10502779" cy="4678183"/>
          </a:xfrm>
          <a:prstGeom prst="rect">
            <a:avLst/>
          </a:prstGeom>
          <a:solidFill>
            <a:schemeClr val="bg1"/>
          </a:solidFill>
          <a:effectLst>
            <a:outerShdw blurRad="50800" dist="38100" dir="2700000" algn="tl" rotWithShape="0">
              <a:prstClr val="black">
                <a:alpha val="40000"/>
              </a:prstClr>
            </a:outerShdw>
          </a:effectLst>
        </p:spPr>
        <p:txBody>
          <a:bodyPr vert="horz" lIns="91440" tIns="45720" rIns="91440" bIns="45720" numCol="1" anchor="ctr"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None/>
              <a:tabLst/>
            </a:pPr>
            <a:r>
              <a:rPr kumimoji="0" lang="en-US" altLang="en-US" sz="2200" b="1" i="0" u="none" strike="noStrike" cap="none" normalizeH="0" baseline="0" dirty="0">
                <a:ln>
                  <a:noFill/>
                </a:ln>
                <a:effectLst/>
                <a:latin typeface="Amasis MT Pro Medium" panose="02040604050005020304" pitchFamily="18" charset="0"/>
              </a:rPr>
              <a:t>Definition of Stop &amp; Search</a:t>
            </a:r>
          </a:p>
          <a:p>
            <a:pPr eaLnBrk="0" fontAlgn="base" hangingPunct="0">
              <a:spcBef>
                <a:spcPct val="0"/>
              </a:spcBef>
              <a:spcAft>
                <a:spcPts val="600"/>
              </a:spcAft>
            </a:pPr>
            <a:r>
              <a:rPr lang="en-US" altLang="en-US" sz="2200" dirty="0">
                <a:latin typeface="Amasis MT Pro Medium" panose="02040604050005020304" pitchFamily="18" charset="0"/>
              </a:rPr>
              <a:t>A Policing Policy that allows police to stop, detain and search individuals if they have </a:t>
            </a:r>
            <a:r>
              <a:rPr lang="en-GB" sz="2200" dirty="0">
                <a:latin typeface="Amasis MT Pro Medium" panose="02040604050005020304" pitchFamily="18" charset="0"/>
              </a:rPr>
              <a:t>suspicion</a:t>
            </a:r>
            <a:r>
              <a:rPr lang="en-US" altLang="en-US" sz="2200" dirty="0">
                <a:latin typeface="Amasis MT Pro Medium" panose="02040604050005020304" pitchFamily="18" charset="0"/>
              </a:rPr>
              <a:t> the individual committed a crime.</a:t>
            </a:r>
          </a:p>
          <a:p>
            <a:pPr eaLnBrk="0" fontAlgn="base" hangingPunct="0">
              <a:spcBef>
                <a:spcPct val="0"/>
              </a:spcBef>
              <a:spcAft>
                <a:spcPts val="600"/>
              </a:spcAft>
            </a:pPr>
            <a:r>
              <a:rPr lang="en-GB" sz="2200" dirty="0">
                <a:latin typeface="Amasis MT Pro Medium" panose="02040604050005020304" pitchFamily="18" charset="0"/>
              </a:rPr>
              <a:t>an officer has reasonable grounds for suspicion that a person is in possession of a stolen or prohibited item, or controlled drugs, or if a person is in an area where serious violence is anticipated.</a:t>
            </a:r>
          </a:p>
          <a:p>
            <a:pPr eaLnBrk="0" fontAlgn="base" hangingPunct="0">
              <a:spcBef>
                <a:spcPct val="0"/>
              </a:spcBef>
              <a:spcAft>
                <a:spcPts val="600"/>
              </a:spcAft>
            </a:pPr>
            <a:endParaRPr lang="en-US" altLang="en-US" sz="2200" dirty="0">
              <a:latin typeface="Amasis MT Pro Medium" panose="02040604050005020304" pitchFamily="18" charset="0"/>
            </a:endParaRPr>
          </a:p>
          <a:p>
            <a:pPr algn="l">
              <a:buNone/>
            </a:pPr>
            <a:r>
              <a:rPr lang="en-GB" sz="2200" b="0" i="0" dirty="0">
                <a:solidFill>
                  <a:srgbClr val="282828"/>
                </a:solidFill>
                <a:effectLst/>
                <a:latin typeface="Amasis MT Pro Medium" panose="02040604050005020304" pitchFamily="18" charset="0"/>
              </a:rPr>
              <a:t>There are several powers of search, but majority of powers used are included in:</a:t>
            </a:r>
          </a:p>
          <a:p>
            <a:pPr algn="l">
              <a:lnSpc>
                <a:spcPts val="1950"/>
              </a:lnSpc>
              <a:buFont typeface="Arial" panose="020B0604020202020204" pitchFamily="34" charset="0"/>
              <a:buChar char="•"/>
            </a:pPr>
            <a:r>
              <a:rPr lang="en-GB" sz="2200" b="0" i="0" dirty="0">
                <a:solidFill>
                  <a:srgbClr val="282828"/>
                </a:solidFill>
                <a:effectLst/>
                <a:latin typeface="Amasis MT Pro Medium" panose="02040604050005020304" pitchFamily="18" charset="0"/>
              </a:rPr>
              <a:t>section 1, </a:t>
            </a:r>
            <a:r>
              <a:rPr lang="en-GB" sz="2200" b="0" i="0" u="sng" dirty="0">
                <a:solidFill>
                  <a:srgbClr val="1C4179"/>
                </a:solidFill>
                <a:effectLst/>
                <a:latin typeface="Amasis MT Pro Medium" panose="02040604050005020304" pitchFamily="18" charset="0"/>
                <a:hlinkClick r:id="rId2"/>
              </a:rPr>
              <a:t>Police and Criminal Evidence Act 1984</a:t>
            </a:r>
            <a:endParaRPr lang="en-GB" sz="2200" b="0" i="0" dirty="0">
              <a:solidFill>
                <a:srgbClr val="282828"/>
              </a:solidFill>
              <a:effectLst/>
              <a:latin typeface="Amasis MT Pro Medium" panose="02040604050005020304" pitchFamily="18" charset="0"/>
            </a:endParaRPr>
          </a:p>
          <a:p>
            <a:pPr algn="l">
              <a:lnSpc>
                <a:spcPts val="1950"/>
              </a:lnSpc>
              <a:buFont typeface="Arial" panose="020B0604020202020204" pitchFamily="34" charset="0"/>
              <a:buChar char="•"/>
            </a:pPr>
            <a:r>
              <a:rPr lang="en-GB" sz="2200" b="0" i="0" dirty="0">
                <a:solidFill>
                  <a:srgbClr val="282828"/>
                </a:solidFill>
                <a:effectLst/>
                <a:latin typeface="Amasis MT Pro Medium" panose="02040604050005020304" pitchFamily="18" charset="0"/>
              </a:rPr>
              <a:t>section 23, </a:t>
            </a:r>
            <a:r>
              <a:rPr lang="en-GB" sz="2200" u="sng" dirty="0">
                <a:solidFill>
                  <a:srgbClr val="1C4179"/>
                </a:solidFill>
                <a:latin typeface="Amasis MT Pro Medium" panose="02040604050005020304" pitchFamily="18" charset="0"/>
                <a:hlinkClick r:id="rId3"/>
              </a:rPr>
              <a:t>Misuse of Drugs Act 1971</a:t>
            </a:r>
            <a:endParaRPr lang="en-GB" sz="2200" u="sng" dirty="0">
              <a:solidFill>
                <a:srgbClr val="1C4179"/>
              </a:solidFill>
              <a:latin typeface="Amasis MT Pro Medium" panose="02040604050005020304" pitchFamily="18" charset="0"/>
            </a:endParaRPr>
          </a:p>
          <a:p>
            <a:pPr algn="l">
              <a:lnSpc>
                <a:spcPts val="1950"/>
              </a:lnSpc>
              <a:buFont typeface="Arial" panose="020B0604020202020204" pitchFamily="34" charset="0"/>
              <a:buChar char="•"/>
            </a:pPr>
            <a:r>
              <a:rPr lang="en-GB" sz="2200" b="0" i="0" u="sng" dirty="0">
                <a:solidFill>
                  <a:srgbClr val="1C4179"/>
                </a:solidFill>
                <a:effectLst/>
                <a:latin typeface="Amasis MT Pro Medium" panose="02040604050005020304" pitchFamily="18" charset="0"/>
                <a:hlinkClick r:id="rId4"/>
              </a:rPr>
              <a:t>section 60</a:t>
            </a:r>
            <a:r>
              <a:rPr lang="en-GB" sz="2200" b="0" i="0" dirty="0">
                <a:solidFill>
                  <a:srgbClr val="282828"/>
                </a:solidFill>
                <a:effectLst/>
                <a:latin typeface="Amasis MT Pro Medium" panose="02040604050005020304" pitchFamily="18" charset="0"/>
              </a:rPr>
              <a:t>, </a:t>
            </a:r>
            <a:r>
              <a:rPr lang="en-GB" sz="2200" b="0" i="0" u="sng" dirty="0">
                <a:solidFill>
                  <a:srgbClr val="1C4179"/>
                </a:solidFill>
                <a:effectLst/>
                <a:latin typeface="Amasis MT Pro Medium" panose="02040604050005020304" pitchFamily="18" charset="0"/>
                <a:hlinkClick r:id="rId5"/>
              </a:rPr>
              <a:t>Criminal Justice and Public Order Act 1994</a:t>
            </a:r>
            <a:endParaRPr lang="en-GB" sz="2200" b="0" i="0" dirty="0">
              <a:solidFill>
                <a:srgbClr val="282828"/>
              </a:solidFill>
              <a:effectLst/>
              <a:latin typeface="Amasis MT Pro Medium" panose="02040604050005020304" pitchFamily="18" charset="0"/>
            </a:endParaRPr>
          </a:p>
        </p:txBody>
      </p:sp>
      <p:pic>
        <p:nvPicPr>
          <p:cNvPr id="5" name="Picture 4">
            <a:extLst>
              <a:ext uri="{FF2B5EF4-FFF2-40B4-BE49-F238E27FC236}">
                <a16:creationId xmlns:a16="http://schemas.microsoft.com/office/drawing/2014/main" id="{3CAB0B57-0235-FDD8-489D-5D6318450B1A}"/>
              </a:ext>
            </a:extLst>
          </p:cNvPr>
          <p:cNvPicPr>
            <a:picLocks noChangeAspect="1"/>
          </p:cNvPicPr>
          <p:nvPr/>
        </p:nvPicPr>
        <p:blipFill>
          <a:blip r:embed="rId6"/>
          <a:stretch>
            <a:fillRect/>
          </a:stretch>
        </p:blipFill>
        <p:spPr>
          <a:xfrm>
            <a:off x="9027552" y="0"/>
            <a:ext cx="3164448" cy="1594249"/>
          </a:xfrm>
          <a:prstGeom prst="rect">
            <a:avLst/>
          </a:prstGeom>
        </p:spPr>
      </p:pic>
    </p:spTree>
    <p:extLst>
      <p:ext uri="{BB962C8B-B14F-4D97-AF65-F5344CB8AC3E}">
        <p14:creationId xmlns:p14="http://schemas.microsoft.com/office/powerpoint/2010/main" val="40575787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4240CF6-D056-B7D3-E447-AE05A3F7CAD3}"/>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442D51E-AA34-C0C2-85F3-3E8FE389E5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015AF655-4AC9-3728-AA98-671C5F6E1B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48059D7A-5884-550C-73E4-3BDC46E69C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FE72CC12-C7A6-CC4A-D273-14A282BEFA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75DA6419-BD47-A4F6-5649-201C35651D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E9B7C0A-BF45-B3EB-1AE3-3A24C355359E}"/>
              </a:ext>
            </a:extLst>
          </p:cNvPr>
          <p:cNvSpPr>
            <a:spLocks noGrp="1"/>
          </p:cNvSpPr>
          <p:nvPr>
            <p:ph type="title"/>
          </p:nvPr>
        </p:nvSpPr>
        <p:spPr>
          <a:xfrm>
            <a:off x="1371599" y="294538"/>
            <a:ext cx="9895951" cy="1033669"/>
          </a:xfrm>
        </p:spPr>
        <p:txBody>
          <a:bodyPr>
            <a:normAutofit/>
          </a:bodyPr>
          <a:lstStyle/>
          <a:p>
            <a:r>
              <a:rPr lang="en-GB" sz="4000" dirty="0">
                <a:solidFill>
                  <a:srgbClr val="FFFFFF"/>
                </a:solidFill>
                <a:latin typeface="Amasis MT Pro Medium" panose="02040604050005020304" pitchFamily="18" charset="0"/>
              </a:rPr>
              <a:t>Motivation</a:t>
            </a:r>
          </a:p>
        </p:txBody>
      </p:sp>
      <p:pic>
        <p:nvPicPr>
          <p:cNvPr id="1028" name="Picture 4" descr="Revealed: undercover UK police officer deceived woman into 19-year  relationship | Undercover police and policing | The Guardian">
            <a:extLst>
              <a:ext uri="{FF2B5EF4-FFF2-40B4-BE49-F238E27FC236}">
                <a16:creationId xmlns:a16="http://schemas.microsoft.com/office/drawing/2014/main" id="{7070FAE7-4330-DB61-CE92-EF4FDDB3F2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22894" y="4103262"/>
            <a:ext cx="4810008" cy="2886005"/>
          </a:xfrm>
          <a:prstGeom prst="roundRect">
            <a:avLst>
              <a:gd name="adj" fmla="val 24192"/>
            </a:avLst>
          </a:prstGeom>
          <a:noFill/>
          <a:extLst>
            <a:ext uri="{909E8E84-426E-40DD-AFC4-6F175D3DCCD1}">
              <a14:hiddenFill xmlns:a14="http://schemas.microsoft.com/office/drawing/2010/main">
                <a:solidFill>
                  <a:srgbClr val="FFFFFF"/>
                </a:solidFill>
              </a14:hiddenFill>
            </a:ext>
          </a:extLst>
        </p:spPr>
      </p:pic>
      <p:sp>
        <p:nvSpPr>
          <p:cNvPr id="10" name="Rectangle 8">
            <a:extLst>
              <a:ext uri="{FF2B5EF4-FFF2-40B4-BE49-F238E27FC236}">
                <a16:creationId xmlns:a16="http://schemas.microsoft.com/office/drawing/2014/main" id="{25853EB5-30ED-F909-F2AC-2AAE068F8DAF}"/>
              </a:ext>
            </a:extLst>
          </p:cNvPr>
          <p:cNvSpPr>
            <a:spLocks noChangeArrowheads="1"/>
          </p:cNvSpPr>
          <p:nvPr/>
        </p:nvSpPr>
        <p:spPr bwMode="auto">
          <a:xfrm>
            <a:off x="113607" y="1885279"/>
            <a:ext cx="10872841" cy="33513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lang="en-US" altLang="en-US" sz="2400" dirty="0">
                <a:latin typeface="Amasis MT Pro Medium" panose="02040604050005020304" pitchFamily="18" charset="0"/>
              </a:rPr>
              <a:t> </a:t>
            </a:r>
            <a:r>
              <a:rPr kumimoji="0" lang="en-US" altLang="en-US" sz="2400" b="0" i="0" u="none" strike="noStrike" cap="none" normalizeH="0" baseline="0" dirty="0">
                <a:ln>
                  <a:noFill/>
                </a:ln>
                <a:solidFill>
                  <a:schemeClr val="tx1"/>
                </a:solidFill>
                <a:effectLst/>
                <a:latin typeface="Amasis MT Pro Medium" panose="02040604050005020304" pitchFamily="18" charset="0"/>
              </a:rPr>
              <a:t> Stop and Search (S&amp;S)  is one of the UK’s most </a:t>
            </a:r>
            <a:r>
              <a:rPr kumimoji="0" lang="en-US" altLang="en-US" sz="2400" b="1" i="0" u="none" strike="noStrike" cap="none" normalizeH="0" baseline="0" dirty="0">
                <a:ln>
                  <a:noFill/>
                </a:ln>
                <a:solidFill>
                  <a:schemeClr val="tx1"/>
                </a:solidFill>
                <a:effectLst/>
                <a:latin typeface="Amasis MT Pro Medium" panose="02040604050005020304" pitchFamily="18" charset="0"/>
              </a:rPr>
              <a:t>controversial police powers</a:t>
            </a:r>
            <a:endParaRPr kumimoji="0" lang="en-US" altLang="en-US" sz="2400" b="0" i="0" u="none" strike="noStrike" cap="none" normalizeH="0" baseline="0" dirty="0">
              <a:ln>
                <a:noFill/>
              </a:ln>
              <a:solidFill>
                <a:schemeClr val="tx1"/>
              </a:solidFill>
              <a:effectLst/>
              <a:latin typeface="Amasis MT Pro Medium" panose="02040604050005020304" pitchFamily="18"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masis MT Pro Medium" panose="02040604050005020304" pitchFamily="18" charset="0"/>
              </a:rPr>
              <a:t> Low conviction rates</a:t>
            </a:r>
            <a:r>
              <a:rPr kumimoji="0" lang="en-US" altLang="en-US" sz="2400" b="0" i="0" u="none" strike="noStrike" cap="none" normalizeH="0" baseline="0" dirty="0">
                <a:ln>
                  <a:noFill/>
                </a:ln>
                <a:solidFill>
                  <a:schemeClr val="tx1"/>
                </a:solidFill>
                <a:effectLst/>
                <a:latin typeface="Amasis MT Pro Medium" panose="02040604050005020304" pitchFamily="18" charset="0"/>
              </a:rPr>
              <a:t> raise questions about its effectiveness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masis MT Pro Medium" panose="02040604050005020304" pitchFamily="18" charset="0"/>
              </a:rPr>
              <a:t> Evidence of </a:t>
            </a:r>
            <a:r>
              <a:rPr kumimoji="0" lang="en-US" altLang="en-US" sz="2400" b="1" i="0" u="none" strike="noStrike" cap="none" normalizeH="0" baseline="0" dirty="0">
                <a:ln>
                  <a:noFill/>
                </a:ln>
                <a:solidFill>
                  <a:schemeClr val="tx1"/>
                </a:solidFill>
                <a:effectLst/>
                <a:latin typeface="Amasis MT Pro Medium" panose="02040604050005020304" pitchFamily="18" charset="0"/>
              </a:rPr>
              <a:t>ethnic disproportionality</a:t>
            </a:r>
            <a:r>
              <a:rPr kumimoji="0" lang="en-US" altLang="en-US" sz="2400" b="0" i="0" u="none" strike="noStrike" cap="none" normalizeH="0" baseline="0" dirty="0">
                <a:ln>
                  <a:noFill/>
                </a:ln>
                <a:solidFill>
                  <a:schemeClr val="tx1"/>
                </a:solidFill>
                <a:effectLst/>
                <a:latin typeface="Amasis MT Pro Medium" panose="02040604050005020304" pitchFamily="18" charset="0"/>
              </a:rPr>
              <a:t> fuels public distrust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masis MT Pro Medium" panose="02040604050005020304" pitchFamily="18" charset="0"/>
              </a:rPr>
              <a:t> Research is largely </a:t>
            </a:r>
            <a:r>
              <a:rPr kumimoji="0" lang="en-US" altLang="en-US" sz="2400" b="1" i="0" u="none" strike="noStrike" cap="none" normalizeH="0" baseline="0" dirty="0">
                <a:ln>
                  <a:noFill/>
                </a:ln>
                <a:solidFill>
                  <a:schemeClr val="tx1"/>
                </a:solidFill>
                <a:effectLst/>
                <a:latin typeface="Amasis MT Pro Medium" panose="02040604050005020304" pitchFamily="18" charset="0"/>
              </a:rPr>
              <a:t>London-focused and race-oriented</a:t>
            </a:r>
            <a:endParaRPr kumimoji="0" lang="en-US" altLang="en-US" sz="2400" b="0" i="0" u="none" strike="noStrike" cap="none" normalizeH="0" baseline="0" dirty="0">
              <a:ln>
                <a:noFill/>
              </a:ln>
              <a:solidFill>
                <a:schemeClr val="tx1"/>
              </a:solidFill>
              <a:effectLst/>
              <a:latin typeface="Amasis MT Pro Medium" panose="02040604050005020304" pitchFamily="18"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masis MT Pro Medium" panose="02040604050005020304" pitchFamily="18" charset="0"/>
              </a:rPr>
              <a:t> This study shifts focus to </a:t>
            </a:r>
            <a:r>
              <a:rPr kumimoji="0" lang="en-US" altLang="en-US" sz="2400" b="1" i="0" u="none" strike="noStrike" cap="none" normalizeH="0" baseline="0" dirty="0">
                <a:ln>
                  <a:noFill/>
                </a:ln>
                <a:solidFill>
                  <a:schemeClr val="tx1"/>
                </a:solidFill>
                <a:effectLst/>
                <a:latin typeface="Amasis MT Pro Medium" panose="02040604050005020304" pitchFamily="18" charset="0"/>
              </a:rPr>
              <a:t>economic inequality</a:t>
            </a:r>
            <a:r>
              <a:rPr kumimoji="0" lang="en-US" altLang="en-US" sz="2400" b="0" i="0" u="none" strike="noStrike" cap="none" normalizeH="0" baseline="0" dirty="0">
                <a:ln>
                  <a:noFill/>
                </a:ln>
                <a:solidFill>
                  <a:schemeClr val="tx1"/>
                </a:solidFill>
                <a:effectLst/>
                <a:latin typeface="Amasis MT Pro Medium" panose="02040604050005020304" pitchFamily="18" charset="0"/>
              </a:rPr>
              <a:t> </a:t>
            </a:r>
            <a:endParaRPr lang="en-US" altLang="en-US" sz="2400" dirty="0">
              <a:latin typeface="Amasis MT Pro Medium" panose="02040604050005020304" pitchFamily="18" charset="0"/>
            </a:endParaRPr>
          </a:p>
          <a:p>
            <a:pPr marL="0" marR="0" lvl="0" indent="0" algn="l" defTabSz="914400" rtl="0" eaLnBrk="0" fontAlgn="base" latinLnBrk="0" hangingPunct="0">
              <a:spcBef>
                <a:spcPct val="0"/>
              </a:spcBef>
              <a:spcAft>
                <a:spcPct val="0"/>
              </a:spcAft>
              <a:buClrTx/>
              <a:buSzTx/>
              <a:tabLst/>
            </a:pPr>
            <a:r>
              <a:rPr kumimoji="0" lang="en-US" altLang="en-US" sz="2400" b="0" i="0" u="none" strike="noStrike" cap="none" normalizeH="0" baseline="0" dirty="0">
                <a:ln>
                  <a:noFill/>
                </a:ln>
                <a:solidFill>
                  <a:schemeClr val="tx1"/>
                </a:solidFill>
                <a:effectLst/>
                <a:latin typeface="Amasis MT Pro Medium" panose="02040604050005020304" pitchFamily="18" charset="0"/>
              </a:rPr>
              <a:t>	and </a:t>
            </a:r>
            <a:r>
              <a:rPr kumimoji="0" lang="en-US" altLang="en-US" sz="2400" b="1" i="0" u="none" strike="noStrike" cap="none" normalizeH="0" baseline="0" dirty="0">
                <a:ln>
                  <a:noFill/>
                </a:ln>
                <a:solidFill>
                  <a:schemeClr val="tx1"/>
                </a:solidFill>
                <a:effectLst/>
                <a:latin typeface="Amasis MT Pro Medium" panose="02040604050005020304" pitchFamily="18" charset="0"/>
              </a:rPr>
              <a:t>regional context</a:t>
            </a:r>
            <a:endParaRPr kumimoji="0" lang="en-US" altLang="en-US" sz="2400" b="0" i="0" u="none" strike="noStrike" cap="none" normalizeH="0" baseline="0" dirty="0">
              <a:ln>
                <a:noFill/>
              </a:ln>
              <a:solidFill>
                <a:schemeClr val="tx1"/>
              </a:solidFill>
              <a:effectLst/>
              <a:latin typeface="Amasis MT Pro Medium" panose="02040604050005020304" pitchFamily="18" charset="0"/>
            </a:endParaRPr>
          </a:p>
        </p:txBody>
      </p:sp>
    </p:spTree>
    <p:extLst>
      <p:ext uri="{BB962C8B-B14F-4D97-AF65-F5344CB8AC3E}">
        <p14:creationId xmlns:p14="http://schemas.microsoft.com/office/powerpoint/2010/main" val="36129087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67FF29F-EB30-065A-DC59-109081E86A37}"/>
              </a:ext>
            </a:extLst>
          </p:cNvPr>
          <p:cNvSpPr>
            <a:spLocks noGrp="1"/>
          </p:cNvSpPr>
          <p:nvPr>
            <p:ph type="title"/>
          </p:nvPr>
        </p:nvSpPr>
        <p:spPr>
          <a:xfrm>
            <a:off x="1371599" y="294538"/>
            <a:ext cx="9895951" cy="1033669"/>
          </a:xfrm>
        </p:spPr>
        <p:txBody>
          <a:bodyPr>
            <a:normAutofit/>
          </a:bodyPr>
          <a:lstStyle/>
          <a:p>
            <a:r>
              <a:rPr lang="en-GB" sz="4000" dirty="0">
                <a:solidFill>
                  <a:srgbClr val="FFFFFF"/>
                </a:solidFill>
                <a:latin typeface="Amasis MT Pro Medium" panose="02040604050005020304" pitchFamily="18" charset="0"/>
              </a:rPr>
              <a:t>Research Question</a:t>
            </a:r>
          </a:p>
        </p:txBody>
      </p:sp>
      <p:sp>
        <p:nvSpPr>
          <p:cNvPr id="3" name="Content Placeholder 2">
            <a:extLst>
              <a:ext uri="{FF2B5EF4-FFF2-40B4-BE49-F238E27FC236}">
                <a16:creationId xmlns:a16="http://schemas.microsoft.com/office/drawing/2014/main" id="{D6900A49-164C-7B60-20E4-7BFD327DEF04}"/>
              </a:ext>
            </a:extLst>
          </p:cNvPr>
          <p:cNvSpPr>
            <a:spLocks noGrp="1"/>
          </p:cNvSpPr>
          <p:nvPr>
            <p:ph idx="1"/>
          </p:nvPr>
        </p:nvSpPr>
        <p:spPr>
          <a:xfrm>
            <a:off x="1766313" y="2384902"/>
            <a:ext cx="8659369" cy="1372336"/>
          </a:xfrm>
          <a:solidFill>
            <a:schemeClr val="bg1"/>
          </a:solidFill>
          <a:effectLst>
            <a:outerShdw blurRad="50800" dist="38100" dir="2700000" algn="tl" rotWithShape="0">
              <a:prstClr val="black">
                <a:alpha val="40000"/>
              </a:prstClr>
            </a:outerShdw>
          </a:effectLst>
        </p:spPr>
        <p:txBody>
          <a:bodyPr anchor="ctr">
            <a:noAutofit/>
          </a:bodyPr>
          <a:lstStyle/>
          <a:p>
            <a:pPr marL="0" indent="0">
              <a:buNone/>
            </a:pPr>
            <a:r>
              <a:rPr lang="en-GB" sz="2400" b="1" dirty="0">
                <a:latin typeface="Amasis MT Pro Medium" panose="02040604050005020304" pitchFamily="18" charset="0"/>
              </a:rPr>
              <a:t>“To what extent do the spatial patterns of stop and search in Merseyside and Greater London, reflecting their differing social compositions, correlate with localised economic disparities at the LSOA level?”</a:t>
            </a:r>
          </a:p>
        </p:txBody>
      </p:sp>
      <p:sp>
        <p:nvSpPr>
          <p:cNvPr id="5" name="Rectangle: Rounded Corners 4">
            <a:extLst>
              <a:ext uri="{FF2B5EF4-FFF2-40B4-BE49-F238E27FC236}">
                <a16:creationId xmlns:a16="http://schemas.microsoft.com/office/drawing/2014/main" id="{A52FEBF3-C231-D9FE-3510-71F481889EF5}"/>
              </a:ext>
            </a:extLst>
          </p:cNvPr>
          <p:cNvSpPr/>
          <p:nvPr/>
        </p:nvSpPr>
        <p:spPr>
          <a:xfrm>
            <a:off x="266700" y="4544709"/>
            <a:ext cx="4976913" cy="2018754"/>
          </a:xfrm>
          <a:prstGeom prst="roundRect">
            <a:avLst/>
          </a:prstGeom>
          <a:solidFill>
            <a:schemeClr val="accent1"/>
          </a:solidFill>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dirty="0">
                <a:latin typeface="Amasis MT Pro Medium" panose="02040604050005020304" pitchFamily="18" charset="0"/>
              </a:rPr>
              <a:t>AIM: to assess whether </a:t>
            </a:r>
            <a:r>
              <a:rPr lang="en-GB" sz="2400" b="1" dirty="0">
                <a:latin typeface="Amasis MT Pro Medium" panose="02040604050005020304" pitchFamily="18" charset="0"/>
              </a:rPr>
              <a:t>economic inequality</a:t>
            </a:r>
            <a:r>
              <a:rPr lang="en-GB" sz="2400" dirty="0">
                <a:latin typeface="Amasis MT Pro Medium" panose="02040604050005020304" pitchFamily="18" charset="0"/>
              </a:rPr>
              <a:t> plays a distinct role in stop and search deployment across two very different urban contexts.</a:t>
            </a:r>
          </a:p>
        </p:txBody>
      </p:sp>
      <p:sp>
        <p:nvSpPr>
          <p:cNvPr id="6" name="Rectangle: Rounded Corners 5">
            <a:extLst>
              <a:ext uri="{FF2B5EF4-FFF2-40B4-BE49-F238E27FC236}">
                <a16:creationId xmlns:a16="http://schemas.microsoft.com/office/drawing/2014/main" id="{31A29B59-2A2C-58CE-B765-EFEFCB963C0A}"/>
              </a:ext>
            </a:extLst>
          </p:cNvPr>
          <p:cNvSpPr/>
          <p:nvPr/>
        </p:nvSpPr>
        <p:spPr>
          <a:xfrm>
            <a:off x="6640234" y="4929556"/>
            <a:ext cx="4155145" cy="1372336"/>
          </a:xfrm>
          <a:prstGeom prst="roundRect">
            <a:avLst/>
          </a:prstGeom>
          <a:solidFill>
            <a:schemeClr val="accent1"/>
          </a:solidFill>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dirty="0">
                <a:latin typeface="Amasis MT Pro Medium" panose="02040604050005020304" pitchFamily="18" charset="0"/>
              </a:rPr>
              <a:t>How this economic inequality varies in different cultural make-ups</a:t>
            </a:r>
          </a:p>
        </p:txBody>
      </p:sp>
      <p:cxnSp>
        <p:nvCxnSpPr>
          <p:cNvPr id="9" name="Straight Arrow Connector 8">
            <a:extLst>
              <a:ext uri="{FF2B5EF4-FFF2-40B4-BE49-F238E27FC236}">
                <a16:creationId xmlns:a16="http://schemas.microsoft.com/office/drawing/2014/main" id="{A13BE06D-612F-EBBB-01D0-92F47C61CB7D}"/>
              </a:ext>
            </a:extLst>
          </p:cNvPr>
          <p:cNvCxnSpPr/>
          <p:nvPr/>
        </p:nvCxnSpPr>
        <p:spPr>
          <a:xfrm>
            <a:off x="5413326" y="5547485"/>
            <a:ext cx="1038222" cy="0"/>
          </a:xfrm>
          <a:prstGeom prst="straightConnector1">
            <a:avLst/>
          </a:prstGeom>
          <a:ln w="79375">
            <a:headEnd w="lg" len="lg"/>
            <a:tailEnd type="triangle"/>
          </a:ln>
          <a:effectLst>
            <a:outerShdw blurRad="50800" dist="50800" dir="5400000" sx="1000" sy="1000" algn="ctr" rotWithShape="0">
              <a:srgbClr val="000000">
                <a:alpha val="42000"/>
              </a:srgbClr>
            </a:outerShdw>
          </a:effectLst>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6497716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F998DD6-8943-D3E3-CD8F-DA982FF242A3}"/>
              </a:ext>
            </a:extLst>
          </p:cNvPr>
          <p:cNvSpPr>
            <a:spLocks noGrp="1"/>
          </p:cNvSpPr>
          <p:nvPr>
            <p:ph type="title"/>
          </p:nvPr>
        </p:nvSpPr>
        <p:spPr>
          <a:xfrm>
            <a:off x="1377697" y="278535"/>
            <a:ext cx="9895951" cy="1033669"/>
          </a:xfrm>
        </p:spPr>
        <p:txBody>
          <a:bodyPr>
            <a:normAutofit/>
          </a:bodyPr>
          <a:lstStyle/>
          <a:p>
            <a:pPr algn="ctr"/>
            <a:r>
              <a:rPr lang="en-GB" sz="4000" dirty="0">
                <a:solidFill>
                  <a:srgbClr val="FFFFFF"/>
                </a:solidFill>
                <a:latin typeface="Amasis MT Pro Medium" panose="02040604050005020304" pitchFamily="18" charset="0"/>
              </a:rPr>
              <a:t>Hypotheses</a:t>
            </a:r>
          </a:p>
        </p:txBody>
      </p:sp>
      <p:sp>
        <p:nvSpPr>
          <p:cNvPr id="3" name="Content Placeholder 2">
            <a:extLst>
              <a:ext uri="{FF2B5EF4-FFF2-40B4-BE49-F238E27FC236}">
                <a16:creationId xmlns:a16="http://schemas.microsoft.com/office/drawing/2014/main" id="{FF1C69D0-6ACC-BEAB-1712-8A0FF528A78D}"/>
              </a:ext>
            </a:extLst>
          </p:cNvPr>
          <p:cNvSpPr>
            <a:spLocks noGrp="1"/>
          </p:cNvSpPr>
          <p:nvPr>
            <p:ph idx="1"/>
          </p:nvPr>
        </p:nvSpPr>
        <p:spPr>
          <a:xfrm>
            <a:off x="1166819" y="2311149"/>
            <a:ext cx="9858357" cy="3833133"/>
          </a:xfrm>
        </p:spPr>
        <p:txBody>
          <a:bodyPr anchor="ctr">
            <a:normAutofit lnSpcReduction="10000"/>
          </a:bodyPr>
          <a:lstStyle/>
          <a:p>
            <a:pPr marL="0" indent="0">
              <a:buNone/>
            </a:pPr>
            <a:r>
              <a:rPr lang="en-GB" sz="3200" b="1" dirty="0">
                <a:latin typeface="Amasis MT Pro Medium" panose="02040604050005020304" pitchFamily="18" charset="0"/>
              </a:rPr>
              <a:t>Hypothesis 1: 	</a:t>
            </a:r>
            <a:r>
              <a:rPr lang="en-GB" sz="2400" dirty="0">
                <a:latin typeface="Amasis MT Pro Medium" panose="02040604050005020304" pitchFamily="18" charset="0"/>
              </a:rPr>
              <a:t>S&amp;S rates will correlate with higher 					income deprivation at the LSOA level.</a:t>
            </a:r>
          </a:p>
          <a:p>
            <a:pPr marL="0" indent="0">
              <a:buNone/>
            </a:pPr>
            <a:endParaRPr lang="en-GB" sz="2400" dirty="0">
              <a:latin typeface="Amasis MT Pro Medium" panose="02040604050005020304" pitchFamily="18" charset="0"/>
            </a:endParaRPr>
          </a:p>
          <a:p>
            <a:pPr marL="0" indent="0">
              <a:buNone/>
            </a:pPr>
            <a:r>
              <a:rPr lang="en-GB" sz="3200" b="1" dirty="0">
                <a:latin typeface="Amasis MT Pro Medium" panose="02040604050005020304" pitchFamily="18" charset="0"/>
              </a:rPr>
              <a:t>Hypothesis 2:</a:t>
            </a:r>
            <a:r>
              <a:rPr lang="en-GB" sz="2400" dirty="0">
                <a:latin typeface="Amasis MT Pro Medium" panose="02040604050005020304" pitchFamily="18" charset="0"/>
              </a:rPr>
              <a:t> 	The strength of this correlation will vary 				significantly between London and Merseyside.</a:t>
            </a:r>
          </a:p>
          <a:p>
            <a:pPr marL="0" indent="0">
              <a:buNone/>
            </a:pPr>
            <a:endParaRPr lang="en-GB" sz="2400" dirty="0">
              <a:latin typeface="Amasis MT Pro Medium" panose="02040604050005020304" pitchFamily="18" charset="0"/>
            </a:endParaRPr>
          </a:p>
          <a:p>
            <a:pPr marL="0" indent="0">
              <a:buNone/>
            </a:pPr>
            <a:r>
              <a:rPr lang="en-GB" sz="3200" b="1" dirty="0">
                <a:latin typeface="Amasis MT Pro Medium" panose="02040604050005020304" pitchFamily="18" charset="0"/>
              </a:rPr>
              <a:t>Hypothesis 3:</a:t>
            </a:r>
            <a:r>
              <a:rPr lang="en-GB" sz="2400" dirty="0">
                <a:latin typeface="Amasis MT Pro Medium" panose="02040604050005020304" pitchFamily="18" charset="0"/>
              </a:rPr>
              <a:t> 	The interaction between income deprivation and 			ethnic diversity will show that economically 				deprived, ethnically diverse areas face the 				highest levels of S&amp;S activity.</a:t>
            </a:r>
          </a:p>
        </p:txBody>
      </p:sp>
    </p:spTree>
    <p:extLst>
      <p:ext uri="{BB962C8B-B14F-4D97-AF65-F5344CB8AC3E}">
        <p14:creationId xmlns:p14="http://schemas.microsoft.com/office/powerpoint/2010/main" val="39920183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1DAA2C5-14AB-4F98-92BF-9FD293FA0A7E}"/>
              </a:ext>
            </a:extLst>
          </p:cNvPr>
          <p:cNvSpPr>
            <a:spLocks noGrp="1"/>
          </p:cNvSpPr>
          <p:nvPr>
            <p:ph type="title"/>
          </p:nvPr>
        </p:nvSpPr>
        <p:spPr>
          <a:xfrm>
            <a:off x="1383564" y="348865"/>
            <a:ext cx="9718111" cy="1576446"/>
          </a:xfrm>
        </p:spPr>
        <p:txBody>
          <a:bodyPr anchor="ctr">
            <a:normAutofit/>
          </a:bodyPr>
          <a:lstStyle/>
          <a:p>
            <a:r>
              <a:rPr lang="en-GB" sz="4000" dirty="0">
                <a:solidFill>
                  <a:srgbClr val="FFFFFF"/>
                </a:solidFill>
                <a:latin typeface="Amasis MT Pro Medium" panose="02040604050005020304" pitchFamily="18" charset="0"/>
              </a:rPr>
              <a:t>Data Sources</a:t>
            </a:r>
            <a:endParaRPr lang="en-GB" sz="4000">
              <a:solidFill>
                <a:srgbClr val="FFFFFF"/>
              </a:solidFill>
              <a:latin typeface="Amasis MT Pro Medium" panose="02040604050005020304" pitchFamily="18" charset="0"/>
            </a:endParaRPr>
          </a:p>
        </p:txBody>
      </p:sp>
      <p:graphicFrame>
        <p:nvGraphicFramePr>
          <p:cNvPr id="6" name="Rectangle 1">
            <a:extLst>
              <a:ext uri="{FF2B5EF4-FFF2-40B4-BE49-F238E27FC236}">
                <a16:creationId xmlns:a16="http://schemas.microsoft.com/office/drawing/2014/main" id="{977A1CC7-146D-3CE0-0FF5-260DF22DCCEF}"/>
              </a:ext>
            </a:extLst>
          </p:cNvPr>
          <p:cNvGraphicFramePr>
            <a:graphicFrameLocks noGrp="1"/>
          </p:cNvGraphicFramePr>
          <p:nvPr>
            <p:ph idx="1"/>
            <p:extLst>
              <p:ext uri="{D42A27DB-BD31-4B8C-83A1-F6EECF244321}">
                <p14:modId xmlns:p14="http://schemas.microsoft.com/office/powerpoint/2010/main" val="2281191399"/>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141898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1D49C90-EFB2-7D8C-79A7-4EC672CC8D23}"/>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1F1217F-76B7-CED1-F208-68D2F6D73B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0F022283-AAEA-E0DF-4FB0-E275615313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BC717F7C-4E6C-701F-5D84-6F0E00FA19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B26E6F06-346B-614A-6A70-6027341EB6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E5F4C8E-3D8E-5B44-F21B-30CBCA1F4366}"/>
              </a:ext>
            </a:extLst>
          </p:cNvPr>
          <p:cNvSpPr>
            <a:spLocks noGrp="1"/>
          </p:cNvSpPr>
          <p:nvPr>
            <p:ph type="title"/>
          </p:nvPr>
        </p:nvSpPr>
        <p:spPr>
          <a:xfrm>
            <a:off x="1073987" y="349112"/>
            <a:ext cx="10044023" cy="877729"/>
          </a:xfrm>
        </p:spPr>
        <p:txBody>
          <a:bodyPr anchor="ctr">
            <a:normAutofit/>
          </a:bodyPr>
          <a:lstStyle/>
          <a:p>
            <a:pPr algn="ctr"/>
            <a:r>
              <a:rPr lang="en-GB" sz="4000" dirty="0">
                <a:solidFill>
                  <a:srgbClr val="FFFFFF"/>
                </a:solidFill>
                <a:latin typeface="Amasis MT Pro Medium" panose="02040604050005020304" pitchFamily="18" charset="0"/>
              </a:rPr>
              <a:t>Data Sources – UK Police</a:t>
            </a:r>
          </a:p>
        </p:txBody>
      </p:sp>
      <p:grpSp>
        <p:nvGrpSpPr>
          <p:cNvPr id="15" name="Group 14">
            <a:extLst>
              <a:ext uri="{FF2B5EF4-FFF2-40B4-BE49-F238E27FC236}">
                <a16:creationId xmlns:a16="http://schemas.microsoft.com/office/drawing/2014/main" id="{6C8971E1-9DA0-2520-BAB7-9414BE26B3DA}"/>
              </a:ext>
            </a:extLst>
          </p:cNvPr>
          <p:cNvGrpSpPr/>
          <p:nvPr/>
        </p:nvGrpSpPr>
        <p:grpSpPr>
          <a:xfrm>
            <a:off x="288424" y="2065308"/>
            <a:ext cx="7248307" cy="4302847"/>
            <a:chOff x="4943694" y="1921704"/>
            <a:chExt cx="7248307" cy="4302847"/>
          </a:xfrm>
        </p:grpSpPr>
        <p:pic>
          <p:nvPicPr>
            <p:cNvPr id="7" name="Picture 6">
              <a:extLst>
                <a:ext uri="{FF2B5EF4-FFF2-40B4-BE49-F238E27FC236}">
                  <a16:creationId xmlns:a16="http://schemas.microsoft.com/office/drawing/2014/main" id="{62C8C812-38FE-06DE-7610-CE855092E648}"/>
                </a:ext>
              </a:extLst>
            </p:cNvPr>
            <p:cNvPicPr>
              <a:picLocks noChangeAspect="1"/>
            </p:cNvPicPr>
            <p:nvPr/>
          </p:nvPicPr>
          <p:blipFill>
            <a:blip r:embed="rId2"/>
            <a:stretch>
              <a:fillRect/>
            </a:stretch>
          </p:blipFill>
          <p:spPr>
            <a:xfrm>
              <a:off x="4943694" y="1921704"/>
              <a:ext cx="7248307" cy="873619"/>
            </a:xfrm>
            <a:prstGeom prst="rect">
              <a:avLst/>
            </a:prstGeom>
          </p:spPr>
        </p:pic>
        <p:pic>
          <p:nvPicPr>
            <p:cNvPr id="13" name="Picture 12">
              <a:extLst>
                <a:ext uri="{FF2B5EF4-FFF2-40B4-BE49-F238E27FC236}">
                  <a16:creationId xmlns:a16="http://schemas.microsoft.com/office/drawing/2014/main" id="{AECCFCBB-EE17-6994-3B37-91E8DD0B39B3}"/>
                </a:ext>
              </a:extLst>
            </p:cNvPr>
            <p:cNvPicPr>
              <a:picLocks noChangeAspect="1"/>
            </p:cNvPicPr>
            <p:nvPr/>
          </p:nvPicPr>
          <p:blipFill>
            <a:blip r:embed="rId3"/>
            <a:stretch>
              <a:fillRect/>
            </a:stretch>
          </p:blipFill>
          <p:spPr>
            <a:xfrm>
              <a:off x="4943694" y="2795323"/>
              <a:ext cx="7248306" cy="3429228"/>
            </a:xfrm>
            <a:prstGeom prst="rect">
              <a:avLst/>
            </a:prstGeom>
          </p:spPr>
        </p:pic>
      </p:grpSp>
      <p:sp>
        <p:nvSpPr>
          <p:cNvPr id="17" name="TextBox 16">
            <a:extLst>
              <a:ext uri="{FF2B5EF4-FFF2-40B4-BE49-F238E27FC236}">
                <a16:creationId xmlns:a16="http://schemas.microsoft.com/office/drawing/2014/main" id="{071F0668-ACC5-026C-9CB9-D088C212D431}"/>
              </a:ext>
            </a:extLst>
          </p:cNvPr>
          <p:cNvSpPr txBox="1"/>
          <p:nvPr/>
        </p:nvSpPr>
        <p:spPr>
          <a:xfrm>
            <a:off x="7825154" y="2584308"/>
            <a:ext cx="3950677" cy="2862322"/>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r>
              <a:rPr lang="en-GB" sz="2000" dirty="0">
                <a:latin typeface="Amasis MT Pro Medium" panose="02040604050005020304" pitchFamily="18" charset="0"/>
              </a:rPr>
              <a:t>The analysis uses 2022 stop and search data from the UK Police with the UK Police API to explore spatial patterns and disparities across LSOAs in London and Merseyside.</a:t>
            </a:r>
          </a:p>
          <a:p>
            <a:endParaRPr lang="en-GB" sz="2000" dirty="0">
              <a:latin typeface="Amasis MT Pro Medium" panose="02040604050005020304" pitchFamily="18" charset="0"/>
            </a:endParaRPr>
          </a:p>
          <a:p>
            <a:pPr marL="285750" indent="-285750">
              <a:buFont typeface="Arial" panose="020B0604020202020204" pitchFamily="34" charset="0"/>
              <a:buChar char="•"/>
            </a:pPr>
            <a:r>
              <a:rPr lang="en-GB" sz="2000" dirty="0">
                <a:latin typeface="Amasis MT Pro Medium" panose="02040604050005020304" pitchFamily="18" charset="0"/>
              </a:rPr>
              <a:t>Stop &amp; Search</a:t>
            </a:r>
          </a:p>
          <a:p>
            <a:pPr marL="285750" indent="-285750">
              <a:buFont typeface="Arial" panose="020B0604020202020204" pitchFamily="34" charset="0"/>
              <a:buChar char="•"/>
            </a:pPr>
            <a:r>
              <a:rPr lang="en-GB" sz="2000" dirty="0">
                <a:latin typeface="Amasis MT Pro Medium" panose="02040604050005020304" pitchFamily="18" charset="0"/>
              </a:rPr>
              <a:t>Crime</a:t>
            </a:r>
          </a:p>
        </p:txBody>
      </p:sp>
    </p:spTree>
    <p:extLst>
      <p:ext uri="{BB962C8B-B14F-4D97-AF65-F5344CB8AC3E}">
        <p14:creationId xmlns:p14="http://schemas.microsoft.com/office/powerpoint/2010/main" val="45678232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64FA81A-CF66-E84C-2E97-E84525CE96EC}"/>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373CDDE-9F64-2521-B858-76B37D6F25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34869977-E4AA-95D3-2785-01DA644FBC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8430D77E-13B1-12E3-77C1-AE68A961A6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1081FEB5-D767-29D4-4A59-A975EC0818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33303AC-A1BD-FFDF-BC47-F7A622C110AD}"/>
              </a:ext>
            </a:extLst>
          </p:cNvPr>
          <p:cNvSpPr>
            <a:spLocks noGrp="1"/>
          </p:cNvSpPr>
          <p:nvPr>
            <p:ph type="title"/>
          </p:nvPr>
        </p:nvSpPr>
        <p:spPr>
          <a:xfrm>
            <a:off x="1073987" y="349112"/>
            <a:ext cx="10044023" cy="877729"/>
          </a:xfrm>
        </p:spPr>
        <p:txBody>
          <a:bodyPr anchor="ctr">
            <a:normAutofit/>
          </a:bodyPr>
          <a:lstStyle/>
          <a:p>
            <a:pPr algn="ctr"/>
            <a:r>
              <a:rPr lang="en-GB" sz="4000" dirty="0">
                <a:solidFill>
                  <a:srgbClr val="FFFFFF"/>
                </a:solidFill>
                <a:latin typeface="Amasis MT Pro Medium" panose="02040604050005020304" pitchFamily="18" charset="0"/>
              </a:rPr>
              <a:t>Data Sources – Other Variables</a:t>
            </a:r>
          </a:p>
        </p:txBody>
      </p:sp>
      <p:sp>
        <p:nvSpPr>
          <p:cNvPr id="17" name="TextBox 16">
            <a:extLst>
              <a:ext uri="{FF2B5EF4-FFF2-40B4-BE49-F238E27FC236}">
                <a16:creationId xmlns:a16="http://schemas.microsoft.com/office/drawing/2014/main" id="{9286D925-8ACC-8344-8F0D-B8FFD062D8CD}"/>
              </a:ext>
            </a:extLst>
          </p:cNvPr>
          <p:cNvSpPr txBox="1"/>
          <p:nvPr/>
        </p:nvSpPr>
        <p:spPr>
          <a:xfrm>
            <a:off x="1685192" y="2107942"/>
            <a:ext cx="8821616" cy="1323439"/>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pPr algn="just"/>
            <a:r>
              <a:rPr lang="en-GB" sz="2000" dirty="0">
                <a:latin typeface="Amasis MT Pro Medium" panose="02040604050005020304" pitchFamily="18" charset="0"/>
              </a:rPr>
              <a:t>The other descriptive variables are collected from the 2021 ONS Census, which provides detailed demographic and socio-economic data at the local authority level, including information on population characteristics, ethnicity, housing, and employment status, among other factors.</a:t>
            </a:r>
          </a:p>
        </p:txBody>
      </p:sp>
      <p:pic>
        <p:nvPicPr>
          <p:cNvPr id="4" name="Picture 3">
            <a:extLst>
              <a:ext uri="{FF2B5EF4-FFF2-40B4-BE49-F238E27FC236}">
                <a16:creationId xmlns:a16="http://schemas.microsoft.com/office/drawing/2014/main" id="{D3E61DE2-74BD-1B8E-FB17-0DE3A6DD1231}"/>
              </a:ext>
            </a:extLst>
          </p:cNvPr>
          <p:cNvPicPr>
            <a:picLocks noChangeAspect="1"/>
          </p:cNvPicPr>
          <p:nvPr/>
        </p:nvPicPr>
        <p:blipFill>
          <a:blip r:embed="rId3"/>
          <a:srcRect l="770"/>
          <a:stretch/>
        </p:blipFill>
        <p:spPr>
          <a:xfrm>
            <a:off x="0" y="3716517"/>
            <a:ext cx="12192000" cy="3141712"/>
          </a:xfrm>
          <a:prstGeom prst="rect">
            <a:avLst/>
          </a:prstGeom>
        </p:spPr>
      </p:pic>
    </p:spTree>
    <p:extLst>
      <p:ext uri="{BB962C8B-B14F-4D97-AF65-F5344CB8AC3E}">
        <p14:creationId xmlns:p14="http://schemas.microsoft.com/office/powerpoint/2010/main" val="244080290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2D66A5B-1264-D742-0271-FF3F99D25639}"/>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8148794-1AC6-E8F0-CDA4-0749AF433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B52074D9-793F-2243-C837-EFED18D52C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F8AACEF5-FAE5-8680-C4A8-3D7D9C862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3207415B-A6A9-8AF6-45D7-153FE7AAE7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99E9E43-7325-BB9E-08E2-A60364AE68F9}"/>
              </a:ext>
            </a:extLst>
          </p:cNvPr>
          <p:cNvSpPr>
            <a:spLocks noGrp="1"/>
          </p:cNvSpPr>
          <p:nvPr>
            <p:ph type="title"/>
          </p:nvPr>
        </p:nvSpPr>
        <p:spPr>
          <a:xfrm>
            <a:off x="1073987" y="349112"/>
            <a:ext cx="10044023" cy="877729"/>
          </a:xfrm>
        </p:spPr>
        <p:txBody>
          <a:bodyPr anchor="ctr">
            <a:normAutofit/>
          </a:bodyPr>
          <a:lstStyle/>
          <a:p>
            <a:pPr algn="ctr"/>
            <a:r>
              <a:rPr lang="en-GB" sz="4000" dirty="0">
                <a:solidFill>
                  <a:srgbClr val="FFFFFF"/>
                </a:solidFill>
                <a:latin typeface="Amasis MT Pro Medium" panose="02040604050005020304" pitchFamily="18" charset="0"/>
              </a:rPr>
              <a:t>Data Sources – Other Variables</a:t>
            </a:r>
          </a:p>
        </p:txBody>
      </p:sp>
      <p:pic>
        <p:nvPicPr>
          <p:cNvPr id="5" name="Picture 4">
            <a:extLst>
              <a:ext uri="{FF2B5EF4-FFF2-40B4-BE49-F238E27FC236}">
                <a16:creationId xmlns:a16="http://schemas.microsoft.com/office/drawing/2014/main" id="{2F0766AE-A2EA-6D98-3F0C-BA5B812D553D}"/>
              </a:ext>
            </a:extLst>
          </p:cNvPr>
          <p:cNvPicPr>
            <a:picLocks noChangeAspect="1"/>
          </p:cNvPicPr>
          <p:nvPr/>
        </p:nvPicPr>
        <p:blipFill>
          <a:blip r:embed="rId3"/>
          <a:stretch>
            <a:fillRect/>
          </a:stretch>
        </p:blipFill>
        <p:spPr>
          <a:xfrm>
            <a:off x="-2" y="1562794"/>
            <a:ext cx="12192000" cy="3632662"/>
          </a:xfrm>
          <a:prstGeom prst="rect">
            <a:avLst/>
          </a:prstGeom>
        </p:spPr>
      </p:pic>
      <p:sp>
        <p:nvSpPr>
          <p:cNvPr id="6" name="TextBox 5">
            <a:extLst>
              <a:ext uri="{FF2B5EF4-FFF2-40B4-BE49-F238E27FC236}">
                <a16:creationId xmlns:a16="http://schemas.microsoft.com/office/drawing/2014/main" id="{70320A14-5979-93AB-7F0B-549649F96C89}"/>
              </a:ext>
            </a:extLst>
          </p:cNvPr>
          <p:cNvSpPr txBox="1"/>
          <p:nvPr/>
        </p:nvSpPr>
        <p:spPr>
          <a:xfrm>
            <a:off x="7664335" y="3020902"/>
            <a:ext cx="4156364" cy="2585323"/>
          </a:xfrm>
          <a:prstGeom prst="rect">
            <a:avLst/>
          </a:prstGeom>
          <a:solidFill>
            <a:schemeClr val="bg1"/>
          </a:solidFill>
          <a:effectLst>
            <a:outerShdw blurRad="50800" dist="38100" dir="2700000" algn="tl" rotWithShape="0">
              <a:prstClr val="black">
                <a:alpha val="40000"/>
              </a:prstClr>
            </a:outerShdw>
          </a:effectLst>
        </p:spPr>
        <p:txBody>
          <a:bodyPr wrap="square" rtlCol="0">
            <a:spAutoFit/>
          </a:bodyPr>
          <a:lstStyle/>
          <a:p>
            <a:pPr algn="just"/>
            <a:r>
              <a:rPr lang="en-GB" dirty="0">
                <a:latin typeface="Amasis MT Pro Medium" panose="02040604050005020304" pitchFamily="18" charset="0"/>
              </a:rPr>
              <a:t>The "Indices of Deprivation 2019" are a measure of relative deprivation across England and Wales. The income and employment domains are combined to highlight areas with high levels of economic hardship, helping to identify regions where people may experience greater social and financial challenges.</a:t>
            </a:r>
          </a:p>
        </p:txBody>
      </p:sp>
    </p:spTree>
    <p:extLst>
      <p:ext uri="{BB962C8B-B14F-4D97-AF65-F5344CB8AC3E}">
        <p14:creationId xmlns:p14="http://schemas.microsoft.com/office/powerpoint/2010/main" val="421198721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358</TotalTime>
  <Words>626</Words>
  <Application>Microsoft Office PowerPoint</Application>
  <PresentationFormat>Widescreen</PresentationFormat>
  <Paragraphs>75</Paragraphs>
  <Slides>15</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Amasis MT Pro Medium</vt:lpstr>
      <vt:lpstr>Aptos</vt:lpstr>
      <vt:lpstr>Aptos Display</vt:lpstr>
      <vt:lpstr>Arial</vt:lpstr>
      <vt:lpstr>Office Theme</vt:lpstr>
      <vt:lpstr>The Price of Policing: Uncovering Local Economic Divides in Stop and Search</vt:lpstr>
      <vt:lpstr>Background</vt:lpstr>
      <vt:lpstr>Motivation</vt:lpstr>
      <vt:lpstr>Research Question</vt:lpstr>
      <vt:lpstr>Hypotheses</vt:lpstr>
      <vt:lpstr>Data Sources</vt:lpstr>
      <vt:lpstr>Data Sources – UK Police</vt:lpstr>
      <vt:lpstr>Data Sources – Other Variables</vt:lpstr>
      <vt:lpstr>Data Sources – Other Variables</vt:lpstr>
      <vt:lpstr>Methodology</vt:lpstr>
      <vt:lpstr>Preliminary Analysis – Stop &amp; Search</vt:lpstr>
      <vt:lpstr>Preliminary Analysis – BAME %</vt:lpstr>
      <vt:lpstr>Preliminary Analysis – House Price</vt:lpstr>
      <vt:lpstr>Next Steps</vt:lpstr>
      <vt:lpstr>Thank you for listening..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Kofi Barton-Byfield</dc:creator>
  <cp:lastModifiedBy>Kofi Barton-Byfield</cp:lastModifiedBy>
  <cp:revision>10</cp:revision>
  <dcterms:created xsi:type="dcterms:W3CDTF">2025-04-20T09:01:19Z</dcterms:created>
  <dcterms:modified xsi:type="dcterms:W3CDTF">2025-04-21T20:54:51Z</dcterms:modified>
</cp:coreProperties>
</file>