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833E18-F420-4215-8C3C-FBAEB4499EE2}">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205765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41827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59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4235001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4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129479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336225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229509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260799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CB096-9781-4CA1-BC9B-A9560C987192}" type="datetimeFigureOut">
              <a:rPr lang="en-US" smtClean="0"/>
              <a:t>04-Jul-20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304383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CB096-9781-4CA1-BC9B-A9560C987192}" type="datetimeFigureOut">
              <a:rPr lang="en-US" smtClean="0"/>
              <a:t>04-Jul-20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1956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CB096-9781-4CA1-BC9B-A9560C987192}" type="datetimeFigureOut">
              <a:rPr lang="en-US" smtClean="0"/>
              <a:t>04-Jul-20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399411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CB096-9781-4CA1-BC9B-A9560C987192}" type="datetimeFigureOut">
              <a:rPr lang="en-US" smtClean="0"/>
              <a:t>04-Jul-20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21014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CB096-9781-4CA1-BC9B-A9560C987192}" type="datetimeFigureOut">
              <a:rPr lang="en-US" smtClean="0"/>
              <a:t>04-Jul-20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238991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ACB096-9781-4CA1-BC9B-A9560C987192}" type="datetimeFigureOut">
              <a:rPr lang="en-US" smtClean="0"/>
              <a:t>04-Jul-20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39074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CB096-9781-4CA1-BC9B-A9560C987192}" type="datetimeFigureOut">
              <a:rPr lang="en-US" smtClean="0"/>
              <a:t>04-Jul-20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00C1F-224B-4736-945A-577E882E1BA9}" type="slidenum">
              <a:rPr lang="en-US" smtClean="0"/>
              <a:t>‹#›</a:t>
            </a:fld>
            <a:endParaRPr lang="en-US"/>
          </a:p>
        </p:txBody>
      </p:sp>
    </p:spTree>
    <p:extLst>
      <p:ext uri="{BB962C8B-B14F-4D97-AF65-F5344CB8AC3E}">
        <p14:creationId xmlns:p14="http://schemas.microsoft.com/office/powerpoint/2010/main" val="102189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ACB096-9781-4CA1-BC9B-A9560C987192}" type="datetimeFigureOut">
              <a:rPr lang="en-US" smtClean="0"/>
              <a:t>04-Jul-20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300C1F-224B-4736-945A-577E882E1BA9}" type="slidenum">
              <a:rPr lang="en-US" smtClean="0"/>
              <a:t>‹#›</a:t>
            </a:fld>
            <a:endParaRPr lang="en-US"/>
          </a:p>
        </p:txBody>
      </p:sp>
    </p:spTree>
    <p:extLst>
      <p:ext uri="{BB962C8B-B14F-4D97-AF65-F5344CB8AC3E}">
        <p14:creationId xmlns:p14="http://schemas.microsoft.com/office/powerpoint/2010/main" val="26913687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796B-4636-42C3-93CF-B08A65ABF36D}"/>
              </a:ext>
            </a:extLst>
          </p:cNvPr>
          <p:cNvSpPr>
            <a:spLocks noGrp="1"/>
          </p:cNvSpPr>
          <p:nvPr>
            <p:ph type="ctrTitle"/>
          </p:nvPr>
        </p:nvSpPr>
        <p:spPr/>
        <p:txBody>
          <a:bodyPr/>
          <a:lstStyle/>
          <a:p>
            <a:r>
              <a:rPr lang="en-US">
                <a:latin typeface="Helvetica" pitchFamily="2" charset="0"/>
              </a:rPr>
              <a:t>PROJECT WORK</a:t>
            </a:r>
          </a:p>
        </p:txBody>
      </p:sp>
      <p:sp>
        <p:nvSpPr>
          <p:cNvPr id="3" name="Subtitle 2">
            <a:extLst>
              <a:ext uri="{FF2B5EF4-FFF2-40B4-BE49-F238E27FC236}">
                <a16:creationId xmlns:a16="http://schemas.microsoft.com/office/drawing/2014/main" id="{1DA29CF5-8D68-4C2D-B3FF-CEDB98C4C4C6}"/>
              </a:ext>
            </a:extLst>
          </p:cNvPr>
          <p:cNvSpPr>
            <a:spLocks noGrp="1"/>
          </p:cNvSpPr>
          <p:nvPr>
            <p:ph type="subTitle" idx="1"/>
          </p:nvPr>
        </p:nvSpPr>
        <p:spPr/>
        <p:txBody>
          <a:bodyPr>
            <a:normAutofit/>
          </a:bodyPr>
          <a:lstStyle/>
          <a:p>
            <a:endParaRPr lang="en-US"/>
          </a:p>
          <a:p>
            <a:r>
              <a:rPr lang="en-US" sz="2800">
                <a:latin typeface="Helvetica" pitchFamily="2" charset="0"/>
              </a:rPr>
              <a:t>DS-PG 19</a:t>
            </a:r>
          </a:p>
        </p:txBody>
      </p:sp>
    </p:spTree>
    <p:extLst>
      <p:ext uri="{BB962C8B-B14F-4D97-AF65-F5344CB8AC3E}">
        <p14:creationId xmlns:p14="http://schemas.microsoft.com/office/powerpoint/2010/main" val="340636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A092-1CA7-4AD0-81D7-45D07D87C4F1}"/>
              </a:ext>
            </a:extLst>
          </p:cNvPr>
          <p:cNvSpPr>
            <a:spLocks noGrp="1"/>
          </p:cNvSpPr>
          <p:nvPr>
            <p:ph type="title"/>
          </p:nvPr>
        </p:nvSpPr>
        <p:spPr/>
        <p:txBody>
          <a:bodyPr/>
          <a:lstStyle/>
          <a:p>
            <a:r>
              <a:rPr lang="en-US" dirty="0"/>
              <a:t>POLISHING THE DATA</a:t>
            </a:r>
          </a:p>
        </p:txBody>
      </p:sp>
      <p:sp>
        <p:nvSpPr>
          <p:cNvPr id="3" name="Content Placeholder 2">
            <a:extLst>
              <a:ext uri="{FF2B5EF4-FFF2-40B4-BE49-F238E27FC236}">
                <a16:creationId xmlns:a16="http://schemas.microsoft.com/office/drawing/2014/main" id="{AB2BF768-4389-48AB-ACC8-A974F6085200}"/>
              </a:ext>
            </a:extLst>
          </p:cNvPr>
          <p:cNvSpPr>
            <a:spLocks noGrp="1"/>
          </p:cNvSpPr>
          <p:nvPr>
            <p:ph idx="1"/>
          </p:nvPr>
        </p:nvSpPr>
        <p:spPr/>
        <p:txBody>
          <a:bodyPr/>
          <a:lstStyle/>
          <a:p>
            <a:pPr marL="0" indent="0">
              <a:buNone/>
            </a:pPr>
            <a:r>
              <a:rPr lang="en-US" dirty="0"/>
              <a:t>From the data we were given, we realized some of the values were missing and if we should work with everything, it would be quite problematic</a:t>
            </a:r>
            <a:br>
              <a:rPr lang="en-US" dirty="0"/>
            </a:br>
            <a:endParaRPr lang="en-US" dirty="0"/>
          </a:p>
          <a:p>
            <a:pPr marL="0" indent="0">
              <a:buNone/>
            </a:pPr>
            <a:r>
              <a:rPr lang="en-US" dirty="0"/>
              <a:t>From the data, there was supposed to be 3756 values under each column but this is what we found;</a:t>
            </a:r>
            <a:br>
              <a:rPr lang="en-US" dirty="0"/>
            </a:br>
            <a:r>
              <a:rPr lang="en-US" dirty="0"/>
              <a:t>	Town had 3603 values with 153 missing values</a:t>
            </a:r>
          </a:p>
          <a:p>
            <a:pPr marL="0" indent="0">
              <a:buNone/>
            </a:pPr>
            <a:r>
              <a:rPr lang="en-US" dirty="0"/>
              <a:t>           Latitude and Longitude had 3732 values with 24 missing values</a:t>
            </a:r>
          </a:p>
          <a:p>
            <a:pPr marL="0" indent="0">
              <a:buNone/>
            </a:pPr>
            <a:r>
              <a:rPr lang="en-US" dirty="0"/>
              <a:t>	</a:t>
            </a:r>
          </a:p>
        </p:txBody>
      </p:sp>
    </p:spTree>
    <p:extLst>
      <p:ext uri="{BB962C8B-B14F-4D97-AF65-F5344CB8AC3E}">
        <p14:creationId xmlns:p14="http://schemas.microsoft.com/office/powerpoint/2010/main" val="152800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764F-6B66-495F-85B8-D2DAFCFFFA44}"/>
              </a:ext>
            </a:extLst>
          </p:cNvPr>
          <p:cNvSpPr>
            <a:spLocks noGrp="1"/>
          </p:cNvSpPr>
          <p:nvPr>
            <p:ph type="title"/>
          </p:nvPr>
        </p:nvSpPr>
        <p:spPr/>
        <p:txBody>
          <a:bodyPr/>
          <a:lstStyle/>
          <a:p>
            <a:r>
              <a:rPr lang="en-US" dirty="0"/>
              <a:t>Missing Town values [Sample]</a:t>
            </a:r>
          </a:p>
        </p:txBody>
      </p:sp>
      <p:pic>
        <p:nvPicPr>
          <p:cNvPr id="5" name="Content Placeholder 4">
            <a:extLst>
              <a:ext uri="{FF2B5EF4-FFF2-40B4-BE49-F238E27FC236}">
                <a16:creationId xmlns:a16="http://schemas.microsoft.com/office/drawing/2014/main" id="{2AB5C536-746B-4677-B1A5-9B281DE47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719304"/>
            <a:ext cx="8596312" cy="2764005"/>
          </a:xfrm>
        </p:spPr>
      </p:pic>
    </p:spTree>
    <p:extLst>
      <p:ext uri="{BB962C8B-B14F-4D97-AF65-F5344CB8AC3E}">
        <p14:creationId xmlns:p14="http://schemas.microsoft.com/office/powerpoint/2010/main" val="259749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22A0-106D-4306-9D7C-8F793A772180}"/>
              </a:ext>
            </a:extLst>
          </p:cNvPr>
          <p:cNvSpPr>
            <a:spLocks noGrp="1"/>
          </p:cNvSpPr>
          <p:nvPr>
            <p:ph type="title"/>
          </p:nvPr>
        </p:nvSpPr>
        <p:spPr/>
        <p:txBody>
          <a:bodyPr/>
          <a:lstStyle/>
          <a:p>
            <a:r>
              <a:rPr lang="en-US" dirty="0"/>
              <a:t>Missing Longitude and Latitude values [Sample]</a:t>
            </a:r>
          </a:p>
        </p:txBody>
      </p:sp>
      <p:pic>
        <p:nvPicPr>
          <p:cNvPr id="5" name="Content Placeholder 4">
            <a:extLst>
              <a:ext uri="{FF2B5EF4-FFF2-40B4-BE49-F238E27FC236}">
                <a16:creationId xmlns:a16="http://schemas.microsoft.com/office/drawing/2014/main" id="{E5E49421-E413-4488-B335-E8ED5995E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634985"/>
            <a:ext cx="8596312" cy="2932643"/>
          </a:xfrm>
        </p:spPr>
      </p:pic>
    </p:spTree>
    <p:extLst>
      <p:ext uri="{BB962C8B-B14F-4D97-AF65-F5344CB8AC3E}">
        <p14:creationId xmlns:p14="http://schemas.microsoft.com/office/powerpoint/2010/main" val="28387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D4B2-D224-4399-9AE8-D4A585A5C632}"/>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52559CB3-EBA2-49F8-A8CC-3221D8E35627}"/>
              </a:ext>
            </a:extLst>
          </p:cNvPr>
          <p:cNvSpPr>
            <a:spLocks noGrp="1"/>
          </p:cNvSpPr>
          <p:nvPr>
            <p:ph idx="1"/>
          </p:nvPr>
        </p:nvSpPr>
        <p:spPr>
          <a:xfrm>
            <a:off x="838200" y="1477108"/>
            <a:ext cx="10515600" cy="4699855"/>
          </a:xfrm>
        </p:spPr>
        <p:txBody>
          <a:bodyPr/>
          <a:lstStyle/>
          <a:p>
            <a:pPr marL="0" indent="0">
              <a:buNone/>
            </a:pPr>
            <a:endParaRPr lang="en-US" dirty="0"/>
          </a:p>
          <a:p>
            <a:pPr marL="0" indent="0">
              <a:buNone/>
            </a:pPr>
            <a:endParaRPr lang="en-US" dirty="0"/>
          </a:p>
          <a:p>
            <a:pPr marL="0" indent="0">
              <a:buNone/>
            </a:pPr>
            <a:r>
              <a:rPr lang="en-US" dirty="0"/>
              <a:t>Owing to some of the values being missing from the data set, we decided to find out which rows had both the value for the town, longitude and latitude missing so that we could remove them. </a:t>
            </a:r>
          </a:p>
          <a:p>
            <a:pPr marL="0" indent="0">
              <a:buNone/>
            </a:pPr>
            <a:endParaRPr lang="en-US" dirty="0"/>
          </a:p>
          <a:p>
            <a:pPr marL="0" indent="0">
              <a:buNone/>
            </a:pPr>
            <a:endParaRPr lang="en-US" dirty="0"/>
          </a:p>
          <a:p>
            <a:pPr marL="0" indent="0">
              <a:buNone/>
            </a:pPr>
            <a:r>
              <a:rPr lang="en-US" dirty="0"/>
              <a:t>We discovered 8 of them.</a:t>
            </a:r>
          </a:p>
          <a:p>
            <a:pPr marL="0" indent="0">
              <a:buNone/>
            </a:pPr>
            <a:endParaRPr lang="en-US" dirty="0"/>
          </a:p>
        </p:txBody>
      </p:sp>
    </p:spTree>
    <p:extLst>
      <p:ext uri="{BB962C8B-B14F-4D97-AF65-F5344CB8AC3E}">
        <p14:creationId xmlns:p14="http://schemas.microsoft.com/office/powerpoint/2010/main" val="92983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13D1F4-0286-42BF-8C6C-46D49C243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819" y="2891631"/>
            <a:ext cx="8534400" cy="2419350"/>
          </a:xfrm>
          <a:prstGeom prst="rect">
            <a:avLst/>
          </a:prstGeom>
        </p:spPr>
      </p:pic>
    </p:spTree>
    <p:extLst>
      <p:ext uri="{BB962C8B-B14F-4D97-AF65-F5344CB8AC3E}">
        <p14:creationId xmlns:p14="http://schemas.microsoft.com/office/powerpoint/2010/main" val="156429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693F-AF4A-4DDB-BAF8-4B72334404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50BB57-4285-4DBB-B004-1F833379A185}"/>
              </a:ext>
            </a:extLst>
          </p:cNvPr>
          <p:cNvSpPr>
            <a:spLocks noGrp="1"/>
          </p:cNvSpPr>
          <p:nvPr>
            <p:ph idx="1"/>
          </p:nvPr>
        </p:nvSpPr>
        <p:spPr/>
        <p:txBody>
          <a:bodyPr/>
          <a:lstStyle/>
          <a:p>
            <a:pPr marL="0" indent="0">
              <a:buNone/>
            </a:pPr>
            <a:r>
              <a:rPr lang="en-US" dirty="0"/>
              <a:t>From the data set, we realized that the heath facility name played a vital role in knowing the number of distinct health facilities available.</a:t>
            </a:r>
          </a:p>
          <a:p>
            <a:pPr marL="0" indent="0">
              <a:buNone/>
            </a:pPr>
            <a:r>
              <a:rPr lang="en-US" dirty="0"/>
              <a:t>That is, there is no way there could be two hospitals bearing the same name.</a:t>
            </a:r>
          </a:p>
          <a:p>
            <a:pPr marL="0" indent="0">
              <a:buNone/>
            </a:pPr>
            <a:endParaRPr lang="en-US" dirty="0"/>
          </a:p>
          <a:p>
            <a:pPr marL="0" indent="0">
              <a:buNone/>
            </a:pPr>
            <a:r>
              <a:rPr lang="en-US" dirty="0"/>
              <a:t>Having polished the data by taking out the ones with missing values out, we sorted it to know the number of health facilities available in each region.</a:t>
            </a:r>
          </a:p>
        </p:txBody>
      </p:sp>
    </p:spTree>
    <p:extLst>
      <p:ext uri="{BB962C8B-B14F-4D97-AF65-F5344CB8AC3E}">
        <p14:creationId xmlns:p14="http://schemas.microsoft.com/office/powerpoint/2010/main" val="117068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93C6E1-4920-4E5D-BC45-0018DA6B7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3" y="618978"/>
            <a:ext cx="11479236" cy="6006905"/>
          </a:xfrm>
        </p:spPr>
      </p:pic>
    </p:spTree>
    <p:extLst>
      <p:ext uri="{BB962C8B-B14F-4D97-AF65-F5344CB8AC3E}">
        <p14:creationId xmlns:p14="http://schemas.microsoft.com/office/powerpoint/2010/main" val="251795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CD7FC-1E2A-4852-BC77-DD2304503E6B}"/>
              </a:ext>
            </a:extLst>
          </p:cNvPr>
          <p:cNvSpPr>
            <a:spLocks noGrp="1"/>
          </p:cNvSpPr>
          <p:nvPr>
            <p:ph idx="1"/>
          </p:nvPr>
        </p:nvSpPr>
        <p:spPr/>
        <p:txBody>
          <a:bodyPr/>
          <a:lstStyle/>
          <a:p>
            <a:pPr marL="0" indent="0">
              <a:buNone/>
            </a:pPr>
            <a:r>
              <a:rPr lang="en-US" dirty="0"/>
              <a:t>From this data obtained, our goal was to tackle the first four regions with least health facilities to know whether they had enough health facilities in all their towns.</a:t>
            </a:r>
          </a:p>
          <a:p>
            <a:pPr marL="0" indent="0">
              <a:buNone/>
            </a:pPr>
            <a:endParaRPr lang="en-US" dirty="0"/>
          </a:p>
          <a:p>
            <a:pPr marL="0" indent="0">
              <a:buNone/>
            </a:pPr>
            <a:r>
              <a:rPr lang="en-US" dirty="0"/>
              <a:t>These regions were; Central Region, Upper West Region, Upper East Region and Northern Region.</a:t>
            </a:r>
          </a:p>
        </p:txBody>
      </p:sp>
    </p:spTree>
    <p:extLst>
      <p:ext uri="{BB962C8B-B14F-4D97-AF65-F5344CB8AC3E}">
        <p14:creationId xmlns:p14="http://schemas.microsoft.com/office/powerpoint/2010/main" val="323884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B38B-DE65-454F-B8E4-D401A9F88D88}"/>
              </a:ext>
            </a:extLst>
          </p:cNvPr>
          <p:cNvSpPr>
            <a:spLocks noGrp="1"/>
          </p:cNvSpPr>
          <p:nvPr>
            <p:ph type="title"/>
          </p:nvPr>
        </p:nvSpPr>
        <p:spPr/>
        <p:txBody>
          <a:bodyPr/>
          <a:lstStyle/>
          <a:p>
            <a:r>
              <a:rPr lang="en-US" dirty="0"/>
              <a:t>NUMBER OF TOWNS WITH A GIVEN NUMBER OF HEALTH FACILITY</a:t>
            </a:r>
          </a:p>
        </p:txBody>
      </p:sp>
      <p:graphicFrame>
        <p:nvGraphicFramePr>
          <p:cNvPr id="8" name="Table 8">
            <a:extLst>
              <a:ext uri="{FF2B5EF4-FFF2-40B4-BE49-F238E27FC236}">
                <a16:creationId xmlns:a16="http://schemas.microsoft.com/office/drawing/2014/main" id="{ADBC5DD3-3089-412F-9E6C-C7D2A213A39C}"/>
              </a:ext>
            </a:extLst>
          </p:cNvPr>
          <p:cNvGraphicFramePr>
            <a:graphicFrameLocks noGrp="1"/>
          </p:cNvGraphicFramePr>
          <p:nvPr>
            <p:extLst>
              <p:ext uri="{D42A27DB-BD31-4B8C-83A1-F6EECF244321}">
                <p14:modId xmlns:p14="http://schemas.microsoft.com/office/powerpoint/2010/main" val="3481868175"/>
              </p:ext>
            </p:extLst>
          </p:nvPr>
        </p:nvGraphicFramePr>
        <p:xfrm>
          <a:off x="1159803" y="1690688"/>
          <a:ext cx="8575040" cy="4888867"/>
        </p:xfrm>
        <a:graphic>
          <a:graphicData uri="http://schemas.openxmlformats.org/drawingml/2006/table">
            <a:tbl>
              <a:tblPr firstRow="1" bandRow="1">
                <a:tableStyleId>{5C22544A-7EE6-4342-B048-85BDC9FD1C3A}</a:tableStyleId>
              </a:tblPr>
              <a:tblGrid>
                <a:gridCol w="1715008">
                  <a:extLst>
                    <a:ext uri="{9D8B030D-6E8A-4147-A177-3AD203B41FA5}">
                      <a16:colId xmlns:a16="http://schemas.microsoft.com/office/drawing/2014/main" val="3190715849"/>
                    </a:ext>
                  </a:extLst>
                </a:gridCol>
                <a:gridCol w="1715008">
                  <a:extLst>
                    <a:ext uri="{9D8B030D-6E8A-4147-A177-3AD203B41FA5}">
                      <a16:colId xmlns:a16="http://schemas.microsoft.com/office/drawing/2014/main" val="3978418280"/>
                    </a:ext>
                  </a:extLst>
                </a:gridCol>
                <a:gridCol w="1715008">
                  <a:extLst>
                    <a:ext uri="{9D8B030D-6E8A-4147-A177-3AD203B41FA5}">
                      <a16:colId xmlns:a16="http://schemas.microsoft.com/office/drawing/2014/main" val="3501291047"/>
                    </a:ext>
                  </a:extLst>
                </a:gridCol>
                <a:gridCol w="1715008">
                  <a:extLst>
                    <a:ext uri="{9D8B030D-6E8A-4147-A177-3AD203B41FA5}">
                      <a16:colId xmlns:a16="http://schemas.microsoft.com/office/drawing/2014/main" val="1061680300"/>
                    </a:ext>
                  </a:extLst>
                </a:gridCol>
                <a:gridCol w="1715008">
                  <a:extLst>
                    <a:ext uri="{9D8B030D-6E8A-4147-A177-3AD203B41FA5}">
                      <a16:colId xmlns:a16="http://schemas.microsoft.com/office/drawing/2014/main" val="4086212615"/>
                    </a:ext>
                  </a:extLst>
                </a:gridCol>
              </a:tblGrid>
              <a:tr h="558330">
                <a:tc>
                  <a:txBody>
                    <a:bodyPr/>
                    <a:lstStyle/>
                    <a:p>
                      <a:r>
                        <a:rPr lang="en-US" dirty="0"/>
                        <a:t>NUMBER</a:t>
                      </a:r>
                    </a:p>
                  </a:txBody>
                  <a:tcPr/>
                </a:tc>
                <a:tc>
                  <a:txBody>
                    <a:bodyPr/>
                    <a:lstStyle/>
                    <a:p>
                      <a:r>
                        <a:rPr lang="en-US" dirty="0"/>
                        <a:t>CENTRAL REGION</a:t>
                      </a:r>
                    </a:p>
                  </a:txBody>
                  <a:tcPr/>
                </a:tc>
                <a:tc>
                  <a:txBody>
                    <a:bodyPr/>
                    <a:lstStyle/>
                    <a:p>
                      <a:r>
                        <a:rPr lang="en-US" dirty="0"/>
                        <a:t>NORTHERN REGION</a:t>
                      </a:r>
                    </a:p>
                  </a:txBody>
                  <a:tcPr/>
                </a:tc>
                <a:tc>
                  <a:txBody>
                    <a:bodyPr/>
                    <a:lstStyle/>
                    <a:p>
                      <a:r>
                        <a:rPr lang="en-US" dirty="0"/>
                        <a:t>UPPER WEST REGION</a:t>
                      </a:r>
                    </a:p>
                  </a:txBody>
                  <a:tcPr/>
                </a:tc>
                <a:tc>
                  <a:txBody>
                    <a:bodyPr/>
                    <a:lstStyle/>
                    <a:p>
                      <a:r>
                        <a:rPr lang="en-US" dirty="0"/>
                        <a:t>UPPER EAST REGION</a:t>
                      </a:r>
                    </a:p>
                  </a:txBody>
                  <a:tcPr/>
                </a:tc>
                <a:extLst>
                  <a:ext uri="{0D108BD9-81ED-4DB2-BD59-A6C34878D82A}">
                    <a16:rowId xmlns:a16="http://schemas.microsoft.com/office/drawing/2014/main" val="4115264509"/>
                  </a:ext>
                </a:extLst>
              </a:tr>
              <a:tr h="597075">
                <a:tc>
                  <a:txBody>
                    <a:bodyPr/>
                    <a:lstStyle/>
                    <a:p>
                      <a:r>
                        <a:rPr lang="en-US" dirty="0"/>
                        <a:t>1</a:t>
                      </a:r>
                    </a:p>
                  </a:txBody>
                  <a:tcPr/>
                </a:tc>
                <a:tc>
                  <a:txBody>
                    <a:bodyPr/>
                    <a:lstStyle/>
                    <a:p>
                      <a:r>
                        <a:rPr lang="en-US" dirty="0"/>
                        <a:t>189</a:t>
                      </a:r>
                    </a:p>
                  </a:txBody>
                  <a:tcPr/>
                </a:tc>
                <a:tc>
                  <a:txBody>
                    <a:bodyPr/>
                    <a:lstStyle/>
                    <a:p>
                      <a:r>
                        <a:rPr lang="en-US" dirty="0"/>
                        <a:t>184</a:t>
                      </a:r>
                    </a:p>
                  </a:txBody>
                  <a:tcPr/>
                </a:tc>
                <a:tc>
                  <a:txBody>
                    <a:bodyPr/>
                    <a:lstStyle/>
                    <a:p>
                      <a:r>
                        <a:rPr lang="en-US" dirty="0"/>
                        <a:t>119</a:t>
                      </a:r>
                    </a:p>
                  </a:txBody>
                  <a:tcPr/>
                </a:tc>
                <a:tc>
                  <a:txBody>
                    <a:bodyPr/>
                    <a:lstStyle/>
                    <a:p>
                      <a:r>
                        <a:rPr lang="en-US" dirty="0"/>
                        <a:t>151</a:t>
                      </a:r>
                    </a:p>
                  </a:txBody>
                  <a:tcPr/>
                </a:tc>
                <a:extLst>
                  <a:ext uri="{0D108BD9-81ED-4DB2-BD59-A6C34878D82A}">
                    <a16:rowId xmlns:a16="http://schemas.microsoft.com/office/drawing/2014/main" val="2652947137"/>
                  </a:ext>
                </a:extLst>
              </a:tr>
              <a:tr h="456464">
                <a:tc>
                  <a:txBody>
                    <a:bodyPr/>
                    <a:lstStyle/>
                    <a:p>
                      <a:r>
                        <a:rPr lang="en-US" dirty="0"/>
                        <a:t>2</a:t>
                      </a:r>
                    </a:p>
                  </a:txBody>
                  <a:tcPr/>
                </a:tc>
                <a:tc>
                  <a:txBody>
                    <a:bodyPr/>
                    <a:lstStyle/>
                    <a:p>
                      <a:r>
                        <a:rPr lang="en-US" dirty="0"/>
                        <a:t>15</a:t>
                      </a:r>
                    </a:p>
                  </a:txBody>
                  <a:tcPr/>
                </a:tc>
                <a:tc>
                  <a:txBody>
                    <a:bodyPr/>
                    <a:lstStyle/>
                    <a:p>
                      <a:r>
                        <a:rPr lang="en-US" dirty="0"/>
                        <a:t>22</a:t>
                      </a:r>
                    </a:p>
                  </a:txBody>
                  <a:tcPr/>
                </a:tc>
                <a:tc>
                  <a:txBody>
                    <a:bodyPr/>
                    <a:lstStyle/>
                    <a:p>
                      <a:r>
                        <a:rPr lang="en-US" dirty="0"/>
                        <a:t>9</a:t>
                      </a:r>
                    </a:p>
                  </a:txBody>
                  <a:tcPr/>
                </a:tc>
                <a:tc>
                  <a:txBody>
                    <a:bodyPr/>
                    <a:lstStyle/>
                    <a:p>
                      <a:r>
                        <a:rPr lang="en-US" dirty="0"/>
                        <a:t>20</a:t>
                      </a:r>
                    </a:p>
                  </a:txBody>
                  <a:tcPr/>
                </a:tc>
                <a:extLst>
                  <a:ext uri="{0D108BD9-81ED-4DB2-BD59-A6C34878D82A}">
                    <a16:rowId xmlns:a16="http://schemas.microsoft.com/office/drawing/2014/main" val="418830631"/>
                  </a:ext>
                </a:extLst>
              </a:tr>
              <a:tr h="456464">
                <a:tc>
                  <a:txBody>
                    <a:bodyPr/>
                    <a:lstStyle/>
                    <a:p>
                      <a:r>
                        <a:rPr lang="en-US" dirty="0"/>
                        <a:t>3</a:t>
                      </a:r>
                    </a:p>
                  </a:txBody>
                  <a:tcPr/>
                </a:tc>
                <a:tc>
                  <a:txBody>
                    <a:bodyPr/>
                    <a:lstStyle/>
                    <a:p>
                      <a:r>
                        <a:rPr lang="en-US" dirty="0"/>
                        <a:t>6</a:t>
                      </a:r>
                    </a:p>
                  </a:txBody>
                  <a:tcPr/>
                </a:tc>
                <a:tc>
                  <a:txBody>
                    <a:bodyPr/>
                    <a:lstStyle/>
                    <a:p>
                      <a:r>
                        <a:rPr lang="en-US" dirty="0"/>
                        <a:t>7</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34895284"/>
                  </a:ext>
                </a:extLst>
              </a:tr>
              <a:tr h="456464">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4100607282"/>
                  </a:ext>
                </a:extLst>
              </a:tr>
              <a:tr h="456464">
                <a:tc>
                  <a:txBody>
                    <a:bodyPr/>
                    <a:lstStyle/>
                    <a:p>
                      <a:r>
                        <a:rPr lang="en-US" dirty="0"/>
                        <a:t>5</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63768825"/>
                  </a:ext>
                </a:extLst>
              </a:tr>
              <a:tr h="456464">
                <a:tc>
                  <a:txBody>
                    <a:bodyPr/>
                    <a:lstStyle/>
                    <a:p>
                      <a:r>
                        <a:rPr lang="en-US" dirty="0"/>
                        <a:t>6</a:t>
                      </a:r>
                    </a:p>
                  </a:txBody>
                  <a:tcPr/>
                </a:tc>
                <a:tc>
                  <a:txBody>
                    <a:bodyPr/>
                    <a:lstStyle/>
                    <a:p>
                      <a:r>
                        <a:rPr lang="en-US" dirty="0"/>
                        <a:t>-</a:t>
                      </a:r>
                    </a:p>
                  </a:txBody>
                  <a:tcPr/>
                </a:tc>
                <a:tc>
                  <a:txBody>
                    <a:bodyPr/>
                    <a:lstStyle/>
                    <a:p>
                      <a:r>
                        <a:rPr lang="en-US" dirty="0"/>
                        <a:t>-</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2353239247"/>
                  </a:ext>
                </a:extLst>
              </a:tr>
              <a:tr h="456464">
                <a:tc>
                  <a:txBody>
                    <a:bodyPr/>
                    <a:lstStyle/>
                    <a:p>
                      <a:r>
                        <a:rPr lang="en-US" dirty="0"/>
                        <a:t>7</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a:t>
                      </a:r>
                    </a:p>
                  </a:txBody>
                  <a:tcPr/>
                </a:tc>
                <a:extLst>
                  <a:ext uri="{0D108BD9-81ED-4DB2-BD59-A6C34878D82A}">
                    <a16:rowId xmlns:a16="http://schemas.microsoft.com/office/drawing/2014/main" val="2276213561"/>
                  </a:ext>
                </a:extLst>
              </a:tr>
              <a:tr h="456464">
                <a:tc>
                  <a:txBody>
                    <a:bodyPr/>
                    <a:lstStyle/>
                    <a:p>
                      <a:r>
                        <a:rPr lang="en-US" dirty="0"/>
                        <a:t>8</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057962175"/>
                  </a:ext>
                </a:extLst>
              </a:tr>
              <a:tr h="456464">
                <a:tc>
                  <a:txBody>
                    <a:bodyPr/>
                    <a:lstStyle/>
                    <a:p>
                      <a:r>
                        <a:rPr lang="en-US" dirty="0"/>
                        <a:t>9</a:t>
                      </a:r>
                    </a:p>
                  </a:txBody>
                  <a:tcPr/>
                </a:tc>
                <a:tc>
                  <a:txBody>
                    <a:bodyPr/>
                    <a:lstStyle/>
                    <a:p>
                      <a:r>
                        <a:rPr lang="en-US" dirty="0"/>
                        <a:t>1</a:t>
                      </a:r>
                    </a:p>
                  </a:txBody>
                  <a:tcPr/>
                </a:tc>
                <a:tc>
                  <a:txBody>
                    <a:bodyPr/>
                    <a:lstStyle/>
                    <a:p>
                      <a:r>
                        <a:rPr lang="en-US" dirty="0"/>
                        <a:t>-</a:t>
                      </a:r>
                    </a:p>
                  </a:txBody>
                  <a:tcPr/>
                </a:tc>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2064314017"/>
                  </a:ext>
                </a:extLst>
              </a:tr>
            </a:tbl>
          </a:graphicData>
        </a:graphic>
      </p:graphicFrame>
    </p:spTree>
    <p:extLst>
      <p:ext uri="{BB962C8B-B14F-4D97-AF65-F5344CB8AC3E}">
        <p14:creationId xmlns:p14="http://schemas.microsoft.com/office/powerpoint/2010/main" val="210674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B1420-E7B6-46DD-A026-A16D03648863}"/>
              </a:ext>
            </a:extLst>
          </p:cNvPr>
          <p:cNvSpPr>
            <a:spLocks noGrp="1"/>
          </p:cNvSpPr>
          <p:nvPr>
            <p:ph idx="1"/>
          </p:nvPr>
        </p:nvSpPr>
        <p:spPr>
          <a:xfrm>
            <a:off x="838200" y="576775"/>
            <a:ext cx="10515600" cy="5600188"/>
          </a:xfrm>
        </p:spPr>
        <p:txBody>
          <a:bodyPr/>
          <a:lstStyle/>
          <a:p>
            <a:pPr marL="0" indent="0">
              <a:buNone/>
            </a:pPr>
            <a:r>
              <a:rPr lang="en-US" dirty="0"/>
              <a:t>From the information gathered from the four regions, we realized most of the towns had one hospital facility available.</a:t>
            </a:r>
          </a:p>
          <a:p>
            <a:pPr marL="0" indent="0">
              <a:buNone/>
            </a:pPr>
            <a:endParaRPr lang="en-US" dirty="0"/>
          </a:p>
          <a:p>
            <a:pPr marL="0" indent="0">
              <a:buNone/>
            </a:pPr>
            <a:r>
              <a:rPr lang="en-US" dirty="0"/>
              <a:t>To make a concrete decision on where to build these hospitals, we conducted a cumulative frequency curve to affirm the number of towns lacking heath facility per a given percentile.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247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a:latin typeface="Helvetica" pitchFamily="2" charset="0"/>
              </a:rPr>
              <a:t>Welcome to UpTrack Analytics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39" t="6066" r="8319" b="8319"/>
          <a:stretch/>
        </p:blipFill>
        <p:spPr>
          <a:xfrm>
            <a:off x="2951018" y="1404910"/>
            <a:ext cx="5583382" cy="4987636"/>
          </a:xfrm>
          <a:prstGeom prst="rect">
            <a:avLst/>
          </a:prstGeom>
        </p:spPr>
      </p:pic>
    </p:spTree>
    <p:extLst>
      <p:ext uri="{BB962C8B-B14F-4D97-AF65-F5344CB8AC3E}">
        <p14:creationId xmlns:p14="http://schemas.microsoft.com/office/powerpoint/2010/main" val="275325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4AC5-E346-44DF-A9DF-4A900CF66AF5}"/>
              </a:ext>
            </a:extLst>
          </p:cNvPr>
          <p:cNvSpPr>
            <a:spLocks noGrp="1"/>
          </p:cNvSpPr>
          <p:nvPr>
            <p:ph type="title"/>
          </p:nvPr>
        </p:nvSpPr>
        <p:spPr/>
        <p:txBody>
          <a:bodyPr/>
          <a:lstStyle/>
          <a:p>
            <a:r>
              <a:rPr lang="en-US" dirty="0"/>
              <a:t>CENTRAL REGION</a:t>
            </a:r>
          </a:p>
        </p:txBody>
      </p:sp>
      <p:pic>
        <p:nvPicPr>
          <p:cNvPr id="5" name="Content Placeholder 4">
            <a:extLst>
              <a:ext uri="{FF2B5EF4-FFF2-40B4-BE49-F238E27FC236}">
                <a16:creationId xmlns:a16="http://schemas.microsoft.com/office/drawing/2014/main" id="{29B15DDA-E948-4E2A-A470-F45F02F2D8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1" y="1266092"/>
            <a:ext cx="10916529" cy="5458265"/>
          </a:xfrm>
        </p:spPr>
      </p:pic>
    </p:spTree>
    <p:extLst>
      <p:ext uri="{BB962C8B-B14F-4D97-AF65-F5344CB8AC3E}">
        <p14:creationId xmlns:p14="http://schemas.microsoft.com/office/powerpoint/2010/main" val="253234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C82A-D746-40F2-954E-B3A5BB479B65}"/>
              </a:ext>
            </a:extLst>
          </p:cNvPr>
          <p:cNvSpPr>
            <a:spLocks noGrp="1"/>
          </p:cNvSpPr>
          <p:nvPr>
            <p:ph type="title"/>
          </p:nvPr>
        </p:nvSpPr>
        <p:spPr/>
        <p:txBody>
          <a:bodyPr/>
          <a:lstStyle/>
          <a:p>
            <a:r>
              <a:rPr lang="en-US" dirty="0"/>
              <a:t>NORTHERN REGION</a:t>
            </a:r>
          </a:p>
        </p:txBody>
      </p:sp>
      <p:pic>
        <p:nvPicPr>
          <p:cNvPr id="5" name="Content Placeholder 4">
            <a:extLst>
              <a:ext uri="{FF2B5EF4-FFF2-40B4-BE49-F238E27FC236}">
                <a16:creationId xmlns:a16="http://schemas.microsoft.com/office/drawing/2014/main" id="{573434EA-2EAD-4F26-BD50-00444EA0A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561" y="2160588"/>
            <a:ext cx="5650915" cy="3881437"/>
          </a:xfrm>
        </p:spPr>
      </p:pic>
    </p:spTree>
    <p:extLst>
      <p:ext uri="{BB962C8B-B14F-4D97-AF65-F5344CB8AC3E}">
        <p14:creationId xmlns:p14="http://schemas.microsoft.com/office/powerpoint/2010/main" val="152570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B831-27F1-4AAC-857B-8111D4FE64FC}"/>
              </a:ext>
            </a:extLst>
          </p:cNvPr>
          <p:cNvSpPr>
            <a:spLocks noGrp="1"/>
          </p:cNvSpPr>
          <p:nvPr>
            <p:ph type="title"/>
          </p:nvPr>
        </p:nvSpPr>
        <p:spPr/>
        <p:txBody>
          <a:bodyPr/>
          <a:lstStyle/>
          <a:p>
            <a:r>
              <a:rPr lang="en-US" dirty="0"/>
              <a:t>UPPER WEST REGION</a:t>
            </a:r>
          </a:p>
        </p:txBody>
      </p:sp>
      <p:pic>
        <p:nvPicPr>
          <p:cNvPr id="5" name="Content Placeholder 4">
            <a:extLst>
              <a:ext uri="{FF2B5EF4-FFF2-40B4-BE49-F238E27FC236}">
                <a16:creationId xmlns:a16="http://schemas.microsoft.com/office/drawing/2014/main" id="{49909430-7133-4B90-BBA8-CF720BC8D0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52" y="1209822"/>
            <a:ext cx="12140419" cy="5852159"/>
          </a:xfrm>
        </p:spPr>
      </p:pic>
    </p:spTree>
    <p:extLst>
      <p:ext uri="{BB962C8B-B14F-4D97-AF65-F5344CB8AC3E}">
        <p14:creationId xmlns:p14="http://schemas.microsoft.com/office/powerpoint/2010/main" val="2057552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D91D-FDDF-4844-B627-BCCF2D30A953}"/>
              </a:ext>
            </a:extLst>
          </p:cNvPr>
          <p:cNvSpPr>
            <a:spLocks noGrp="1"/>
          </p:cNvSpPr>
          <p:nvPr>
            <p:ph type="title"/>
          </p:nvPr>
        </p:nvSpPr>
        <p:spPr/>
        <p:txBody>
          <a:bodyPr/>
          <a:lstStyle/>
          <a:p>
            <a:r>
              <a:rPr lang="en-US" dirty="0"/>
              <a:t>UPPER EAST REGION</a:t>
            </a:r>
          </a:p>
        </p:txBody>
      </p:sp>
      <p:pic>
        <p:nvPicPr>
          <p:cNvPr id="5" name="Content Placeholder 4">
            <a:extLst>
              <a:ext uri="{FF2B5EF4-FFF2-40B4-BE49-F238E27FC236}">
                <a16:creationId xmlns:a16="http://schemas.microsoft.com/office/drawing/2014/main" id="{87054C09-44EE-484E-933A-B49EFFFAB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449" y="2160588"/>
            <a:ext cx="5551140" cy="3881437"/>
          </a:xfrm>
        </p:spPr>
      </p:pic>
    </p:spTree>
    <p:extLst>
      <p:ext uri="{BB962C8B-B14F-4D97-AF65-F5344CB8AC3E}">
        <p14:creationId xmlns:p14="http://schemas.microsoft.com/office/powerpoint/2010/main" val="254761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7116-BD78-4505-8C3C-0526D97C496B}"/>
              </a:ext>
            </a:extLst>
          </p:cNvPr>
          <p:cNvSpPr>
            <a:spLocks noGrp="1"/>
          </p:cNvSpPr>
          <p:nvPr>
            <p:ph type="title"/>
          </p:nvPr>
        </p:nvSpPr>
        <p:spPr/>
        <p:txBody>
          <a:bodyPr/>
          <a:lstStyle/>
          <a:p>
            <a:r>
              <a:rPr lang="en-US" dirty="0"/>
              <a:t>DECISION RULE</a:t>
            </a:r>
          </a:p>
        </p:txBody>
      </p:sp>
      <p:sp>
        <p:nvSpPr>
          <p:cNvPr id="3" name="Content Placeholder 2">
            <a:extLst>
              <a:ext uri="{FF2B5EF4-FFF2-40B4-BE49-F238E27FC236}">
                <a16:creationId xmlns:a16="http://schemas.microsoft.com/office/drawing/2014/main" id="{56BAD3AE-082E-4AA7-987C-D379AC771860}"/>
              </a:ext>
            </a:extLst>
          </p:cNvPr>
          <p:cNvSpPr>
            <a:spLocks noGrp="1"/>
          </p:cNvSpPr>
          <p:nvPr>
            <p:ph idx="1"/>
          </p:nvPr>
        </p:nvSpPr>
        <p:spPr/>
        <p:txBody>
          <a:bodyPr/>
          <a:lstStyle/>
          <a:p>
            <a:pPr marL="0" indent="0">
              <a:buNone/>
            </a:pPr>
            <a:r>
              <a:rPr lang="en-US" dirty="0"/>
              <a:t>Based on these findings, we can tell our client to allocate the health facilities at these four regions focusing more on the towns with one health facility.</a:t>
            </a:r>
          </a:p>
          <a:p>
            <a:pPr marL="0" indent="0">
              <a:buNone/>
            </a:pPr>
            <a:endParaRPr lang="en-US" dirty="0"/>
          </a:p>
        </p:txBody>
      </p:sp>
    </p:spTree>
    <p:extLst>
      <p:ext uri="{BB962C8B-B14F-4D97-AF65-F5344CB8AC3E}">
        <p14:creationId xmlns:p14="http://schemas.microsoft.com/office/powerpoint/2010/main" val="119317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CDDD-6233-482B-9C40-0BAD666F15F6}"/>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5E3D489A-94F7-40DA-9E6C-8F6B1EDE1725}"/>
              </a:ext>
            </a:extLst>
          </p:cNvPr>
          <p:cNvSpPr>
            <a:spLocks noGrp="1"/>
          </p:cNvSpPr>
          <p:nvPr>
            <p:ph idx="1"/>
          </p:nvPr>
        </p:nvSpPr>
        <p:spPr/>
        <p:txBody>
          <a:bodyPr/>
          <a:lstStyle/>
          <a:p>
            <a:pPr marL="0" indent="0">
              <a:buNone/>
            </a:pPr>
            <a:r>
              <a:rPr lang="en-US" dirty="0"/>
              <a:t>We recommend that before embarking on the project, the population data of that particular town should be taken into consideration to help know the type of health facility to put up.</a:t>
            </a:r>
          </a:p>
          <a:p>
            <a:pPr marL="0" indent="0">
              <a:buNone/>
            </a:pPr>
            <a:endParaRPr lang="en-US" dirty="0"/>
          </a:p>
          <a:p>
            <a:pPr marL="0" indent="0">
              <a:buNone/>
            </a:pPr>
            <a:r>
              <a:rPr lang="en-US" dirty="0"/>
              <a:t>Also the standard of living and the economic life of the town folk should be critically paid attention to know whether it’s going to be owned by the government or by the private or a shared ownership.</a:t>
            </a:r>
          </a:p>
        </p:txBody>
      </p:sp>
    </p:spTree>
    <p:extLst>
      <p:ext uri="{BB962C8B-B14F-4D97-AF65-F5344CB8AC3E}">
        <p14:creationId xmlns:p14="http://schemas.microsoft.com/office/powerpoint/2010/main" val="355449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9CAF-4143-4791-82A8-2AFB8476A4DF}"/>
              </a:ext>
            </a:extLst>
          </p:cNvPr>
          <p:cNvSpPr>
            <a:spLocks noGrp="1"/>
          </p:cNvSpPr>
          <p:nvPr>
            <p:ph type="title"/>
          </p:nvPr>
        </p:nvSpPr>
        <p:spPr/>
        <p:txBody>
          <a:bodyPr/>
          <a:lstStyle/>
          <a:p>
            <a:r>
              <a:rPr lang="en-US">
                <a:latin typeface="Helvetica" pitchFamily="2" charset="0"/>
              </a:rPr>
              <a:t>About us</a:t>
            </a:r>
            <a:endParaRPr lang="en-US" spc="300">
              <a:latin typeface="Helvetica" pitchFamily="2" charset="0"/>
            </a:endParaRPr>
          </a:p>
        </p:txBody>
      </p:sp>
      <p:sp>
        <p:nvSpPr>
          <p:cNvPr id="3" name="Content Placeholder 2">
            <a:extLst>
              <a:ext uri="{FF2B5EF4-FFF2-40B4-BE49-F238E27FC236}">
                <a16:creationId xmlns:a16="http://schemas.microsoft.com/office/drawing/2014/main" id="{01500E4E-3565-42B6-87D7-E9BDE5990154}"/>
              </a:ext>
            </a:extLst>
          </p:cNvPr>
          <p:cNvSpPr>
            <a:spLocks noGrp="1"/>
          </p:cNvSpPr>
          <p:nvPr>
            <p:ph idx="1"/>
          </p:nvPr>
        </p:nvSpPr>
        <p:spPr/>
        <p:txBody>
          <a:bodyPr>
            <a:normAutofit/>
          </a:bodyPr>
          <a:lstStyle/>
          <a:p>
            <a:pPr marL="0" indent="0">
              <a:buNone/>
            </a:pPr>
            <a:r>
              <a:rPr lang="en-US">
                <a:latin typeface="Helvetica" pitchFamily="2" charset="0"/>
              </a:rPr>
              <a:t>With a worldwide presence, UpTrack Analytics is a data analytics firm that has maintained a continuous commitment throughout its history to providing detailed inferences from all kinds of data.</a:t>
            </a:r>
          </a:p>
          <a:p>
            <a:pPr marL="0" indent="0">
              <a:buNone/>
            </a:pPr>
            <a:br>
              <a:rPr lang="en-US">
                <a:latin typeface="Helvetica" pitchFamily="2" charset="0"/>
              </a:rPr>
            </a:br>
            <a:r>
              <a:rPr lang="en-US">
                <a:latin typeface="Helvetica" pitchFamily="2" charset="0"/>
              </a:rPr>
              <a:t>For the past decades, it has been the leading data analyzing firm turning data into meaningful knowledge for clients, people, communities and the capital markets.</a:t>
            </a:r>
          </a:p>
          <a:p>
            <a:pPr marL="0" indent="0">
              <a:buNone/>
            </a:pPr>
            <a:endParaRPr lang="en-US">
              <a:latin typeface="Helvetica" pitchFamily="2" charset="0"/>
            </a:endParaRPr>
          </a:p>
          <a:p>
            <a:pPr marL="0" indent="0">
              <a:buNone/>
            </a:pPr>
            <a:r>
              <a:rPr lang="en-US">
                <a:latin typeface="Helvetica" pitchFamily="2" charset="0"/>
              </a:rPr>
              <a:t>The industry line of business and sectors that UpTrack Analytics focuses on are as follows: Healthcare, Government, Industrial Markets and Financial services.</a:t>
            </a:r>
          </a:p>
        </p:txBody>
      </p:sp>
    </p:spTree>
    <p:extLst>
      <p:ext uri="{BB962C8B-B14F-4D97-AF65-F5344CB8AC3E}">
        <p14:creationId xmlns:p14="http://schemas.microsoft.com/office/powerpoint/2010/main" val="425791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B6117-2647-4A25-BDB2-1C5C15E0E8F2}"/>
              </a:ext>
            </a:extLst>
          </p:cNvPr>
          <p:cNvSpPr>
            <a:spLocks noGrp="1"/>
          </p:cNvSpPr>
          <p:nvPr>
            <p:ph type="title"/>
          </p:nvPr>
        </p:nvSpPr>
        <p:spPr/>
        <p:txBody>
          <a:bodyPr>
            <a:normAutofit/>
          </a:bodyPr>
          <a:lstStyle/>
          <a:p>
            <a:r>
              <a:rPr lang="en-US" sz="3600" b="1">
                <a:latin typeface="Helvetica" pitchFamily="2" charset="0"/>
              </a:rPr>
              <a:t>Vision</a:t>
            </a:r>
          </a:p>
        </p:txBody>
      </p:sp>
      <p:sp>
        <p:nvSpPr>
          <p:cNvPr id="5" name="Content Placeholder 4">
            <a:extLst>
              <a:ext uri="{FF2B5EF4-FFF2-40B4-BE49-F238E27FC236}">
                <a16:creationId xmlns:a16="http://schemas.microsoft.com/office/drawing/2014/main" id="{7C652C43-12DD-4F87-9F27-1C93C9652840}"/>
              </a:ext>
            </a:extLst>
          </p:cNvPr>
          <p:cNvSpPr>
            <a:spLocks noGrp="1"/>
          </p:cNvSpPr>
          <p:nvPr>
            <p:ph idx="1"/>
          </p:nvPr>
        </p:nvSpPr>
        <p:spPr/>
        <p:txBody>
          <a:bodyPr>
            <a:normAutofit/>
          </a:bodyPr>
          <a:lstStyle/>
          <a:p>
            <a:pPr marL="0" indent="0">
              <a:buNone/>
            </a:pPr>
            <a:r>
              <a:rPr lang="en-US">
                <a:latin typeface="Helvetica" pitchFamily="2" charset="0"/>
              </a:rPr>
              <a:t>To maintain a pedigree of serviceability by helping African businesses stay competitive and relevant on the global frontier.</a:t>
            </a:r>
          </a:p>
          <a:p>
            <a:pPr marL="0" indent="0">
              <a:buNone/>
            </a:pPr>
            <a:endParaRPr lang="en-US">
              <a:latin typeface="Helvetica" pitchFamily="2" charset="0"/>
            </a:endParaRPr>
          </a:p>
          <a:p>
            <a:pPr marL="0" indent="0">
              <a:buNone/>
            </a:pPr>
            <a:r>
              <a:rPr lang="en-US" sz="3600" b="1">
                <a:latin typeface="Helvetica" pitchFamily="2" charset="0"/>
              </a:rPr>
              <a:t>Mission</a:t>
            </a:r>
          </a:p>
          <a:p>
            <a:pPr marL="0" indent="0">
              <a:buNone/>
            </a:pPr>
            <a:br>
              <a:rPr lang="en-US">
                <a:latin typeface="Helvetica" pitchFamily="2" charset="0"/>
              </a:rPr>
            </a:br>
            <a:r>
              <a:rPr lang="en-US">
                <a:latin typeface="Helvetica" pitchFamily="2" charset="0"/>
              </a:rPr>
              <a:t>To empower African businesses by helping them derive meaningful business-essential insights from the data they produce.</a:t>
            </a:r>
          </a:p>
          <a:p>
            <a:pPr marL="0" indent="0">
              <a:buNone/>
            </a:pPr>
            <a:endParaRPr lang="en-US">
              <a:latin typeface="Helvetica" pitchFamily="2" charset="0"/>
            </a:endParaRPr>
          </a:p>
        </p:txBody>
      </p:sp>
    </p:spTree>
    <p:extLst>
      <p:ext uri="{BB962C8B-B14F-4D97-AF65-F5344CB8AC3E}">
        <p14:creationId xmlns:p14="http://schemas.microsoft.com/office/powerpoint/2010/main" val="301821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794B65-D381-4072-8F5C-B5A15058CB90}"/>
              </a:ext>
            </a:extLst>
          </p:cNvPr>
          <p:cNvSpPr>
            <a:spLocks noGrp="1"/>
          </p:cNvSpPr>
          <p:nvPr>
            <p:ph type="title"/>
          </p:nvPr>
        </p:nvSpPr>
        <p:spPr>
          <a:xfrm>
            <a:off x="443345" y="197608"/>
            <a:ext cx="11125200" cy="1967346"/>
          </a:xfrm>
        </p:spPr>
        <p:txBody>
          <a:bodyPr>
            <a:normAutofit fontScale="90000"/>
          </a:bodyPr>
          <a:lstStyle/>
          <a:p>
            <a:pPr>
              <a:lnSpc>
                <a:spcPct val="100000"/>
              </a:lnSpc>
            </a:pPr>
            <a:r>
              <a:rPr lang="en-US" sz="4000" b="1">
                <a:latin typeface="Helvetica" pitchFamily="2" charset="0"/>
              </a:rPr>
              <a:t>                  Jemima E. </a:t>
            </a:r>
            <a:r>
              <a:rPr lang="en-US" sz="4000" b="1" err="1">
                <a:latin typeface="Helvetica" pitchFamily="2" charset="0"/>
              </a:rPr>
              <a:t>Denteh</a:t>
            </a:r>
            <a:br>
              <a:rPr lang="en-US" sz="4000" b="1">
                <a:latin typeface="Helvetica" pitchFamily="2" charset="0"/>
              </a:rPr>
            </a:br>
            <a:r>
              <a:rPr lang="en-US" sz="4000" b="1">
                <a:latin typeface="Helvetica" pitchFamily="2" charset="0"/>
              </a:rPr>
              <a:t>                 </a:t>
            </a:r>
            <a:r>
              <a:rPr lang="en-US" sz="2700">
                <a:latin typeface="Helvetica" pitchFamily="2" charset="0"/>
              </a:rPr>
              <a:t> Project Manager</a:t>
            </a:r>
            <a:br>
              <a:rPr lang="en-US" sz="4000" b="1">
                <a:latin typeface="Helvetica" pitchFamily="2" charset="0"/>
              </a:rPr>
            </a:br>
            <a:r>
              <a:rPr lang="en-US" sz="4000" b="1">
                <a:latin typeface="Helvetica" pitchFamily="2" charset="0"/>
              </a:rPr>
              <a:t>                 </a:t>
            </a:r>
            <a:br>
              <a:rPr lang="en-US" sz="4000" b="1">
                <a:latin typeface="Helvetica" pitchFamily="2" charset="0"/>
              </a:rPr>
            </a:br>
            <a:r>
              <a:rPr lang="en-US" sz="3100">
                <a:latin typeface="Helvetica" pitchFamily="2" charset="0"/>
              </a:rPr>
              <a:t>                     </a:t>
            </a:r>
            <a:endParaRPr lang="en-US">
              <a:latin typeface="Helvetica" pitchFamily="2" charset="0"/>
            </a:endParaRPr>
          </a:p>
        </p:txBody>
      </p:sp>
      <p:sp>
        <p:nvSpPr>
          <p:cNvPr id="3" name="Content Placeholder 2">
            <a:extLst>
              <a:ext uri="{FF2B5EF4-FFF2-40B4-BE49-F238E27FC236}">
                <a16:creationId xmlns:a16="http://schemas.microsoft.com/office/drawing/2014/main" id="{08F36D92-DEC9-4F9F-A14A-C564D6707BC1}"/>
              </a:ext>
            </a:extLst>
          </p:cNvPr>
          <p:cNvSpPr>
            <a:spLocks noGrp="1"/>
          </p:cNvSpPr>
          <p:nvPr>
            <p:ph idx="1"/>
          </p:nvPr>
        </p:nvSpPr>
        <p:spPr>
          <a:xfrm>
            <a:off x="443345" y="2299855"/>
            <a:ext cx="10910455" cy="3877107"/>
          </a:xfrm>
        </p:spPr>
        <p:txBody>
          <a:bodyPr/>
          <a:lstStyle/>
          <a:p>
            <a:pPr marL="0" indent="0">
              <a:buNone/>
            </a:pPr>
            <a:r>
              <a:rPr lang="en-US">
                <a:latin typeface="Helvetica" pitchFamily="2" charset="0"/>
              </a:rPr>
              <a:t>Jemima provides a contact channel for customers, companies and agencies to implement their top projects. Working with both private and public agencies, she understands the peculiarity of each construction project that comes into her hands.</a:t>
            </a:r>
          </a:p>
          <a:p>
            <a:pPr marL="0" indent="0">
              <a:buNone/>
            </a:pPr>
            <a:r>
              <a:rPr lang="en-US">
                <a:latin typeface="Helvetica" pitchFamily="2" charset="0"/>
              </a:rPr>
              <a:t>In her role as Project Manager, Jemima incorporates her entire team into active participation and sets clearly defined roles to ensure a timely delivery of formidable results.</a:t>
            </a:r>
          </a:p>
          <a:p>
            <a:pPr marL="0" indent="0">
              <a:buNone/>
            </a:pPr>
            <a:r>
              <a:rPr lang="en-US">
                <a:latin typeface="Helvetica" pitchFamily="2" charset="0"/>
              </a:rPr>
              <a:t>Jemima is an Azubi Africa Fellow at GIBT. Her education includes University of Ghana – BSc. Actuarial Science.</a:t>
            </a:r>
          </a:p>
          <a:p>
            <a:pPr marL="0" indent="0">
              <a:buNone/>
            </a:pPr>
            <a:endParaRPr lang="en-US">
              <a:latin typeface="Helvetica" pitchFamily="2" charset="0"/>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81890" y="273448"/>
            <a:ext cx="1747071" cy="1891506"/>
          </a:xfrm>
          <a:prstGeom prst="rect">
            <a:avLst/>
          </a:prstGeom>
        </p:spPr>
      </p:pic>
    </p:spTree>
    <p:extLst>
      <p:ext uri="{BB962C8B-B14F-4D97-AF65-F5344CB8AC3E}">
        <p14:creationId xmlns:p14="http://schemas.microsoft.com/office/powerpoint/2010/main" val="283939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A7FE5-59BE-43A0-BBF6-EA126640940D}"/>
              </a:ext>
            </a:extLst>
          </p:cNvPr>
          <p:cNvSpPr>
            <a:spLocks noGrp="1"/>
          </p:cNvSpPr>
          <p:nvPr>
            <p:ph type="title"/>
          </p:nvPr>
        </p:nvSpPr>
        <p:spPr/>
        <p:txBody>
          <a:bodyPr>
            <a:normAutofit fontScale="90000"/>
          </a:bodyPr>
          <a:lstStyle/>
          <a:p>
            <a:pPr marL="0" indent="0"/>
            <a:r>
              <a:rPr lang="en-US" sz="3100">
                <a:latin typeface="Helvetica" pitchFamily="2" charset="0"/>
              </a:rPr>
              <a:t>FRANKLIN ADJEI</a:t>
            </a:r>
            <a:br>
              <a:rPr lang="en-US" sz="4400">
                <a:latin typeface="Helvetica" pitchFamily="2" charset="0"/>
              </a:rPr>
            </a:br>
            <a:r>
              <a:rPr lang="en-US" sz="2000">
                <a:latin typeface="Helvetica" pitchFamily="2" charset="0"/>
              </a:rPr>
              <a:t>Data Scientist</a:t>
            </a:r>
            <a:br>
              <a:rPr lang="en-US" sz="2800">
                <a:latin typeface="Helvetica" pitchFamily="2" charset="0"/>
              </a:rPr>
            </a:br>
            <a:endParaRPr lang="en-US">
              <a:latin typeface="Helvetica" pitchFamily="2" charset="0"/>
            </a:endParaRPr>
          </a:p>
        </p:txBody>
      </p:sp>
      <p:sp>
        <p:nvSpPr>
          <p:cNvPr id="5" name="Content Placeholder 4">
            <a:extLst>
              <a:ext uri="{FF2B5EF4-FFF2-40B4-BE49-F238E27FC236}">
                <a16:creationId xmlns:a16="http://schemas.microsoft.com/office/drawing/2014/main" id="{9807073F-C2CC-424D-96A5-C83A1B695B5C}"/>
              </a:ext>
            </a:extLst>
          </p:cNvPr>
          <p:cNvSpPr>
            <a:spLocks noGrp="1"/>
          </p:cNvSpPr>
          <p:nvPr>
            <p:ph idx="1"/>
          </p:nvPr>
        </p:nvSpPr>
        <p:spPr/>
        <p:txBody>
          <a:bodyPr/>
          <a:lstStyle/>
          <a:p>
            <a:pPr marL="0" indent="0">
              <a:buNone/>
            </a:pPr>
            <a:endParaRPr lang="en-US"/>
          </a:p>
          <a:p>
            <a:pPr marL="0" indent="0">
              <a:buNone/>
            </a:pPr>
            <a:r>
              <a:rPr lang="en-US"/>
              <a:t>....</a:t>
            </a:r>
          </a:p>
        </p:txBody>
      </p:sp>
    </p:spTree>
    <p:extLst>
      <p:ext uri="{BB962C8B-B14F-4D97-AF65-F5344CB8AC3E}">
        <p14:creationId xmlns:p14="http://schemas.microsoft.com/office/powerpoint/2010/main" val="151977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305F1-986E-4BF3-AEFD-F575207EB82C}"/>
              </a:ext>
            </a:extLst>
          </p:cNvPr>
          <p:cNvSpPr>
            <a:spLocks noGrp="1"/>
          </p:cNvSpPr>
          <p:nvPr>
            <p:ph type="title"/>
          </p:nvPr>
        </p:nvSpPr>
        <p:spPr/>
        <p:txBody>
          <a:bodyPr>
            <a:normAutofit fontScale="90000"/>
          </a:bodyPr>
          <a:lstStyle/>
          <a:p>
            <a:pPr marL="0" indent="0"/>
            <a:br>
              <a:rPr lang="en-US" sz="4400">
                <a:latin typeface="Helvetica" pitchFamily="2" charset="0"/>
              </a:rPr>
            </a:br>
            <a:r>
              <a:rPr lang="en-US" sz="3100">
                <a:latin typeface="Helvetica" pitchFamily="2" charset="0"/>
              </a:rPr>
              <a:t>ANITA TAY</a:t>
            </a:r>
            <a:br>
              <a:rPr lang="en-US" sz="4400">
                <a:latin typeface="Helvetica" pitchFamily="2" charset="0"/>
              </a:rPr>
            </a:br>
            <a:r>
              <a:rPr lang="en-US" sz="2200">
                <a:latin typeface="Helvetica" pitchFamily="2" charset="0"/>
              </a:rPr>
              <a:t>Data </a:t>
            </a:r>
            <a:r>
              <a:rPr lang="en-US" sz="2000">
                <a:latin typeface="Helvetica" pitchFamily="2" charset="0"/>
              </a:rPr>
              <a:t>Scientist</a:t>
            </a:r>
            <a:br>
              <a:rPr lang="en-US" sz="3200">
                <a:latin typeface="Helvetica" pitchFamily="2" charset="0"/>
              </a:rPr>
            </a:br>
            <a:endParaRPr lang="en-US">
              <a:latin typeface="Helvetica" pitchFamily="2" charset="0"/>
            </a:endParaRPr>
          </a:p>
        </p:txBody>
      </p:sp>
      <p:sp>
        <p:nvSpPr>
          <p:cNvPr id="3" name="Content Placeholder 2">
            <a:extLst>
              <a:ext uri="{FF2B5EF4-FFF2-40B4-BE49-F238E27FC236}">
                <a16:creationId xmlns:a16="http://schemas.microsoft.com/office/drawing/2014/main" id="{4E5CD0D0-A803-4895-8FE8-38F83E8CCDAD}"/>
              </a:ext>
            </a:extLst>
          </p:cNvPr>
          <p:cNvSpPr>
            <a:spLocks noGrp="1"/>
          </p:cNvSpPr>
          <p:nvPr>
            <p:ph idx="1"/>
          </p:nvPr>
        </p:nvSpPr>
        <p:spPr/>
        <p:txBody>
          <a:bodyPr/>
          <a:lstStyle/>
          <a:p>
            <a:pPr marL="0" indent="0">
              <a:buNone/>
            </a:pPr>
            <a:endParaRPr lang="en-US" sz="2400">
              <a:latin typeface="Helvetica" pitchFamily="2" charset="0"/>
            </a:endParaRPr>
          </a:p>
        </p:txBody>
      </p:sp>
    </p:spTree>
    <p:extLst>
      <p:ext uri="{BB962C8B-B14F-4D97-AF65-F5344CB8AC3E}">
        <p14:creationId xmlns:p14="http://schemas.microsoft.com/office/powerpoint/2010/main" val="260289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F2D1A3-FB6D-4FE9-B55B-4B647A07E646}"/>
              </a:ext>
            </a:extLst>
          </p:cNvPr>
          <p:cNvSpPr>
            <a:spLocks noGrp="1"/>
          </p:cNvSpPr>
          <p:nvPr>
            <p:ph type="title"/>
          </p:nvPr>
        </p:nvSpPr>
        <p:spPr>
          <a:xfrm>
            <a:off x="3269673" y="162530"/>
            <a:ext cx="5558311" cy="1425182"/>
          </a:xfrm>
        </p:spPr>
        <p:txBody>
          <a:bodyPr>
            <a:normAutofit/>
          </a:bodyPr>
          <a:lstStyle/>
          <a:p>
            <a:r>
              <a:rPr lang="en-US" sz="3600" b="1">
                <a:latin typeface="Helvetica" pitchFamily="2" charset="0"/>
              </a:rPr>
              <a:t> Kofi Okwan Ocran</a:t>
            </a:r>
            <a:br>
              <a:rPr lang="en-US" sz="2400">
                <a:latin typeface="Helvetica" pitchFamily="2" charset="0"/>
              </a:rPr>
            </a:br>
            <a:r>
              <a:rPr lang="en-US" sz="2400">
                <a:latin typeface="Helvetica" pitchFamily="2" charset="0"/>
              </a:rPr>
              <a:t> Data Scientist</a:t>
            </a:r>
          </a:p>
        </p:txBody>
      </p:sp>
      <p:sp>
        <p:nvSpPr>
          <p:cNvPr id="3" name="Content Placeholder 2">
            <a:extLst>
              <a:ext uri="{FF2B5EF4-FFF2-40B4-BE49-F238E27FC236}">
                <a16:creationId xmlns:a16="http://schemas.microsoft.com/office/drawing/2014/main" id="{16FFFA50-4BC9-4457-B9DE-3EAF04951440}"/>
              </a:ext>
            </a:extLst>
          </p:cNvPr>
          <p:cNvSpPr>
            <a:spLocks noGrp="1"/>
          </p:cNvSpPr>
          <p:nvPr>
            <p:ph idx="1"/>
          </p:nvPr>
        </p:nvSpPr>
        <p:spPr>
          <a:xfrm>
            <a:off x="765629" y="2873169"/>
            <a:ext cx="10515600" cy="3419908"/>
          </a:xfrm>
        </p:spPr>
        <p:txBody>
          <a:bodyPr>
            <a:normAutofit/>
          </a:bodyPr>
          <a:lstStyle/>
          <a:p>
            <a:pPr marL="0" indent="0">
              <a:buNone/>
            </a:pPr>
            <a:r>
              <a:rPr lang="en-US">
                <a:latin typeface="Helvetica" pitchFamily="2" charset="0"/>
              </a:rPr>
              <a:t>Kofi is a graduate of the University of Ghana with a </a:t>
            </a:r>
          </a:p>
          <a:p>
            <a:pPr marL="0" indent="0">
              <a:buNone/>
            </a:pPr>
            <a:r>
              <a:rPr lang="en-US">
                <a:latin typeface="Helvetica" pitchFamily="2" charset="0"/>
              </a:rPr>
              <a:t>Bachelor’s degree in Mathematics and Economics.</a:t>
            </a:r>
          </a:p>
          <a:p>
            <a:pPr marL="0" indent="0">
              <a:buNone/>
            </a:pPr>
            <a:r>
              <a:rPr lang="en-US">
                <a:latin typeface="Helvetica" pitchFamily="2" charset="0"/>
              </a:rPr>
              <a:t>He currently works  at Science Solutions Centre </a:t>
            </a:r>
          </a:p>
          <a:p>
            <a:pPr marL="0" indent="0">
              <a:buNone/>
            </a:pPr>
            <a:r>
              <a:rPr lang="en-US">
                <a:latin typeface="Helvetica" pitchFamily="2" charset="0"/>
              </a:rPr>
              <a:t>where he tutors  in  Advanced and Ordinary Level Mathematics.</a:t>
            </a:r>
          </a:p>
          <a:p>
            <a:pPr marL="0" indent="0">
              <a:buNone/>
            </a:pPr>
            <a:r>
              <a:rPr lang="en-US">
                <a:latin typeface="Helvetica" pitchFamily="2" charset="0"/>
              </a:rPr>
              <a:t>Concurrently, he is part of the Azubi Africa program</a:t>
            </a:r>
            <a:br>
              <a:rPr lang="en-US">
                <a:latin typeface="Helvetica" pitchFamily="2" charset="0"/>
              </a:rPr>
            </a:br>
            <a:r>
              <a:rPr lang="en-US">
                <a:latin typeface="Helvetica" pitchFamily="2" charset="0"/>
              </a:rPr>
              <a:t>and he seeks to harness his skills in the Data Science field.</a:t>
            </a:r>
          </a:p>
        </p:txBody>
      </p:sp>
      <p:pic>
        <p:nvPicPr>
          <p:cNvPr id="5" name="Picture 4">
            <a:extLst>
              <a:ext uri="{FF2B5EF4-FFF2-40B4-BE49-F238E27FC236}">
                <a16:creationId xmlns:a16="http://schemas.microsoft.com/office/drawing/2014/main" id="{1A1FAFDD-4E6D-4D06-86FB-EB712316C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47" y="418370"/>
            <a:ext cx="2329826" cy="2338685"/>
          </a:xfrm>
          <a:prstGeom prst="rect">
            <a:avLst/>
          </a:prstGeom>
        </p:spPr>
      </p:pic>
    </p:spTree>
    <p:extLst>
      <p:ext uri="{BB962C8B-B14F-4D97-AF65-F5344CB8AC3E}">
        <p14:creationId xmlns:p14="http://schemas.microsoft.com/office/powerpoint/2010/main" val="402624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83FE-436E-48C3-9318-D2E6D8366341}"/>
              </a:ext>
            </a:extLst>
          </p:cNvPr>
          <p:cNvSpPr>
            <a:spLocks noGrp="1"/>
          </p:cNvSpPr>
          <p:nvPr>
            <p:ph type="title"/>
          </p:nvPr>
        </p:nvSpPr>
        <p:spPr/>
        <p:txBody>
          <a:bodyPr/>
          <a:lstStyle/>
          <a:p>
            <a:r>
              <a:rPr lang="en-US" dirty="0">
                <a:latin typeface="Helvetica" pitchFamily="2" charset="0"/>
              </a:rPr>
              <a:t>ANALYSIS ON THE HOSPITAL FACILITY ALLOCATION PROJECT</a:t>
            </a:r>
          </a:p>
        </p:txBody>
      </p:sp>
      <p:sp>
        <p:nvSpPr>
          <p:cNvPr id="3" name="Content Placeholder 2">
            <a:extLst>
              <a:ext uri="{FF2B5EF4-FFF2-40B4-BE49-F238E27FC236}">
                <a16:creationId xmlns:a16="http://schemas.microsoft.com/office/drawing/2014/main" id="{2FFB620C-5100-4085-83E4-466D0678FCB4}"/>
              </a:ext>
            </a:extLst>
          </p:cNvPr>
          <p:cNvSpPr>
            <a:spLocks noGrp="1"/>
          </p:cNvSpPr>
          <p:nvPr>
            <p:ph idx="1"/>
          </p:nvPr>
        </p:nvSpPr>
        <p:spPr/>
        <p:txBody>
          <a:bodyPr/>
          <a:lstStyle/>
          <a:p>
            <a:pPr marL="0" indent="0">
              <a:buNone/>
            </a:pPr>
            <a:r>
              <a:rPr lang="en-US" dirty="0"/>
              <a:t>Our client needed insight and recommendations on where to create hospitals and effectively position them based on the health facility data which covered the following  headings;</a:t>
            </a:r>
            <a:br>
              <a:rPr lang="en-US" dirty="0"/>
            </a:br>
            <a:endParaRPr lang="en-US" dirty="0"/>
          </a:p>
          <a:p>
            <a:pPr marL="0" indent="0">
              <a:buNone/>
            </a:pPr>
            <a:r>
              <a:rPr lang="en-US" dirty="0"/>
              <a:t>Region, District, Facility Name, Type, Town, Ownership, Latitude and Latitude.</a:t>
            </a:r>
          </a:p>
          <a:p>
            <a:pPr marL="0" indent="0">
              <a:buNone/>
            </a:pPr>
            <a:endParaRPr lang="en-US" dirty="0">
              <a:latin typeface="Helvetica" pitchFamily="2" charset="0"/>
            </a:endParaRPr>
          </a:p>
          <a:p>
            <a:pPr marL="0" indent="0">
              <a:buNone/>
            </a:pPr>
            <a:endParaRPr lang="en-US" dirty="0">
              <a:latin typeface="Helvetica" pitchFamily="2" charset="0"/>
            </a:endParaRPr>
          </a:p>
        </p:txBody>
      </p:sp>
    </p:spTree>
    <p:extLst>
      <p:ext uri="{BB962C8B-B14F-4D97-AF65-F5344CB8AC3E}">
        <p14:creationId xmlns:p14="http://schemas.microsoft.com/office/powerpoint/2010/main" val="33722492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TotalTime>
  <Words>859</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Helvetica</vt:lpstr>
      <vt:lpstr>Trebuchet MS</vt:lpstr>
      <vt:lpstr>Wingdings 3</vt:lpstr>
      <vt:lpstr>Facet</vt:lpstr>
      <vt:lpstr>PROJECT WORK</vt:lpstr>
      <vt:lpstr>Welcome to UpTrack Analytics</vt:lpstr>
      <vt:lpstr>About us</vt:lpstr>
      <vt:lpstr>Vision</vt:lpstr>
      <vt:lpstr>                  Jemima E. Denteh                   Project Manager                                        </vt:lpstr>
      <vt:lpstr>FRANKLIN ADJEI Data Scientist </vt:lpstr>
      <vt:lpstr> ANITA TAY Data Scientist </vt:lpstr>
      <vt:lpstr> Kofi Okwan Ocran  Data Scientist</vt:lpstr>
      <vt:lpstr>ANALYSIS ON THE HOSPITAL FACILITY ALLOCATION PROJECT</vt:lpstr>
      <vt:lpstr>POLISHING THE DATA</vt:lpstr>
      <vt:lpstr>Missing Town values [Sample]</vt:lpstr>
      <vt:lpstr>Missing Longitude and Latitude values [Sample]</vt:lpstr>
      <vt:lpstr>Strategy</vt:lpstr>
      <vt:lpstr>PowerPoint Presentation</vt:lpstr>
      <vt:lpstr>PowerPoint Presentation</vt:lpstr>
      <vt:lpstr>PowerPoint Presentation</vt:lpstr>
      <vt:lpstr>PowerPoint Presentation</vt:lpstr>
      <vt:lpstr>NUMBER OF TOWNS WITH A GIVEN NUMBER OF HEALTH FACILITY</vt:lpstr>
      <vt:lpstr>PowerPoint Presentation</vt:lpstr>
      <vt:lpstr>CENTRAL REGION</vt:lpstr>
      <vt:lpstr>NORTHERN REGION</vt:lpstr>
      <vt:lpstr>UPPER WEST REGION</vt:lpstr>
      <vt:lpstr>UPPER EAST REGION</vt:lpstr>
      <vt:lpstr>DECISION RULE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Kofi Okwan Ocran</dc:creator>
  <cp:lastModifiedBy>Kofi Okwan Ocran</cp:lastModifiedBy>
  <cp:revision>3</cp:revision>
  <dcterms:created xsi:type="dcterms:W3CDTF">2020-07-04T02:41:52Z</dcterms:created>
  <dcterms:modified xsi:type="dcterms:W3CDTF">2020-07-04T11:11:19Z</dcterms:modified>
</cp:coreProperties>
</file>