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81FAF3-3C8B-A25F-0A87-2A403A12A704}" v="43" dt="2024-11-02T23:21:49.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10B88-AC6F-ACAF-8D91-14812EEB7449}"/>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Codecademy</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D79BBB-53FF-3570-9724-BA3ACCE3F061}"/>
              </a:ext>
            </a:extLst>
          </p:cNvPr>
          <p:cNvSpPr>
            <a:spLocks noGrp="1"/>
          </p:cNvSpPr>
          <p:nvPr>
            <p:ph type="subTitle" idx="1"/>
          </p:nvPr>
        </p:nvSpPr>
        <p:spPr>
          <a:xfrm>
            <a:off x="4285397" y="4960961"/>
            <a:ext cx="7055893" cy="1078054"/>
          </a:xfrm>
        </p:spPr>
        <p:txBody>
          <a:bodyPr vert="horz" lIns="91440" tIns="45720" rIns="91440" bIns="45720" rtlCol="0">
            <a:normAutofit/>
          </a:bodyPr>
          <a:lstStyle/>
          <a:p>
            <a:pPr algn="l"/>
            <a:r>
              <a:rPr lang="en-US">
                <a:solidFill>
                  <a:srgbClr val="FFFFFF"/>
                </a:solidFill>
              </a:rPr>
              <a:t>By: Ethan Tran</a:t>
            </a:r>
          </a:p>
        </p:txBody>
      </p:sp>
    </p:spTree>
    <p:extLst>
      <p:ext uri="{BB962C8B-B14F-4D97-AF65-F5344CB8AC3E}">
        <p14:creationId xmlns:p14="http://schemas.microsoft.com/office/powerpoint/2010/main" val="3603524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98BAA-2C09-15F9-F946-5F4BA70EBD9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BONUS: REACT</a:t>
            </a:r>
            <a:br>
              <a:rPr lang="en-US" sz="3600" kern="1200">
                <a:solidFill>
                  <a:srgbClr val="FFFFFF"/>
                </a:solidFill>
                <a:latin typeface="+mj-lt"/>
                <a:ea typeface="+mj-ea"/>
                <a:cs typeface="+mj-cs"/>
              </a:rPr>
            </a:br>
            <a:r>
              <a:rPr lang="en-US" sz="3600" kern="1200">
                <a:solidFill>
                  <a:srgbClr val="FFFFFF"/>
                </a:solidFill>
                <a:latin typeface="+mj-lt"/>
                <a:ea typeface="+mj-ea"/>
                <a:cs typeface="+mj-cs"/>
              </a:rPr>
              <a:t>Got pay walled</a:t>
            </a:r>
          </a:p>
        </p:txBody>
      </p:sp>
      <p:pic>
        <p:nvPicPr>
          <p:cNvPr id="4" name="Content Placeholder 3" descr="A screenshot of a computer&#10;&#10;Description automatically generated">
            <a:extLst>
              <a:ext uri="{FF2B5EF4-FFF2-40B4-BE49-F238E27FC236}">
                <a16:creationId xmlns:a16="http://schemas.microsoft.com/office/drawing/2014/main" id="{DED2ABB6-85B1-1B3F-5B96-94DD5FA6B6DA}"/>
              </a:ext>
            </a:extLst>
          </p:cNvPr>
          <p:cNvPicPr>
            <a:picLocks noGrp="1" noChangeAspect="1"/>
          </p:cNvPicPr>
          <p:nvPr>
            <p:ph idx="1"/>
          </p:nvPr>
        </p:nvPicPr>
        <p:blipFill>
          <a:blip r:embed="rId2"/>
          <a:stretch>
            <a:fillRect/>
          </a:stretch>
        </p:blipFill>
        <p:spPr>
          <a:xfrm>
            <a:off x="4777316" y="1597047"/>
            <a:ext cx="6780700" cy="3661577"/>
          </a:xfrm>
          <a:prstGeom prst="rect">
            <a:avLst/>
          </a:prstGeom>
        </p:spPr>
      </p:pic>
    </p:spTree>
    <p:extLst>
      <p:ext uri="{BB962C8B-B14F-4D97-AF65-F5344CB8AC3E}">
        <p14:creationId xmlns:p14="http://schemas.microsoft.com/office/powerpoint/2010/main" val="38087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1D0169-4B48-C682-0E4F-74BE1C292A38}"/>
              </a:ext>
            </a:extLst>
          </p:cNvPr>
          <p:cNvSpPr>
            <a:spLocks noGrp="1"/>
          </p:cNvSpPr>
          <p:nvPr>
            <p:ph type="title"/>
          </p:nvPr>
        </p:nvSpPr>
        <p:spPr>
          <a:xfrm>
            <a:off x="838200" y="3905833"/>
            <a:ext cx="4215063" cy="2398713"/>
          </a:xfrm>
        </p:spPr>
        <p:txBody>
          <a:bodyPr vert="horz" lIns="91440" tIns="45720" rIns="91440" bIns="45720" rtlCol="0" anchor="ctr">
            <a:normAutofit/>
          </a:bodyPr>
          <a:lstStyle/>
          <a:p>
            <a:r>
              <a:rPr lang="en-US" kern="1200">
                <a:solidFill>
                  <a:schemeClr val="tx1"/>
                </a:solidFill>
                <a:latin typeface="+mj-lt"/>
                <a:ea typeface="+mj-ea"/>
                <a:cs typeface="+mj-cs"/>
              </a:rPr>
              <a:t>Day 1</a:t>
            </a:r>
            <a:br>
              <a:rPr lang="en-US" kern="1200">
                <a:solidFill>
                  <a:schemeClr val="tx1"/>
                </a:solidFill>
                <a:latin typeface="+mj-lt"/>
                <a:ea typeface="+mj-ea"/>
                <a:cs typeface="+mj-cs"/>
              </a:rPr>
            </a:br>
            <a:r>
              <a:rPr lang="en-US" kern="1200">
                <a:solidFill>
                  <a:schemeClr val="tx1"/>
                </a:solidFill>
                <a:latin typeface="+mj-lt"/>
                <a:ea typeface="+mj-ea"/>
                <a:cs typeface="+mj-cs"/>
              </a:rPr>
              <a:t>10/28/24</a:t>
            </a:r>
          </a:p>
        </p:txBody>
      </p:sp>
      <p:pic>
        <p:nvPicPr>
          <p:cNvPr id="5" name="Content Placeholder 4" descr="A screenshot of a computer screen&#10;&#10;Description automatically generated">
            <a:extLst>
              <a:ext uri="{FF2B5EF4-FFF2-40B4-BE49-F238E27FC236}">
                <a16:creationId xmlns:a16="http://schemas.microsoft.com/office/drawing/2014/main" id="{555A99A3-F0D9-3B8B-98EC-E9298FB0EF5E}"/>
              </a:ext>
            </a:extLst>
          </p:cNvPr>
          <p:cNvPicPr>
            <a:picLocks noChangeAspect="1"/>
          </p:cNvPicPr>
          <p:nvPr/>
        </p:nvPicPr>
        <p:blipFill>
          <a:blip r:embed="rId2"/>
          <a:stretch>
            <a:fillRect/>
          </a:stretch>
        </p:blipFill>
        <p:spPr>
          <a:xfrm>
            <a:off x="1565797" y="553454"/>
            <a:ext cx="9061574" cy="2469279"/>
          </a:xfrm>
          <a:prstGeom prst="rect">
            <a:avLst/>
          </a:prstGeom>
        </p:spPr>
      </p:pic>
      <p:sp>
        <p:nvSpPr>
          <p:cNvPr id="10" name="Title 1">
            <a:extLst>
              <a:ext uri="{FF2B5EF4-FFF2-40B4-BE49-F238E27FC236}">
                <a16:creationId xmlns:a16="http://schemas.microsoft.com/office/drawing/2014/main" id="{CF1E5610-EACF-07F5-7554-013EEBF1CAEB}"/>
              </a:ext>
            </a:extLst>
          </p:cNvPr>
          <p:cNvSpPr txBox="1">
            <a:spLocks/>
          </p:cNvSpPr>
          <p:nvPr/>
        </p:nvSpPr>
        <p:spPr>
          <a:xfrm>
            <a:off x="4752542" y="3574486"/>
            <a:ext cx="6601258" cy="27474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800">
                <a:ea typeface="+mj-lt"/>
                <a:cs typeface="+mj-lt"/>
              </a:rPr>
              <a:t>I learned about Structured Query Language (SQL), which helps manage and work with data in relational databases that use tables. I got familiar with basic data types like INTEGER and TEXT, and important SQL commands such as </a:t>
            </a:r>
            <a:r>
              <a:rPr lang="en-US" sz="1800">
                <a:latin typeface="Consolas"/>
                <a:ea typeface="+mn-ea"/>
                <a:cs typeface="+mn-cs"/>
              </a:rPr>
              <a:t>CREATE TABLE</a:t>
            </a:r>
            <a:r>
              <a:rPr lang="en-US" sz="1800">
                <a:ea typeface="+mj-lt"/>
                <a:cs typeface="+mj-lt"/>
              </a:rPr>
              <a:t> for making new tables, </a:t>
            </a:r>
            <a:r>
              <a:rPr lang="en-US" sz="1800">
                <a:latin typeface="Consolas"/>
                <a:ea typeface="+mn-ea"/>
                <a:cs typeface="+mn-cs"/>
              </a:rPr>
              <a:t>INSERT INTO</a:t>
            </a:r>
            <a:r>
              <a:rPr lang="en-US" sz="1800">
                <a:ea typeface="+mj-lt"/>
                <a:cs typeface="+mj-lt"/>
              </a:rPr>
              <a:t> for adding data, </a:t>
            </a:r>
            <a:r>
              <a:rPr lang="en-US" sz="1800">
                <a:latin typeface="Consolas"/>
                <a:ea typeface="+mn-ea"/>
                <a:cs typeface="+mn-cs"/>
              </a:rPr>
              <a:t>SELECT</a:t>
            </a:r>
            <a:r>
              <a:rPr lang="en-US" sz="1800">
                <a:ea typeface="+mj-lt"/>
                <a:cs typeface="+mj-lt"/>
              </a:rPr>
              <a:t> for retrieving data, </a:t>
            </a:r>
            <a:r>
              <a:rPr lang="en-US" sz="1800">
                <a:latin typeface="Consolas"/>
                <a:ea typeface="+mn-ea"/>
                <a:cs typeface="+mn-cs"/>
              </a:rPr>
              <a:t>UPDATE</a:t>
            </a:r>
            <a:r>
              <a:rPr lang="en-US" sz="1800">
                <a:ea typeface="+mj-lt"/>
                <a:cs typeface="+mj-lt"/>
              </a:rPr>
              <a:t> for changing existing data, </a:t>
            </a:r>
            <a:r>
              <a:rPr lang="en-US" sz="1800">
                <a:latin typeface="Consolas"/>
                <a:ea typeface="+mn-ea"/>
                <a:cs typeface="+mn-cs"/>
              </a:rPr>
              <a:t>DELETE FROM</a:t>
            </a:r>
            <a:r>
              <a:rPr lang="en-US" sz="1800">
                <a:ea typeface="+mj-lt"/>
                <a:cs typeface="+mj-lt"/>
              </a:rPr>
              <a:t> for removing data, and </a:t>
            </a:r>
            <a:r>
              <a:rPr lang="en-US" sz="1800">
                <a:latin typeface="Consolas"/>
                <a:ea typeface="+mn-ea"/>
                <a:cs typeface="+mn-cs"/>
              </a:rPr>
              <a:t>ALTER TABLE</a:t>
            </a:r>
            <a:r>
              <a:rPr lang="en-US" sz="1800">
                <a:ea typeface="+mj-lt"/>
                <a:cs typeface="+mj-lt"/>
              </a:rPr>
              <a:t> for changing table structures. I also studied rules called constraints, like PRIMARY KEY and NOT NULL, to keep data accurate. By practicing with SQLite, I gained skills to work with databases effectively, helping me make better decisions based on data.</a:t>
            </a:r>
          </a:p>
        </p:txBody>
      </p:sp>
    </p:spTree>
    <p:extLst>
      <p:ext uri="{BB962C8B-B14F-4D97-AF65-F5344CB8AC3E}">
        <p14:creationId xmlns:p14="http://schemas.microsoft.com/office/powerpoint/2010/main" val="161439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000DB-A147-25A1-1654-A26EE63E3792}"/>
              </a:ext>
            </a:extLst>
          </p:cNvPr>
          <p:cNvSpPr>
            <a:spLocks noGrp="1"/>
          </p:cNvSpPr>
          <p:nvPr>
            <p:ph type="title"/>
          </p:nvPr>
        </p:nvSpPr>
        <p:spPr>
          <a:xfrm>
            <a:off x="818984" y="4230093"/>
            <a:ext cx="4150581" cy="1800165"/>
          </a:xfrm>
        </p:spPr>
        <p:txBody>
          <a:bodyPr anchor="t">
            <a:normAutofit/>
          </a:bodyPr>
          <a:lstStyle/>
          <a:p>
            <a:pPr algn="r"/>
            <a:r>
              <a:rPr lang="en-US" sz="4000"/>
              <a:t>Day 2</a:t>
            </a:r>
            <a:br>
              <a:rPr lang="en-US" sz="4000"/>
            </a:br>
            <a:r>
              <a:rPr lang="en-US" sz="4000"/>
              <a:t>10/29/24</a:t>
            </a:r>
          </a:p>
        </p:txBody>
      </p:sp>
      <p:pic>
        <p:nvPicPr>
          <p:cNvPr id="4" name="Content Placeholder 3" descr="A screenshot of a computer&#10;&#10;Description automatically generated">
            <a:extLst>
              <a:ext uri="{FF2B5EF4-FFF2-40B4-BE49-F238E27FC236}">
                <a16:creationId xmlns:a16="http://schemas.microsoft.com/office/drawing/2014/main" id="{CD979104-0C4B-557D-28A2-C03D462237A8}"/>
              </a:ext>
            </a:extLst>
          </p:cNvPr>
          <p:cNvPicPr>
            <a:picLocks noChangeAspect="1"/>
          </p:cNvPicPr>
          <p:nvPr/>
        </p:nvPicPr>
        <p:blipFill>
          <a:blip r:embed="rId2"/>
          <a:stretch>
            <a:fillRect/>
          </a:stretch>
        </p:blipFill>
        <p:spPr>
          <a:xfrm>
            <a:off x="556592" y="680992"/>
            <a:ext cx="11139778" cy="3007741"/>
          </a:xfrm>
          <a:prstGeom prst="rect">
            <a:avLst/>
          </a:prstGeom>
        </p:spPr>
      </p:pic>
      <p:sp>
        <p:nvSpPr>
          <p:cNvPr id="8" name="Content Placeholder 7">
            <a:extLst>
              <a:ext uri="{FF2B5EF4-FFF2-40B4-BE49-F238E27FC236}">
                <a16:creationId xmlns:a16="http://schemas.microsoft.com/office/drawing/2014/main" id="{DD05B072-D585-50E0-CB80-BBA326F044BB}"/>
              </a:ext>
            </a:extLst>
          </p:cNvPr>
          <p:cNvSpPr>
            <a:spLocks noGrp="1"/>
          </p:cNvSpPr>
          <p:nvPr>
            <p:ph idx="1"/>
          </p:nvPr>
        </p:nvSpPr>
        <p:spPr>
          <a:xfrm>
            <a:off x="5246415" y="4230094"/>
            <a:ext cx="6235268" cy="1800164"/>
          </a:xfrm>
        </p:spPr>
        <p:txBody>
          <a:bodyPr anchor="t">
            <a:normAutofit fontScale="70000" lnSpcReduction="20000"/>
          </a:bodyPr>
          <a:lstStyle/>
          <a:p>
            <a:r>
              <a:rPr lang="en-US" sz="2000" dirty="0">
                <a:ea typeface="+mn-lt"/>
                <a:cs typeface="+mn-lt"/>
              </a:rPr>
              <a:t>In the SQL, I learned how to use functions like </a:t>
            </a:r>
            <a:r>
              <a:rPr lang="en-US" sz="2000" dirty="0">
                <a:latin typeface="Consolas"/>
              </a:rPr>
              <a:t>SUM()</a:t>
            </a:r>
            <a:r>
              <a:rPr lang="en-US" sz="2000" dirty="0">
                <a:ea typeface="+mn-lt"/>
                <a:cs typeface="+mn-lt"/>
              </a:rPr>
              <a:t>, </a:t>
            </a:r>
            <a:r>
              <a:rPr lang="en-US" sz="2000" dirty="0">
                <a:latin typeface="Consolas"/>
              </a:rPr>
              <a:t>AVG()</a:t>
            </a:r>
            <a:r>
              <a:rPr lang="en-US" sz="2000" dirty="0">
                <a:ea typeface="+mn-lt"/>
                <a:cs typeface="+mn-lt"/>
              </a:rPr>
              <a:t>, </a:t>
            </a:r>
            <a:r>
              <a:rPr lang="en-US" sz="2000" dirty="0">
                <a:latin typeface="Consolas"/>
              </a:rPr>
              <a:t>COUNT()</a:t>
            </a:r>
            <a:r>
              <a:rPr lang="en-US" sz="2000" dirty="0">
                <a:ea typeface="+mn-lt"/>
                <a:cs typeface="+mn-lt"/>
              </a:rPr>
              <a:t>, </a:t>
            </a:r>
            <a:r>
              <a:rPr lang="en-US" sz="2000" dirty="0">
                <a:latin typeface="Consolas"/>
              </a:rPr>
              <a:t>MIN()</a:t>
            </a:r>
            <a:r>
              <a:rPr lang="en-US" sz="2000" dirty="0">
                <a:ea typeface="+mn-lt"/>
                <a:cs typeface="+mn-lt"/>
              </a:rPr>
              <a:t>, and </a:t>
            </a:r>
            <a:r>
              <a:rPr lang="en-US" sz="2000" dirty="0">
                <a:latin typeface="Consolas"/>
              </a:rPr>
              <a:t>MAX()</a:t>
            </a:r>
            <a:r>
              <a:rPr lang="en-US" sz="2000" dirty="0">
                <a:ea typeface="+mn-lt"/>
                <a:cs typeface="+mn-lt"/>
              </a:rPr>
              <a:t> to perform calculations on data sets within a database. These functions let me quickly summarize large amounts of data—like calculating total sales, finding average values, counting entries, or identifying minimum and maximum values in a dataset. I also learned to use the </a:t>
            </a:r>
            <a:r>
              <a:rPr lang="en-US" sz="2000" dirty="0">
                <a:latin typeface="Consolas"/>
              </a:rPr>
              <a:t>GROUP BY</a:t>
            </a:r>
            <a:r>
              <a:rPr lang="en-US" sz="2000" dirty="0">
                <a:ea typeface="+mn-lt"/>
                <a:cs typeface="+mn-lt"/>
              </a:rPr>
              <a:t> clause to apply these functions to specific groups of data, and the </a:t>
            </a:r>
            <a:r>
              <a:rPr lang="en-US" sz="2000" dirty="0">
                <a:latin typeface="Consolas"/>
              </a:rPr>
              <a:t>HAVING</a:t>
            </a:r>
            <a:r>
              <a:rPr lang="en-US" sz="2000" dirty="0">
                <a:ea typeface="+mn-lt"/>
                <a:cs typeface="+mn-lt"/>
              </a:rPr>
              <a:t> clause to filter results based on aggregate conditions. Overall, these tools help me derive clear and useful insights from complex datasets.</a:t>
            </a:r>
          </a:p>
        </p:txBody>
      </p:sp>
      <p:sp>
        <p:nvSpPr>
          <p:cNvPr id="13"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64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2F721-FC04-E7D7-8684-A2B6E77C390C}"/>
              </a:ext>
            </a:extLst>
          </p:cNvPr>
          <p:cNvSpPr>
            <a:spLocks noGrp="1"/>
          </p:cNvSpPr>
          <p:nvPr>
            <p:ph type="title"/>
          </p:nvPr>
        </p:nvSpPr>
        <p:spPr>
          <a:xfrm>
            <a:off x="818984" y="4230093"/>
            <a:ext cx="4150581" cy="1800165"/>
          </a:xfrm>
        </p:spPr>
        <p:txBody>
          <a:bodyPr anchor="t">
            <a:normAutofit/>
          </a:bodyPr>
          <a:lstStyle/>
          <a:p>
            <a:pPr algn="r"/>
            <a:r>
              <a:rPr lang="en-US" sz="4000"/>
              <a:t>Day 3</a:t>
            </a:r>
            <a:br>
              <a:rPr lang="en-US" sz="4000"/>
            </a:br>
            <a:r>
              <a:rPr lang="en-US" sz="4000"/>
              <a:t>10/30/24</a:t>
            </a:r>
          </a:p>
        </p:txBody>
      </p:sp>
      <p:pic>
        <p:nvPicPr>
          <p:cNvPr id="4" name="Content Placeholder 3" descr="A screenshot of a computer screen&#10;&#10;Description automatically generated">
            <a:extLst>
              <a:ext uri="{FF2B5EF4-FFF2-40B4-BE49-F238E27FC236}">
                <a16:creationId xmlns:a16="http://schemas.microsoft.com/office/drawing/2014/main" id="{6E88963C-98E6-2539-25AE-6EFCFFECB9DE}"/>
              </a:ext>
            </a:extLst>
          </p:cNvPr>
          <p:cNvPicPr>
            <a:picLocks noChangeAspect="1"/>
          </p:cNvPicPr>
          <p:nvPr/>
        </p:nvPicPr>
        <p:blipFill>
          <a:blip r:embed="rId2"/>
          <a:stretch>
            <a:fillRect/>
          </a:stretch>
        </p:blipFill>
        <p:spPr>
          <a:xfrm>
            <a:off x="556592" y="680992"/>
            <a:ext cx="11139778" cy="3007741"/>
          </a:xfrm>
          <a:prstGeom prst="rect">
            <a:avLst/>
          </a:prstGeom>
        </p:spPr>
      </p:pic>
      <p:sp>
        <p:nvSpPr>
          <p:cNvPr id="8" name="Content Placeholder 7">
            <a:extLst>
              <a:ext uri="{FF2B5EF4-FFF2-40B4-BE49-F238E27FC236}">
                <a16:creationId xmlns:a16="http://schemas.microsoft.com/office/drawing/2014/main" id="{88426344-E150-EA46-F88F-8DED0CD9AAF7}"/>
              </a:ext>
            </a:extLst>
          </p:cNvPr>
          <p:cNvSpPr>
            <a:spLocks noGrp="1"/>
          </p:cNvSpPr>
          <p:nvPr>
            <p:ph idx="1"/>
          </p:nvPr>
        </p:nvSpPr>
        <p:spPr>
          <a:xfrm>
            <a:off x="5246415" y="4230094"/>
            <a:ext cx="6235268" cy="1800164"/>
          </a:xfrm>
        </p:spPr>
        <p:txBody>
          <a:bodyPr anchor="t">
            <a:normAutofit fontScale="70000" lnSpcReduction="20000"/>
          </a:bodyPr>
          <a:lstStyle/>
          <a:p>
            <a:r>
              <a:rPr lang="en-US" sz="2000" dirty="0">
                <a:ea typeface="+mn-lt"/>
                <a:cs typeface="+mn-lt"/>
              </a:rPr>
              <a:t>In the SQL, I learned how to combine data from different tables using various types of joins, like </a:t>
            </a:r>
            <a:r>
              <a:rPr lang="en-US" sz="2000" dirty="0">
                <a:latin typeface="Consolas"/>
              </a:rPr>
              <a:t>INNER JOIN</a:t>
            </a:r>
            <a:r>
              <a:rPr lang="en-US" sz="2000" dirty="0">
                <a:ea typeface="+mn-lt"/>
                <a:cs typeface="+mn-lt"/>
              </a:rPr>
              <a:t>, </a:t>
            </a:r>
            <a:r>
              <a:rPr lang="en-US" sz="2000" dirty="0">
                <a:latin typeface="Consolas"/>
              </a:rPr>
              <a:t>LEFT JOIN</a:t>
            </a:r>
            <a:r>
              <a:rPr lang="en-US" sz="2000" dirty="0">
                <a:ea typeface="+mn-lt"/>
                <a:cs typeface="+mn-lt"/>
              </a:rPr>
              <a:t>, </a:t>
            </a:r>
            <a:r>
              <a:rPr lang="en-US" sz="2000" dirty="0">
                <a:latin typeface="Consolas"/>
              </a:rPr>
              <a:t>RIGHT JOIN</a:t>
            </a:r>
            <a:r>
              <a:rPr lang="en-US" sz="2000" dirty="0">
                <a:ea typeface="+mn-lt"/>
                <a:cs typeface="+mn-lt"/>
              </a:rPr>
              <a:t>, and </a:t>
            </a:r>
            <a:r>
              <a:rPr lang="en-US" sz="2000" dirty="0">
                <a:latin typeface="Consolas"/>
              </a:rPr>
              <a:t>FULL OUTER JOIN</a:t>
            </a:r>
            <a:r>
              <a:rPr lang="en-US" sz="2000" dirty="0">
                <a:ea typeface="+mn-lt"/>
                <a:cs typeface="+mn-lt"/>
              </a:rPr>
              <a:t>. Each join type helps link tables based on common keys, allowing me to pull in related data across multiple tables. I also learned about subqueries, which let me nest queries to access data indirectly, and I explored </a:t>
            </a:r>
            <a:r>
              <a:rPr lang="en-US" sz="2000" dirty="0">
                <a:latin typeface="Consolas"/>
              </a:rPr>
              <a:t>UNION</a:t>
            </a:r>
            <a:r>
              <a:rPr lang="en-US" sz="2000" dirty="0">
                <a:ea typeface="+mn-lt"/>
                <a:cs typeface="+mn-lt"/>
              </a:rPr>
              <a:t> and </a:t>
            </a:r>
            <a:r>
              <a:rPr lang="en-US" sz="2000" dirty="0">
                <a:latin typeface="Consolas"/>
              </a:rPr>
              <a:t>UNION ALL</a:t>
            </a:r>
            <a:r>
              <a:rPr lang="en-US" sz="2000" dirty="0">
                <a:ea typeface="+mn-lt"/>
                <a:cs typeface="+mn-lt"/>
              </a:rPr>
              <a:t>, which combine results from separate queries into one dataset. These techniques give me a lot more flexibility for working with complex, interconnected data, making it easier to analyze information across different tables in a database.</a:t>
            </a:r>
            <a:endParaRPr lang="en-US" sz="2000" dirty="0"/>
          </a:p>
        </p:txBody>
      </p:sp>
      <p:sp>
        <p:nvSpPr>
          <p:cNvPr id="13"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6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6E76A7-C8DB-69F0-7AE1-47271D910B2E}"/>
              </a:ext>
            </a:extLst>
          </p:cNvPr>
          <p:cNvSpPr>
            <a:spLocks noGrp="1"/>
          </p:cNvSpPr>
          <p:nvPr>
            <p:ph type="title"/>
          </p:nvPr>
        </p:nvSpPr>
        <p:spPr>
          <a:xfrm>
            <a:off x="818984" y="4230093"/>
            <a:ext cx="4150581" cy="1800165"/>
          </a:xfrm>
        </p:spPr>
        <p:txBody>
          <a:bodyPr anchor="t">
            <a:normAutofit/>
          </a:bodyPr>
          <a:lstStyle/>
          <a:p>
            <a:pPr algn="r"/>
            <a:r>
              <a:rPr lang="en-US" sz="4000"/>
              <a:t>Day 4</a:t>
            </a:r>
            <a:br>
              <a:rPr lang="en-US" sz="4000"/>
            </a:br>
            <a:r>
              <a:rPr lang="en-US" sz="4000"/>
              <a:t>10/31/24</a:t>
            </a:r>
          </a:p>
        </p:txBody>
      </p:sp>
      <p:pic>
        <p:nvPicPr>
          <p:cNvPr id="4" name="Content Placeholder 3" descr="A yellow and white rectangle&#10;&#10;Description automatically generated">
            <a:extLst>
              <a:ext uri="{FF2B5EF4-FFF2-40B4-BE49-F238E27FC236}">
                <a16:creationId xmlns:a16="http://schemas.microsoft.com/office/drawing/2014/main" id="{E3C856BF-7948-975E-00F0-F86E6C21151F}"/>
              </a:ext>
            </a:extLst>
          </p:cNvPr>
          <p:cNvPicPr>
            <a:picLocks noChangeAspect="1"/>
          </p:cNvPicPr>
          <p:nvPr/>
        </p:nvPicPr>
        <p:blipFill>
          <a:blip r:embed="rId2"/>
          <a:stretch>
            <a:fillRect/>
          </a:stretch>
        </p:blipFill>
        <p:spPr>
          <a:xfrm>
            <a:off x="556592" y="694918"/>
            <a:ext cx="11139778" cy="2979889"/>
          </a:xfrm>
          <a:prstGeom prst="rect">
            <a:avLst/>
          </a:prstGeom>
        </p:spPr>
      </p:pic>
      <p:sp>
        <p:nvSpPr>
          <p:cNvPr id="8" name="Content Placeholder 7">
            <a:extLst>
              <a:ext uri="{FF2B5EF4-FFF2-40B4-BE49-F238E27FC236}">
                <a16:creationId xmlns:a16="http://schemas.microsoft.com/office/drawing/2014/main" id="{6224DE34-9F8E-1A60-9429-68DFB4173EF8}"/>
              </a:ext>
            </a:extLst>
          </p:cNvPr>
          <p:cNvSpPr>
            <a:spLocks noGrp="1"/>
          </p:cNvSpPr>
          <p:nvPr>
            <p:ph idx="1"/>
          </p:nvPr>
        </p:nvSpPr>
        <p:spPr>
          <a:xfrm>
            <a:off x="5246415" y="4230094"/>
            <a:ext cx="6235268" cy="1800164"/>
          </a:xfrm>
        </p:spPr>
        <p:txBody>
          <a:bodyPr anchor="t">
            <a:normAutofit fontScale="70000" lnSpcReduction="20000"/>
          </a:bodyPr>
          <a:lstStyle/>
          <a:p>
            <a:r>
              <a:rPr lang="en-US" sz="2000" dirty="0">
                <a:ea typeface="+mn-lt"/>
                <a:cs typeface="+mn-lt"/>
              </a:rPr>
              <a:t>I learned how to use aggregate functions with conditional logic by combining them with </a:t>
            </a:r>
            <a:r>
              <a:rPr lang="en-US" sz="2000" dirty="0">
                <a:latin typeface="Consolas"/>
              </a:rPr>
              <a:t>CASE WHEN</a:t>
            </a:r>
            <a:r>
              <a:rPr lang="en-US" sz="2000" dirty="0">
                <a:ea typeface="+mn-lt"/>
                <a:cs typeface="+mn-lt"/>
              </a:rPr>
              <a:t> statements. This lets me create more detailed summaries, like calculating totals based on specific conditions within groups. I also used </a:t>
            </a:r>
            <a:r>
              <a:rPr lang="en-US" sz="2000" dirty="0">
                <a:latin typeface="Consolas"/>
              </a:rPr>
              <a:t>DISTINCT</a:t>
            </a:r>
            <a:r>
              <a:rPr lang="en-US" sz="2000" dirty="0">
                <a:ea typeface="+mn-lt"/>
                <a:cs typeface="+mn-lt"/>
              </a:rPr>
              <a:t> to count unique entries in certain categories and learned about window functions like </a:t>
            </a:r>
            <a:r>
              <a:rPr lang="en-US" sz="2000" dirty="0">
                <a:latin typeface="Consolas"/>
              </a:rPr>
              <a:t>ROW_NUMBER()</a:t>
            </a:r>
            <a:r>
              <a:rPr lang="en-US" sz="2000" dirty="0">
                <a:ea typeface="+mn-lt"/>
                <a:cs typeface="+mn-lt"/>
              </a:rPr>
              <a:t> and </a:t>
            </a:r>
            <a:r>
              <a:rPr lang="en-US" sz="2000" dirty="0">
                <a:latin typeface="Consolas"/>
              </a:rPr>
              <a:t>RANK()</a:t>
            </a:r>
            <a:r>
              <a:rPr lang="en-US" sz="2000" dirty="0">
                <a:ea typeface="+mn-lt"/>
                <a:cs typeface="+mn-lt"/>
              </a:rPr>
              <a:t>, which allow me to perform calculations across defined "windows" or sections of data without grouping everything together. On top of that, I got into performance considerations, like indexing and query optimization, to keep my aggregate queries efficient, especially when working with large datasets.</a:t>
            </a:r>
            <a:endParaRPr lang="en-US" sz="2000" dirty="0"/>
          </a:p>
        </p:txBody>
      </p:sp>
      <p:sp>
        <p:nvSpPr>
          <p:cNvPr id="13"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96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B535-E854-D8AA-00BB-882E4E5931F4}"/>
              </a:ext>
            </a:extLst>
          </p:cNvPr>
          <p:cNvSpPr>
            <a:spLocks noGrp="1"/>
          </p:cNvSpPr>
          <p:nvPr>
            <p:ph type="title"/>
          </p:nvPr>
        </p:nvSpPr>
        <p:spPr/>
        <p:txBody>
          <a:bodyPr/>
          <a:lstStyle/>
          <a:p>
            <a:r>
              <a:rPr lang="en-US"/>
              <a:t>certificate</a:t>
            </a:r>
          </a:p>
        </p:txBody>
      </p:sp>
      <p:pic>
        <p:nvPicPr>
          <p:cNvPr id="4" name="Content Placeholder 3" descr="A screenshot of a computer program&#10;&#10;Description automatically generated">
            <a:extLst>
              <a:ext uri="{FF2B5EF4-FFF2-40B4-BE49-F238E27FC236}">
                <a16:creationId xmlns:a16="http://schemas.microsoft.com/office/drawing/2014/main" id="{0037EB79-8A64-C920-4AF3-8CB90B43B0E5}"/>
              </a:ext>
            </a:extLst>
          </p:cNvPr>
          <p:cNvPicPr>
            <a:picLocks noGrp="1" noChangeAspect="1"/>
          </p:cNvPicPr>
          <p:nvPr>
            <p:ph idx="1"/>
          </p:nvPr>
        </p:nvPicPr>
        <p:blipFill>
          <a:blip r:embed="rId2"/>
          <a:stretch>
            <a:fillRect/>
          </a:stretch>
        </p:blipFill>
        <p:spPr>
          <a:xfrm>
            <a:off x="2320214" y="1825625"/>
            <a:ext cx="7551572" cy="4351338"/>
          </a:xfrm>
        </p:spPr>
      </p:pic>
    </p:spTree>
    <p:extLst>
      <p:ext uri="{BB962C8B-B14F-4D97-AF65-F5344CB8AC3E}">
        <p14:creationId xmlns:p14="http://schemas.microsoft.com/office/powerpoint/2010/main" val="331618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46122FB-8E36-CF87-8535-124A35B5EB02}"/>
              </a:ext>
            </a:extLst>
          </p:cNvPr>
          <p:cNvSpPr>
            <a:spLocks noGrp="1"/>
          </p:cNvSpPr>
          <p:nvPr>
            <p:ph type="title"/>
          </p:nvPr>
        </p:nvSpPr>
        <p:spPr>
          <a:xfrm>
            <a:off x="838201" y="3998018"/>
            <a:ext cx="3981854" cy="2216513"/>
          </a:xfrm>
        </p:spPr>
        <p:txBody>
          <a:bodyPr>
            <a:normAutofit/>
          </a:bodyPr>
          <a:lstStyle/>
          <a:p>
            <a:r>
              <a:rPr lang="en-US"/>
              <a:t>BONUS: REACT</a:t>
            </a:r>
            <a:br>
              <a:rPr lang="en-US"/>
            </a:br>
            <a:r>
              <a:rPr lang="en-US"/>
              <a:t>10/31/24</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descr="A screen shot of a computer screen&#10;&#10;Description automatically generated">
            <a:extLst>
              <a:ext uri="{FF2B5EF4-FFF2-40B4-BE49-F238E27FC236}">
                <a16:creationId xmlns:a16="http://schemas.microsoft.com/office/drawing/2014/main" id="{AC7FEDA4-B414-9E77-5F44-BA5F834ECE28}"/>
              </a:ext>
            </a:extLst>
          </p:cNvPr>
          <p:cNvPicPr>
            <a:picLocks noChangeAspect="1"/>
          </p:cNvPicPr>
          <p:nvPr/>
        </p:nvPicPr>
        <p:blipFill>
          <a:blip r:embed="rId2"/>
          <a:stretch>
            <a:fillRect/>
          </a:stretch>
        </p:blipFill>
        <p:spPr>
          <a:xfrm>
            <a:off x="659914" y="729087"/>
            <a:ext cx="10872172" cy="290830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8" name="Content Placeholder 7">
            <a:extLst>
              <a:ext uri="{FF2B5EF4-FFF2-40B4-BE49-F238E27FC236}">
                <a16:creationId xmlns:a16="http://schemas.microsoft.com/office/drawing/2014/main" id="{7D06A770-6ADF-036C-D5A4-1192FD4BE244}"/>
              </a:ext>
            </a:extLst>
          </p:cNvPr>
          <p:cNvSpPr>
            <a:spLocks noGrp="1"/>
          </p:cNvSpPr>
          <p:nvPr>
            <p:ph idx="1"/>
          </p:nvPr>
        </p:nvSpPr>
        <p:spPr>
          <a:xfrm>
            <a:off x="4970835" y="3998019"/>
            <a:ext cx="6382966" cy="2216512"/>
          </a:xfrm>
        </p:spPr>
        <p:txBody>
          <a:bodyPr vert="horz" lIns="91440" tIns="45720" rIns="91440" bIns="45720" rtlCol="0" anchor="t">
            <a:normAutofit fontScale="55000" lnSpcReduction="20000"/>
          </a:bodyPr>
          <a:lstStyle/>
          <a:p>
            <a:r>
              <a:rPr lang="en-US" dirty="0">
                <a:ea typeface="+mn-lt"/>
                <a:cs typeface="+mn-lt"/>
              </a:rPr>
              <a:t>In React, I learned about creating reusable UI elements, or "components," which are the building blocks of any React application. React components are JavaScript functions or classes that return JSX—a syntax extension that looks like HTML but works in JavaScript—defining how a part of the UI should appear. I learned how to structure an app by building small, focused components that handle one specific function, making them easier to maintain and reuse. Components can be "functional" or "class-based," and they can also accept "props" (short for properties) to display dynamic data or handle user input. Understanding components helped me see how React apps are structured and how data flows through them, making the development process more organized and scalable.</a:t>
            </a:r>
            <a:endParaRPr lang="en-US" dirty="0"/>
          </a:p>
        </p:txBody>
      </p:sp>
    </p:spTree>
    <p:extLst>
      <p:ext uri="{BB962C8B-B14F-4D97-AF65-F5344CB8AC3E}">
        <p14:creationId xmlns:p14="http://schemas.microsoft.com/office/powerpoint/2010/main" val="1840323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0B6180E-78CE-2B33-64A1-6586883CE19B}"/>
              </a:ext>
            </a:extLst>
          </p:cNvPr>
          <p:cNvSpPr>
            <a:spLocks noGrp="1"/>
          </p:cNvSpPr>
          <p:nvPr>
            <p:ph type="title"/>
          </p:nvPr>
        </p:nvSpPr>
        <p:spPr>
          <a:xfrm>
            <a:off x="838201" y="3998018"/>
            <a:ext cx="3981854" cy="2216513"/>
          </a:xfrm>
        </p:spPr>
        <p:txBody>
          <a:bodyPr>
            <a:normAutofit/>
          </a:bodyPr>
          <a:lstStyle/>
          <a:p>
            <a:r>
              <a:rPr lang="en-US"/>
              <a:t>BONUS: REACT</a:t>
            </a:r>
            <a:br>
              <a:rPr lang="en-US"/>
            </a:br>
            <a:r>
              <a:rPr lang="en-US"/>
              <a:t>11/01/24</a:t>
            </a:r>
          </a:p>
        </p:txBody>
      </p:sp>
      <p:sp>
        <p:nvSpPr>
          <p:cNvPr id="22" name="Arc 2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descr="A screenshot of a computer&#10;&#10;Description automatically generated">
            <a:extLst>
              <a:ext uri="{FF2B5EF4-FFF2-40B4-BE49-F238E27FC236}">
                <a16:creationId xmlns:a16="http://schemas.microsoft.com/office/drawing/2014/main" id="{8D40DD2B-21A5-1507-5095-F91A54A29AA6}"/>
              </a:ext>
            </a:extLst>
          </p:cNvPr>
          <p:cNvPicPr>
            <a:picLocks noChangeAspect="1"/>
          </p:cNvPicPr>
          <p:nvPr/>
        </p:nvPicPr>
        <p:blipFill>
          <a:blip r:embed="rId2"/>
          <a:stretch>
            <a:fillRect/>
          </a:stretch>
        </p:blipFill>
        <p:spPr>
          <a:xfrm>
            <a:off x="669446" y="704504"/>
            <a:ext cx="10853107"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8" name="Content Placeholder 7">
            <a:extLst>
              <a:ext uri="{FF2B5EF4-FFF2-40B4-BE49-F238E27FC236}">
                <a16:creationId xmlns:a16="http://schemas.microsoft.com/office/drawing/2014/main" id="{B8EAF713-C0F1-1E9F-AB0A-BD90EA14D014}"/>
              </a:ext>
            </a:extLst>
          </p:cNvPr>
          <p:cNvSpPr>
            <a:spLocks noGrp="1"/>
          </p:cNvSpPr>
          <p:nvPr>
            <p:ph idx="1"/>
          </p:nvPr>
        </p:nvSpPr>
        <p:spPr>
          <a:xfrm>
            <a:off x="4970835" y="3998019"/>
            <a:ext cx="6382966" cy="2216512"/>
          </a:xfrm>
        </p:spPr>
        <p:txBody>
          <a:bodyPr vert="horz" lIns="91440" tIns="45720" rIns="91440" bIns="45720" rtlCol="0" anchor="t">
            <a:normAutofit fontScale="55000" lnSpcReduction="20000"/>
          </a:bodyPr>
          <a:lstStyle/>
          <a:p>
            <a:r>
              <a:rPr lang="en-US" dirty="0">
                <a:ea typeface="+mn-lt"/>
                <a:cs typeface="+mn-lt"/>
              </a:rPr>
              <a:t>In React, I learned how different components in a React app communicate and share data. This involves passing data from a parent component to its child components using "props," which act as a way for parent components to send information down the component tree. I also learned about "lifting state up," where state is managed in a common parent component and shared among children, allowing them to synchronize based on shared data. Additionally, I explored callback functions, which enable child components to send information back to their parent components. These techniques allow components to interact dynamically, making React apps more interactive and responsive to user actions.</a:t>
            </a:r>
            <a:endParaRPr lang="en-US" dirty="0"/>
          </a:p>
          <a:p>
            <a:endParaRPr lang="en-US" dirty="0"/>
          </a:p>
        </p:txBody>
      </p:sp>
    </p:spTree>
    <p:extLst>
      <p:ext uri="{BB962C8B-B14F-4D97-AF65-F5344CB8AC3E}">
        <p14:creationId xmlns:p14="http://schemas.microsoft.com/office/powerpoint/2010/main" val="203017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DF2082C-8B9F-D78F-C4D0-946178B9635B}"/>
              </a:ext>
            </a:extLst>
          </p:cNvPr>
          <p:cNvSpPr>
            <a:spLocks noGrp="1"/>
          </p:cNvSpPr>
          <p:nvPr>
            <p:ph type="title"/>
          </p:nvPr>
        </p:nvSpPr>
        <p:spPr>
          <a:xfrm>
            <a:off x="838201" y="3998018"/>
            <a:ext cx="3981854" cy="2216513"/>
          </a:xfrm>
        </p:spPr>
        <p:txBody>
          <a:bodyPr>
            <a:normAutofit/>
          </a:bodyPr>
          <a:lstStyle/>
          <a:p>
            <a:r>
              <a:rPr lang="en-US"/>
              <a:t>BONUS: REACT</a:t>
            </a:r>
            <a:br>
              <a:rPr lang="en-US"/>
            </a:br>
            <a:r>
              <a:rPr lang="en-US"/>
              <a:t>11/01/24</a:t>
            </a:r>
          </a:p>
          <a:p>
            <a:endParaRPr lang="en-US"/>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descr="A screenshot of a computer&#10;&#10;Description automatically generated">
            <a:extLst>
              <a:ext uri="{FF2B5EF4-FFF2-40B4-BE49-F238E27FC236}">
                <a16:creationId xmlns:a16="http://schemas.microsoft.com/office/drawing/2014/main" id="{003C84EA-86E1-440C-600E-6654DACAEA7A}"/>
              </a:ext>
            </a:extLst>
          </p:cNvPr>
          <p:cNvPicPr>
            <a:picLocks noChangeAspect="1"/>
          </p:cNvPicPr>
          <p:nvPr/>
        </p:nvPicPr>
        <p:blipFill>
          <a:blip r:embed="rId2"/>
          <a:stretch>
            <a:fillRect/>
          </a:stretch>
        </p:blipFill>
        <p:spPr>
          <a:xfrm>
            <a:off x="659914" y="715496"/>
            <a:ext cx="10872172" cy="2935487"/>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8" name="Content Placeholder 7">
            <a:extLst>
              <a:ext uri="{FF2B5EF4-FFF2-40B4-BE49-F238E27FC236}">
                <a16:creationId xmlns:a16="http://schemas.microsoft.com/office/drawing/2014/main" id="{B9600ED5-2264-E462-94E1-39A04A2E91B1}"/>
              </a:ext>
            </a:extLst>
          </p:cNvPr>
          <p:cNvSpPr>
            <a:spLocks noGrp="1"/>
          </p:cNvSpPr>
          <p:nvPr>
            <p:ph idx="1"/>
          </p:nvPr>
        </p:nvSpPr>
        <p:spPr>
          <a:xfrm>
            <a:off x="4970835" y="3998019"/>
            <a:ext cx="6382966" cy="2216512"/>
          </a:xfrm>
        </p:spPr>
        <p:txBody>
          <a:bodyPr vert="horz" lIns="91440" tIns="45720" rIns="91440" bIns="45720" rtlCol="0" anchor="t">
            <a:normAutofit fontScale="55000" lnSpcReduction="20000"/>
          </a:bodyPr>
          <a:lstStyle/>
          <a:p>
            <a:r>
              <a:rPr lang="en-US" dirty="0">
                <a:ea typeface="+mn-lt"/>
                <a:cs typeface="+mn-lt"/>
              </a:rPr>
              <a:t>I learned about using </a:t>
            </a:r>
            <a:r>
              <a:rPr lang="en-US" i="1" dirty="0">
                <a:ea typeface="+mn-lt"/>
                <a:cs typeface="+mn-lt"/>
              </a:rPr>
              <a:t>context</a:t>
            </a:r>
            <a:r>
              <a:rPr lang="en-US" dirty="0">
                <a:ea typeface="+mn-lt"/>
                <a:cs typeface="+mn-lt"/>
              </a:rPr>
              <a:t> to manage and share state globally across multiple levels of the component tree without manually passing props through each level. The Context API in React allows me to create a centralized state that can be accessed by any component, making it easier to manage data for components that aren’t directly related. I explored controlled and uncontrolled components as well—controlled components manage their state through React, while uncontrolled components use the DOM directly. This unit also covered the basics of </a:t>
            </a:r>
            <a:r>
              <a:rPr lang="en-US" i="1" dirty="0">
                <a:ea typeface="+mn-lt"/>
                <a:cs typeface="+mn-lt"/>
              </a:rPr>
              <a:t>React hooks</a:t>
            </a:r>
            <a:r>
              <a:rPr lang="en-US" dirty="0">
                <a:ea typeface="+mn-lt"/>
                <a:cs typeface="+mn-lt"/>
              </a:rPr>
              <a:t> like </a:t>
            </a:r>
            <a:r>
              <a:rPr lang="en-US" dirty="0" err="1">
                <a:latin typeface="Consolas"/>
              </a:rPr>
              <a:t>useState</a:t>
            </a:r>
            <a:r>
              <a:rPr lang="en-US" dirty="0">
                <a:ea typeface="+mn-lt"/>
                <a:cs typeface="+mn-lt"/>
              </a:rPr>
              <a:t> and </a:t>
            </a:r>
            <a:r>
              <a:rPr lang="en-US" dirty="0" err="1">
                <a:latin typeface="Consolas"/>
              </a:rPr>
              <a:t>useEffect</a:t>
            </a:r>
            <a:r>
              <a:rPr lang="en-US" dirty="0">
                <a:ea typeface="+mn-lt"/>
                <a:cs typeface="+mn-lt"/>
              </a:rPr>
              <a:t>, which allow function components to handle state and lifecycle events, making them even more powerful and interactive. Altogether, these methods streamline how data and behavior flow through an app, making it easier to handle complex interactions across various components.</a:t>
            </a:r>
            <a:endParaRPr lang="en-US" dirty="0"/>
          </a:p>
        </p:txBody>
      </p:sp>
    </p:spTree>
    <p:extLst>
      <p:ext uri="{BB962C8B-B14F-4D97-AF65-F5344CB8AC3E}">
        <p14:creationId xmlns:p14="http://schemas.microsoft.com/office/powerpoint/2010/main" val="1802599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Codecademy</vt:lpstr>
      <vt:lpstr>Day 1 10/28/24</vt:lpstr>
      <vt:lpstr>Day 2 10/29/24</vt:lpstr>
      <vt:lpstr>Day 3 10/30/24</vt:lpstr>
      <vt:lpstr>Day 4 10/31/24</vt:lpstr>
      <vt:lpstr>certificate</vt:lpstr>
      <vt:lpstr>BONUS: REACT 10/31/24</vt:lpstr>
      <vt:lpstr>BONUS: REACT 11/01/24</vt:lpstr>
      <vt:lpstr>BONUS: REACT 11/01/24 </vt:lpstr>
      <vt:lpstr>BONUS: REACT Got pay walled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30</cp:revision>
  <dcterms:created xsi:type="dcterms:W3CDTF">2024-10-28T17:47:47Z</dcterms:created>
  <dcterms:modified xsi:type="dcterms:W3CDTF">2024-11-02T23:23:38Z</dcterms:modified>
</cp:coreProperties>
</file>