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0"/>
  </p:handoutMasterIdLst>
  <p:sldIdLst>
    <p:sldId id="257" r:id="rId2"/>
    <p:sldId id="258" r:id="rId3"/>
    <p:sldId id="260" r:id="rId4"/>
    <p:sldId id="259" r:id="rId5"/>
    <p:sldId id="262" r:id="rId6"/>
    <p:sldId id="263" r:id="rId7"/>
    <p:sldId id="265" r:id="rId8"/>
    <p:sldId id="267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 smtClean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 smtClean="0"/>
            </a:lvl1pPr>
          </a:lstStyle>
          <a:p>
            <a:pPr>
              <a:defRPr/>
            </a:pPr>
            <a:fld id="{2A4FC372-E911-4055-A363-E6EFA3324E70}" type="datetimeFigureOut">
              <a:rPr lang="he-IL"/>
              <a:pPr>
                <a:defRPr/>
              </a:pPr>
              <a:t>ו'/כסלו/תשע"ח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 smtClean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7190FA2-4855-4955-B474-40F704E8A1EE}" type="slidenum">
              <a:rPr lang="ar-SA" altLang="en-US"/>
              <a:pPr/>
              <a:t>‹#›</a:t>
            </a:fld>
            <a:endParaRPr lang="he-I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e-IL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e-IL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6C3438-AF5C-48B8-89A8-6DEC17664B8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2439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1B1C7-5548-4889-8B65-9FD37B6ABBA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4541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ACBE9-002D-40E5-8257-00EB796D491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04079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824F7-804D-407E-B3F5-12CDC2C51A9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040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07884-94E3-478F-A5E7-E4A9BAB1DEA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084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04C7D-A2F7-4291-A3D8-B4525AEB4B7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863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9BE19-54D4-4A50-99EA-82C46EE4985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3051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DF48A-C84F-4858-A17F-D7993DA7081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6986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14C38-D638-4BED-9475-BD9DA1E7AC7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1169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7CC10-DD7E-4784-BD3F-FCB511BB79E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3779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D40B3-B08E-48D1-A06D-4959722C242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749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746BD-C0E0-4FD2-97F7-33E6F87F92D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8464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e-IL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e-IL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e-IL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e-IL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e-IL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e-IL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e-IL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FFA45F-A0AB-405D-BFD9-47C7D386196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6" r:id="rId3"/>
    <p:sldLayoutId id="2147483695" r:id="rId4"/>
    <p:sldLayoutId id="2147483694" r:id="rId5"/>
    <p:sldLayoutId id="2147483693" r:id="rId6"/>
    <p:sldLayoutId id="2147483692" r:id="rId7"/>
    <p:sldLayoutId id="2147483691" r:id="rId8"/>
    <p:sldLayoutId id="2147483690" r:id="rId9"/>
    <p:sldLayoutId id="2147483689" r:id="rId10"/>
    <p:sldLayoutId id="214748368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JDBC – an instrument for communication between Java and databases</a:t>
            </a:r>
            <a:endParaRPr lang="ru-RU" altLang="en-US" sz="32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JDBC:  Java DataBase Connectivity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do we need for using database from Java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How to make queries from Java</a:t>
            </a:r>
            <a:endParaRPr lang="ru-R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do we need?</a:t>
            </a:r>
            <a:endParaRPr lang="ru-RU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/>
              <a:t>JDBC driver of the required database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000" smtClean="0"/>
          </a:p>
          <a:p>
            <a:pPr eaLnBrk="1" hangingPunct="1"/>
            <a:r>
              <a:rPr lang="en-US" altLang="en-US" sz="3000" smtClean="0"/>
              <a:t>Write a path to the driver in CLASSPATH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000" smtClean="0"/>
          </a:p>
          <a:p>
            <a:pPr eaLnBrk="1" hangingPunct="1"/>
            <a:r>
              <a:rPr lang="en-US" altLang="en-US" sz="3000" smtClean="0"/>
              <a:t>Import package java.sql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000" smtClean="0"/>
          </a:p>
          <a:p>
            <a:pPr eaLnBrk="1" hangingPunct="1"/>
            <a:r>
              <a:rPr lang="en-US" altLang="en-US" sz="3000" smtClean="0"/>
              <a:t>Declare the given driver inside Java program</a:t>
            </a:r>
            <a:endParaRPr lang="ru-RU" altLang="en-US" sz="3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do?</a:t>
            </a:r>
            <a:endParaRPr lang="ru-RU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/>
              <a:t>Import package java.sql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        </a:t>
            </a:r>
            <a:r>
              <a:rPr lang="en-US" altLang="en-US" sz="2000" smtClean="0">
                <a:solidFill>
                  <a:schemeClr val="tx2"/>
                </a:solidFill>
              </a:rPr>
              <a:t>import java.sql.*;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3000" smtClean="0"/>
              <a:t>Declare the given driver inside Java 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        </a:t>
            </a:r>
            <a:r>
              <a:rPr lang="ru-RU" altLang="en-US" sz="2000" smtClean="0">
                <a:solidFill>
                  <a:schemeClr val="tx2"/>
                </a:solidFill>
              </a:rPr>
              <a:t>Class.forName(“postgresql.Driver”);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Connection</a:t>
            </a:r>
            <a:endParaRPr lang="ru-RU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2000250"/>
            <a:ext cx="8343900" cy="2857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Connection dbh = DriverManager.getConnection(url, user, pwd);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where  </a:t>
            </a:r>
            <a:r>
              <a:rPr lang="en-US" altLang="en-US" sz="2000" b="1" smtClean="0"/>
              <a:t>url</a:t>
            </a:r>
            <a:r>
              <a:rPr lang="en-US" altLang="en-US" sz="2000" smtClean="0"/>
              <a:t> – is a string in which we define database for connection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and it can have one of the following formats: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  </a:t>
            </a:r>
            <a:r>
              <a:rPr lang="ru-RU" altLang="en-US" sz="2000" smtClean="0"/>
              <a:t>jdbc:postgresql:</a:t>
            </a:r>
            <a:r>
              <a:rPr lang="en-US" altLang="en-US" sz="2000" smtClean="0"/>
              <a:t>&lt;database name&gt;</a:t>
            </a:r>
            <a:endParaRPr lang="ru-RU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  </a:t>
            </a:r>
            <a:r>
              <a:rPr lang="ru-RU" altLang="en-US" sz="2000" smtClean="0"/>
              <a:t>jdbc:postgresql://</a:t>
            </a:r>
            <a:r>
              <a:rPr lang="en-US" altLang="en-US" sz="2000" smtClean="0"/>
              <a:t>&lt;server name&gt;/&lt;database name&gt;</a:t>
            </a:r>
            <a:endParaRPr lang="ru-RU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  </a:t>
            </a:r>
            <a:r>
              <a:rPr lang="ru-RU" altLang="en-US" sz="2000" smtClean="0"/>
              <a:t>jdbc:postgresql://</a:t>
            </a:r>
            <a:r>
              <a:rPr lang="en-US" altLang="en-US" sz="2000" smtClean="0"/>
              <a:t> &lt;server name&gt;:&lt;port name&gt;/&lt;database name&gt;</a:t>
            </a:r>
            <a:endParaRPr lang="ru-RU" altLang="en-US" sz="200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1563" y="5286375"/>
            <a:ext cx="77724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+mn-lt"/>
                <a:cs typeface="+mn-cs"/>
              </a:rPr>
              <a:t>Example: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ru-RU" sz="2000" kern="0" dirty="0" err="1">
                <a:latin typeface="+mn-lt"/>
                <a:cs typeface="+mn-cs"/>
              </a:rPr>
              <a:t>Connection</a:t>
            </a:r>
            <a:r>
              <a:rPr lang="ru-RU" sz="2000" kern="0" dirty="0">
                <a:latin typeface="+mn-lt"/>
                <a:cs typeface="+mn-cs"/>
              </a:rPr>
              <a:t> </a:t>
            </a:r>
            <a:r>
              <a:rPr lang="ru-RU" sz="2000" kern="0" dirty="0" err="1">
                <a:latin typeface="+mn-lt"/>
                <a:cs typeface="+mn-cs"/>
              </a:rPr>
              <a:t>dbh</a:t>
            </a:r>
            <a:r>
              <a:rPr lang="ru-RU" sz="2000" kern="0" dirty="0">
                <a:latin typeface="+mn-lt"/>
                <a:cs typeface="+mn-cs"/>
              </a:rPr>
              <a:t> = </a:t>
            </a:r>
            <a:r>
              <a:rPr lang="ru-RU" sz="2000" kern="0" dirty="0" err="1">
                <a:latin typeface="+mn-lt"/>
                <a:cs typeface="+mn-cs"/>
              </a:rPr>
              <a:t>DriverManager.getConnection</a:t>
            </a:r>
            <a:r>
              <a:rPr lang="ru-RU" sz="2000" kern="0" dirty="0">
                <a:latin typeface="+mn-lt"/>
                <a:cs typeface="+mn-cs"/>
              </a:rPr>
              <a:t>(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ru-RU" sz="2000" kern="0" dirty="0">
                <a:latin typeface="+mn-lt"/>
                <a:cs typeface="+mn-cs"/>
              </a:rPr>
              <a:t>"</a:t>
            </a:r>
            <a:r>
              <a:rPr lang="ru-RU" sz="2000" kern="0" dirty="0" err="1">
                <a:latin typeface="+mn-lt"/>
                <a:cs typeface="+mn-cs"/>
              </a:rPr>
              <a:t>jdbc:postgresql</a:t>
            </a:r>
            <a:r>
              <a:rPr lang="ru-RU" sz="2000" kern="0" dirty="0">
                <a:latin typeface="+mn-lt"/>
                <a:cs typeface="+mn-cs"/>
              </a:rPr>
              <a:t>://</a:t>
            </a:r>
            <a:r>
              <a:rPr lang="ru-RU" sz="2000" kern="0" dirty="0">
                <a:latin typeface="+mn-lt"/>
                <a:cs typeface="+mn-cs"/>
              </a:rPr>
              <a:t>127.0.0.1/</a:t>
            </a:r>
            <a:r>
              <a:rPr lang="en-US" sz="2000" kern="0" dirty="0" err="1">
                <a:latin typeface="+mn-lt"/>
                <a:cs typeface="+mn-cs"/>
              </a:rPr>
              <a:t>flowers_db</a:t>
            </a:r>
            <a:r>
              <a:rPr lang="ru-RU" sz="2000" kern="0" dirty="0">
                <a:latin typeface="+mn-lt"/>
                <a:cs typeface="+mn-cs"/>
              </a:rPr>
              <a:t>","</a:t>
            </a:r>
            <a:r>
              <a:rPr lang="ru-RU" sz="2000" kern="0" dirty="0" err="1">
                <a:latin typeface="+mn-lt"/>
                <a:cs typeface="+mn-cs"/>
              </a:rPr>
              <a:t>alex</a:t>
            </a:r>
            <a:r>
              <a:rPr lang="ru-RU" sz="2000" kern="0" dirty="0">
                <a:latin typeface="+mn-lt"/>
                <a:cs typeface="+mn-cs"/>
              </a:rPr>
              <a:t>","123456</a:t>
            </a:r>
            <a:r>
              <a:rPr lang="en-US" sz="2000" kern="0" dirty="0">
                <a:latin typeface="+mn-lt"/>
                <a:cs typeface="+mn-cs"/>
              </a:rPr>
              <a:t>”</a:t>
            </a:r>
            <a:r>
              <a:rPr lang="ru-RU" sz="2000" kern="0" dirty="0">
                <a:latin typeface="+mn-lt"/>
                <a:cs typeface="+mn-cs"/>
              </a:rPr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Queries from Java</a:t>
            </a:r>
            <a:endParaRPr lang="he-IL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428875"/>
            <a:ext cx="824071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000" smtClean="0"/>
              <a:t>Statement st = dbh.createStatement();</a:t>
            </a:r>
          </a:p>
          <a:p>
            <a:pPr eaLnBrk="1" hangingPunct="1">
              <a:lnSpc>
                <a:spcPct val="80000"/>
              </a:lnSpc>
            </a:pPr>
            <a:endParaRPr lang="ru-RU" altLang="en-US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000" smtClean="0"/>
              <a:t>ResultSet rs = st.executeQuery(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000" smtClean="0"/>
              <a:t>"select * from </a:t>
            </a:r>
            <a:r>
              <a:rPr lang="en-US" altLang="en-US" sz="2000" smtClean="0"/>
              <a:t>flowers</a:t>
            </a:r>
            <a:r>
              <a:rPr lang="ru-RU" altLang="en-US" sz="2000" smtClean="0"/>
              <a:t>_tbl where (flowers_id in (1,2,3,4,5,6,7,8,9))");</a:t>
            </a:r>
          </a:p>
          <a:p>
            <a:pPr eaLnBrk="1" hangingPunct="1">
              <a:lnSpc>
                <a:spcPct val="80000"/>
              </a:lnSpc>
            </a:pPr>
            <a:endParaRPr lang="ru-RU" altLang="en-US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000" smtClean="0"/>
              <a:t>while (rs.next())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0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000" smtClean="0"/>
              <a:t>  System.out.println(rs.getString(1));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0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000" smtClean="0"/>
              <a:t>rs.close();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000" smtClean="0"/>
              <a:t>st.close();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Queries from Java</a:t>
            </a:r>
            <a:endParaRPr lang="he-IL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2286000"/>
            <a:ext cx="7772400" cy="1266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st.executeUpdate("create database flowers");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st.executeUpdate("create table flowers_tbl (id integer, name char(25))");</a:t>
            </a:r>
            <a:endParaRPr lang="ru-RU" altLang="en-US" sz="2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Queries with parameters</a:t>
            </a:r>
            <a:endParaRPr lang="he-IL" altLang="en-US" smtClean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928688" y="2428875"/>
            <a:ext cx="799306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Preparing of statement:</a:t>
            </a:r>
          </a:p>
          <a:p>
            <a:pPr eaLnBrk="1" hangingPunct="1"/>
            <a:r>
              <a:rPr lang="ru-RU" altLang="en-US" sz="2000"/>
              <a:t>PreparedStatement ps = dbh.prepareStatement("insert into flowers_tbl values(?,?)");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 b="1"/>
              <a:t>Using of prepared statement:</a:t>
            </a:r>
          </a:p>
          <a:p>
            <a:pPr eaLnBrk="1" hangingPunct="1"/>
            <a:r>
              <a:rPr lang="en-US" altLang="en-US" sz="2000"/>
              <a:t>int a=1;</a:t>
            </a:r>
            <a:endParaRPr lang="ru-RU" altLang="en-US" sz="2000"/>
          </a:p>
          <a:p>
            <a:pPr eaLnBrk="1" hangingPunct="1"/>
            <a:r>
              <a:rPr lang="ru-RU" altLang="en-US" sz="2000"/>
              <a:t>String b =  "rose";</a:t>
            </a:r>
          </a:p>
          <a:p>
            <a:pPr eaLnBrk="1" hangingPunct="1"/>
            <a:endParaRPr lang="ru-RU" altLang="en-US" sz="2000"/>
          </a:p>
          <a:p>
            <a:pPr eaLnBrk="1" hangingPunct="1"/>
            <a:r>
              <a:rPr lang="ru-RU" altLang="en-US" sz="2000"/>
              <a:t>ps.setString(1,a);</a:t>
            </a:r>
          </a:p>
          <a:p>
            <a:pPr eaLnBrk="1" hangingPunct="1"/>
            <a:r>
              <a:rPr lang="ru-RU" altLang="en-US" sz="2000"/>
              <a:t>ps.setString(2,b);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ru-RU" altLang="en-US" sz="2000"/>
              <a:t>ps.executeUpdate()</a:t>
            </a:r>
          </a:p>
          <a:p>
            <a:pPr eaLnBrk="1" hangingPunct="1"/>
            <a:endParaRPr lang="ru-RU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4643438" y="2708275"/>
            <a:ext cx="4176712" cy="33115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he-IL" alt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Mihlala Database</a:t>
            </a:r>
            <a:endParaRPr lang="ru-RU" altLang="en-US" smtClean="0"/>
          </a:p>
        </p:txBody>
      </p:sp>
      <p:graphicFrame>
        <p:nvGraphicFramePr>
          <p:cNvPr id="2155" name="Group 107"/>
          <p:cNvGraphicFramePr>
            <a:graphicFrameLocks noGrp="1"/>
          </p:cNvGraphicFramePr>
          <p:nvPr>
            <p:ph sz="half" idx="1"/>
          </p:nvPr>
        </p:nvGraphicFramePr>
        <p:xfrm>
          <a:off x="4787900" y="3284538"/>
          <a:ext cx="1439863" cy="974725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01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Avi Soffer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02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Mati Golani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03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Zeev Volkovich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04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Orna Miller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58" name="Group 110"/>
          <p:cNvGraphicFramePr>
            <a:graphicFrameLocks noGrp="1"/>
          </p:cNvGraphicFramePr>
          <p:nvPr>
            <p:ph sz="quarter" idx="2"/>
          </p:nvPr>
        </p:nvGraphicFramePr>
        <p:xfrm>
          <a:off x="6732588" y="3284538"/>
          <a:ext cx="1655762" cy="731837"/>
        </p:xfrm>
        <a:graphic>
          <a:graphicData uri="http://schemas.openxmlformats.org/drawingml/2006/table">
            <a:tbl>
              <a:tblPr/>
              <a:tblGrid>
                <a:gridCol w="414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01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61143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02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61309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02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61130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66" name="Group 118"/>
          <p:cNvGraphicFramePr>
            <a:graphicFrameLocks noGrp="1"/>
          </p:cNvGraphicFramePr>
          <p:nvPr>
            <p:ph sz="quarter" idx="3"/>
          </p:nvPr>
        </p:nvGraphicFramePr>
        <p:xfrm>
          <a:off x="5075238" y="4868863"/>
          <a:ext cx="2592387" cy="731837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61143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Lab in Software Engineering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61309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Database Management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61130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Object Oriented Programming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13" name="Text Box 120"/>
          <p:cNvSpPr txBox="1">
            <a:spLocks noChangeArrowheads="1"/>
          </p:cNvSpPr>
          <p:nvPr/>
        </p:nvSpPr>
        <p:spPr bwMode="auto">
          <a:xfrm>
            <a:off x="4787900" y="2995613"/>
            <a:ext cx="912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Professor</a:t>
            </a:r>
            <a:endParaRPr lang="ru-RU" altLang="en-US" sz="1400"/>
          </a:p>
        </p:txBody>
      </p:sp>
      <p:sp>
        <p:nvSpPr>
          <p:cNvPr id="11314" name="Text Box 121"/>
          <p:cNvSpPr txBox="1">
            <a:spLocks noChangeArrowheads="1"/>
          </p:cNvSpPr>
          <p:nvPr/>
        </p:nvSpPr>
        <p:spPr bwMode="auto">
          <a:xfrm>
            <a:off x="6732588" y="2995613"/>
            <a:ext cx="655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Teach</a:t>
            </a:r>
            <a:endParaRPr lang="ru-RU" altLang="en-US" sz="1400"/>
          </a:p>
        </p:txBody>
      </p:sp>
      <p:sp>
        <p:nvSpPr>
          <p:cNvPr id="11315" name="Text Box 122"/>
          <p:cNvSpPr txBox="1">
            <a:spLocks noChangeArrowheads="1"/>
          </p:cNvSpPr>
          <p:nvPr/>
        </p:nvSpPr>
        <p:spPr bwMode="auto">
          <a:xfrm>
            <a:off x="5075238" y="4579938"/>
            <a:ext cx="72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Course</a:t>
            </a:r>
            <a:endParaRPr lang="ru-RU" altLang="en-US" sz="1400"/>
          </a:p>
        </p:txBody>
      </p:sp>
      <p:sp>
        <p:nvSpPr>
          <p:cNvPr id="11316" name="Text Box 123"/>
          <p:cNvSpPr txBox="1">
            <a:spLocks noChangeArrowheads="1"/>
          </p:cNvSpPr>
          <p:nvPr/>
        </p:nvSpPr>
        <p:spPr bwMode="auto">
          <a:xfrm>
            <a:off x="4714875" y="2419350"/>
            <a:ext cx="1517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Mihlala Database</a:t>
            </a:r>
            <a:endParaRPr lang="ru-RU" altLang="en-US" sz="1400"/>
          </a:p>
        </p:txBody>
      </p:sp>
      <p:sp>
        <p:nvSpPr>
          <p:cNvPr id="11317" name="Text Box 124"/>
          <p:cNvSpPr txBox="1">
            <a:spLocks noChangeArrowheads="1"/>
          </p:cNvSpPr>
          <p:nvPr/>
        </p:nvSpPr>
        <p:spPr bwMode="auto">
          <a:xfrm>
            <a:off x="395288" y="3573463"/>
            <a:ext cx="1128712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Professor</a:t>
            </a:r>
            <a:endParaRPr lang="ru-RU" altLang="en-US"/>
          </a:p>
        </p:txBody>
      </p:sp>
      <p:sp>
        <p:nvSpPr>
          <p:cNvPr id="11318" name="Text Box 125"/>
          <p:cNvSpPr txBox="1">
            <a:spLocks noChangeArrowheads="1"/>
          </p:cNvSpPr>
          <p:nvPr/>
        </p:nvSpPr>
        <p:spPr bwMode="auto">
          <a:xfrm>
            <a:off x="3276600" y="3573463"/>
            <a:ext cx="88582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Course</a:t>
            </a:r>
            <a:endParaRPr lang="ru-RU" altLang="en-US"/>
          </a:p>
        </p:txBody>
      </p:sp>
      <p:sp>
        <p:nvSpPr>
          <p:cNvPr id="11319" name="AutoShape 126"/>
          <p:cNvSpPr>
            <a:spLocks noChangeArrowheads="1"/>
          </p:cNvSpPr>
          <p:nvPr/>
        </p:nvSpPr>
        <p:spPr bwMode="auto">
          <a:xfrm>
            <a:off x="1763713" y="3500438"/>
            <a:ext cx="1214437" cy="576262"/>
          </a:xfrm>
          <a:prstGeom prst="diamond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Teach</a:t>
            </a:r>
            <a:endParaRPr lang="ru-RU" altLang="en-US"/>
          </a:p>
        </p:txBody>
      </p:sp>
      <p:sp>
        <p:nvSpPr>
          <p:cNvPr id="11320" name="Line 129"/>
          <p:cNvSpPr>
            <a:spLocks noChangeShapeType="1"/>
          </p:cNvSpPr>
          <p:nvPr/>
        </p:nvSpPr>
        <p:spPr bwMode="auto">
          <a:xfrm>
            <a:off x="1547813" y="37893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1" name="Line 130"/>
          <p:cNvSpPr>
            <a:spLocks noChangeShapeType="1"/>
          </p:cNvSpPr>
          <p:nvPr/>
        </p:nvSpPr>
        <p:spPr bwMode="auto">
          <a:xfrm>
            <a:off x="2987675" y="37893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22" name="Group 134"/>
          <p:cNvGrpSpPr>
            <a:grpSpLocks/>
          </p:cNvGrpSpPr>
          <p:nvPr/>
        </p:nvGrpSpPr>
        <p:grpSpPr bwMode="auto">
          <a:xfrm>
            <a:off x="468313" y="3141663"/>
            <a:ext cx="503237" cy="431800"/>
            <a:chOff x="295" y="1979"/>
            <a:chExt cx="317" cy="272"/>
          </a:xfrm>
        </p:grpSpPr>
        <p:sp>
          <p:nvSpPr>
            <p:cNvPr id="11334" name="Oval 131"/>
            <p:cNvSpPr>
              <a:spLocks noChangeArrowheads="1"/>
            </p:cNvSpPr>
            <p:nvPr/>
          </p:nvSpPr>
          <p:spPr bwMode="auto">
            <a:xfrm>
              <a:off x="295" y="1979"/>
              <a:ext cx="317" cy="18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id</a:t>
              </a:r>
              <a:endParaRPr lang="ru-RU" altLang="en-US" sz="1400"/>
            </a:p>
          </p:txBody>
        </p:sp>
        <p:sp>
          <p:nvSpPr>
            <p:cNvPr id="11335" name="Line 133"/>
            <p:cNvSpPr>
              <a:spLocks noChangeShapeType="1"/>
            </p:cNvSpPr>
            <p:nvPr/>
          </p:nvSpPr>
          <p:spPr bwMode="auto">
            <a:xfrm>
              <a:off x="431" y="2160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23" name="Oval 136"/>
          <p:cNvSpPr>
            <a:spLocks noChangeArrowheads="1"/>
          </p:cNvSpPr>
          <p:nvPr/>
        </p:nvSpPr>
        <p:spPr bwMode="auto">
          <a:xfrm>
            <a:off x="1042988" y="3141663"/>
            <a:ext cx="503237" cy="28733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name</a:t>
            </a:r>
            <a:endParaRPr lang="ru-RU" altLang="en-US" sz="1400"/>
          </a:p>
        </p:txBody>
      </p:sp>
      <p:sp>
        <p:nvSpPr>
          <p:cNvPr id="11324" name="Line 137"/>
          <p:cNvSpPr>
            <a:spLocks noChangeShapeType="1"/>
          </p:cNvSpPr>
          <p:nvPr/>
        </p:nvSpPr>
        <p:spPr bwMode="auto">
          <a:xfrm>
            <a:off x="1258888" y="34290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Oval 139"/>
          <p:cNvSpPr>
            <a:spLocks noChangeArrowheads="1"/>
          </p:cNvSpPr>
          <p:nvPr/>
        </p:nvSpPr>
        <p:spPr bwMode="auto">
          <a:xfrm>
            <a:off x="3203575" y="4149725"/>
            <a:ext cx="792163" cy="28733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semester</a:t>
            </a:r>
            <a:endParaRPr lang="ru-RU" altLang="en-US" sz="1400"/>
          </a:p>
        </p:txBody>
      </p:sp>
      <p:sp>
        <p:nvSpPr>
          <p:cNvPr id="11326" name="Line 140"/>
          <p:cNvSpPr>
            <a:spLocks noChangeShapeType="1"/>
          </p:cNvSpPr>
          <p:nvPr/>
        </p:nvSpPr>
        <p:spPr bwMode="auto">
          <a:xfrm>
            <a:off x="3635375" y="3933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7" name="Oval 142"/>
          <p:cNvSpPr>
            <a:spLocks noChangeArrowheads="1"/>
          </p:cNvSpPr>
          <p:nvPr/>
        </p:nvSpPr>
        <p:spPr bwMode="auto">
          <a:xfrm>
            <a:off x="3779838" y="3141663"/>
            <a:ext cx="503237" cy="28733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name</a:t>
            </a:r>
            <a:endParaRPr lang="ru-RU" altLang="en-US" sz="1400"/>
          </a:p>
        </p:txBody>
      </p:sp>
      <p:sp>
        <p:nvSpPr>
          <p:cNvPr id="11328" name="Line 143"/>
          <p:cNvSpPr>
            <a:spLocks noChangeShapeType="1"/>
          </p:cNvSpPr>
          <p:nvPr/>
        </p:nvSpPr>
        <p:spPr bwMode="auto">
          <a:xfrm>
            <a:off x="3995738" y="34290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9" name="Oval 145"/>
          <p:cNvSpPr>
            <a:spLocks noChangeArrowheads="1"/>
          </p:cNvSpPr>
          <p:nvPr/>
        </p:nvSpPr>
        <p:spPr bwMode="auto">
          <a:xfrm>
            <a:off x="3203575" y="3141663"/>
            <a:ext cx="503238" cy="28733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num</a:t>
            </a:r>
            <a:endParaRPr lang="ru-RU" altLang="en-US" sz="1400"/>
          </a:p>
        </p:txBody>
      </p:sp>
      <p:sp>
        <p:nvSpPr>
          <p:cNvPr id="11330" name="Line 146"/>
          <p:cNvSpPr>
            <a:spLocks noChangeShapeType="1"/>
          </p:cNvSpPr>
          <p:nvPr/>
        </p:nvSpPr>
        <p:spPr bwMode="auto">
          <a:xfrm>
            <a:off x="3419475" y="34290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331" name="AutoShape 150"/>
          <p:cNvCxnSpPr>
            <a:cxnSpLocks noChangeShapeType="1"/>
            <a:stCxn id="11319" idx="2"/>
          </p:cNvCxnSpPr>
          <p:nvPr/>
        </p:nvCxnSpPr>
        <p:spPr bwMode="auto">
          <a:xfrm rot="5400000" flipH="1" flipV="1">
            <a:off x="4576763" y="1795462"/>
            <a:ext cx="76200" cy="4486275"/>
          </a:xfrm>
          <a:prstGeom prst="curvedConnector4">
            <a:avLst>
              <a:gd name="adj1" fmla="val -731287"/>
              <a:gd name="adj2" fmla="val 1000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2" name="AutoShape 151"/>
          <p:cNvCxnSpPr>
            <a:cxnSpLocks noChangeShapeType="1"/>
          </p:cNvCxnSpPr>
          <p:nvPr/>
        </p:nvCxnSpPr>
        <p:spPr bwMode="auto">
          <a:xfrm>
            <a:off x="4143375" y="3714750"/>
            <a:ext cx="909638" cy="16684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3" name="AutoShape 152"/>
          <p:cNvCxnSpPr>
            <a:cxnSpLocks noChangeShapeType="1"/>
            <a:stCxn id="11317" idx="2"/>
          </p:cNvCxnSpPr>
          <p:nvPr/>
        </p:nvCxnSpPr>
        <p:spPr bwMode="auto">
          <a:xfrm rot="5400000" flipH="1" flipV="1">
            <a:off x="2863057" y="2026444"/>
            <a:ext cx="20637" cy="3825875"/>
          </a:xfrm>
          <a:prstGeom prst="curvedConnector4">
            <a:avLst>
              <a:gd name="adj1" fmla="val -3462125"/>
              <a:gd name="adj2" fmla="val 9620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85</TotalTime>
  <Words>308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Tahoma</vt:lpstr>
      <vt:lpstr>Arial</vt:lpstr>
      <vt:lpstr>Wingdings</vt:lpstr>
      <vt:lpstr>Calibri</vt:lpstr>
      <vt:lpstr>Blends</vt:lpstr>
      <vt:lpstr>JDBC – an instrument for communication between Java and databases</vt:lpstr>
      <vt:lpstr>What do we need?</vt:lpstr>
      <vt:lpstr>How to do?</vt:lpstr>
      <vt:lpstr>Class Connection</vt:lpstr>
      <vt:lpstr>Queries from Java</vt:lpstr>
      <vt:lpstr>Queries from Java</vt:lpstr>
      <vt:lpstr>Queries with parameters</vt:lpstr>
      <vt:lpstr>Mihlala Database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KATERINA</dc:creator>
  <cp:lastModifiedBy>serj</cp:lastModifiedBy>
  <cp:revision>9</cp:revision>
  <dcterms:created xsi:type="dcterms:W3CDTF">2008-11-25T06:00:13Z</dcterms:created>
  <dcterms:modified xsi:type="dcterms:W3CDTF">2017-11-24T13:02:04Z</dcterms:modified>
</cp:coreProperties>
</file>