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72" r:id="rId3"/>
    <p:sldId id="260" r:id="rId4"/>
    <p:sldId id="259" r:id="rId5"/>
    <p:sldId id="262" r:id="rId6"/>
    <p:sldId id="270" r:id="rId7"/>
    <p:sldId id="271" r:id="rId8"/>
    <p:sldId id="273" r:id="rId9"/>
    <p:sldId id="274" r:id="rId10"/>
    <p:sldId id="275" r:id="rId11"/>
    <p:sldId id="27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amsrujanireddy@gmail.com" initials="s" lastIdx="1" clrIdx="0">
    <p:extLst>
      <p:ext uri="{19B8F6BF-5375-455C-9EA6-DF929625EA0E}">
        <p15:presenceInfo xmlns:p15="http://schemas.microsoft.com/office/powerpoint/2012/main" userId="00fcb2c6df06e0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217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22167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866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677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08606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7859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556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37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360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465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1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90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17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966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304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47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5/21/2021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59180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946" y="0"/>
            <a:ext cx="10572000" cy="2429193"/>
          </a:xfrm>
        </p:spPr>
        <p:txBody>
          <a:bodyPr/>
          <a:lstStyle/>
          <a:p>
            <a:r>
              <a:rPr lang="en-US" sz="4000" dirty="0">
                <a:latin typeface="Times New Roman" pitchFamily="18" charset="0"/>
                <a:cs typeface="Times New Roman" pitchFamily="18" charset="0"/>
              </a:rPr>
              <a:t>Crop production analysis using tableau</a:t>
            </a:r>
            <a:endParaRPr lang="en-IN" sz="4000" dirty="0">
              <a:latin typeface="Times New Roman" pitchFamily="18" charset="0"/>
              <a:cs typeface="Times New Roman" pitchFamily="18" charset="0"/>
            </a:endParaRPr>
          </a:p>
        </p:txBody>
      </p:sp>
      <p:sp>
        <p:nvSpPr>
          <p:cNvPr id="3" name="Subtitle 2"/>
          <p:cNvSpPr>
            <a:spLocks noGrp="1"/>
          </p:cNvSpPr>
          <p:nvPr>
            <p:ph type="subTitle" idx="1"/>
          </p:nvPr>
        </p:nvSpPr>
        <p:spPr>
          <a:xfrm>
            <a:off x="3078050" y="3945575"/>
            <a:ext cx="5960853" cy="2543069"/>
          </a:xfrm>
        </p:spPr>
        <p:txBody>
          <a:bodyPr>
            <a:noAutofit/>
          </a:bodyPr>
          <a:lstStyle/>
          <a:p>
            <a:r>
              <a:rPr lang="en-IN" sz="2000" b="1" dirty="0">
                <a:solidFill>
                  <a:schemeClr val="tx1"/>
                </a:solidFill>
                <a:latin typeface="Times New Roman" pitchFamily="18" charset="0"/>
                <a:cs typeface="Times New Roman" pitchFamily="18" charset="0"/>
              </a:rPr>
              <a:t>BATCH </a:t>
            </a:r>
            <a:r>
              <a:rPr lang="en-IN" sz="2000" b="1" dirty="0" smtClean="0">
                <a:solidFill>
                  <a:schemeClr val="tx1"/>
                </a:solidFill>
                <a:latin typeface="Times New Roman" pitchFamily="18" charset="0"/>
                <a:cs typeface="Times New Roman" pitchFamily="18" charset="0"/>
              </a:rPr>
              <a:t>8</a:t>
            </a:r>
            <a:endParaRPr lang="en-IN" sz="2000" b="1" dirty="0">
              <a:solidFill>
                <a:schemeClr val="tx1"/>
              </a:solidFill>
              <a:latin typeface="Times New Roman" pitchFamily="18" charset="0"/>
              <a:cs typeface="Times New Roman" pitchFamily="18" charset="0"/>
            </a:endParaRPr>
          </a:p>
          <a:p>
            <a:r>
              <a:rPr lang="en-IN" sz="2000" dirty="0" smtClean="0">
                <a:solidFill>
                  <a:schemeClr val="tx1"/>
                </a:solidFill>
                <a:latin typeface="Times New Roman" pitchFamily="18" charset="0"/>
                <a:cs typeface="Times New Roman" pitchFamily="18" charset="0"/>
              </a:rPr>
              <a:t>Guided By: </a:t>
            </a:r>
            <a:r>
              <a:rPr lang="en-IN" sz="2000" dirty="0" err="1" smtClean="0">
                <a:solidFill>
                  <a:schemeClr val="tx1"/>
                </a:solidFill>
                <a:latin typeface="Times New Roman" pitchFamily="18" charset="0"/>
                <a:cs typeface="Times New Roman" pitchFamily="18" charset="0"/>
              </a:rPr>
              <a:t>Srinivas</a:t>
            </a:r>
            <a:r>
              <a:rPr lang="en-IN" sz="2000" dirty="0" smtClean="0">
                <a:solidFill>
                  <a:schemeClr val="tx1"/>
                </a:solidFill>
                <a:latin typeface="Times New Roman" pitchFamily="18" charset="0"/>
                <a:cs typeface="Times New Roman" pitchFamily="18" charset="0"/>
              </a:rPr>
              <a:t> reddy sir</a:t>
            </a:r>
          </a:p>
          <a:p>
            <a:r>
              <a:rPr lang="en-IN" sz="2000" dirty="0" smtClean="0">
                <a:solidFill>
                  <a:schemeClr val="tx1"/>
                </a:solidFill>
                <a:latin typeface="Times New Roman" pitchFamily="18" charset="0"/>
                <a:cs typeface="Times New Roman" pitchFamily="18" charset="0"/>
              </a:rPr>
              <a:t>(Associate Professor)</a:t>
            </a:r>
            <a:endParaRPr lang="en-IN" sz="2000" dirty="0">
              <a:solidFill>
                <a:schemeClr val="tx1"/>
              </a:solidFill>
              <a:latin typeface="Times New Roman" pitchFamily="18" charset="0"/>
              <a:cs typeface="Times New Roman" pitchFamily="18" charset="0"/>
            </a:endParaRPr>
          </a:p>
          <a:p>
            <a:r>
              <a:rPr lang="en-IN" sz="2000" dirty="0" smtClean="0">
                <a:solidFill>
                  <a:schemeClr val="tx1"/>
                </a:solidFill>
                <a:latin typeface="Times New Roman" pitchFamily="18" charset="0"/>
                <a:cs typeface="Times New Roman" pitchFamily="18" charset="0"/>
              </a:rPr>
              <a:t>CHAREEKA </a:t>
            </a:r>
            <a:r>
              <a:rPr lang="en-IN" sz="2000" dirty="0">
                <a:solidFill>
                  <a:schemeClr val="tx1"/>
                </a:solidFill>
                <a:latin typeface="Times New Roman" pitchFamily="18" charset="0"/>
                <a:cs typeface="Times New Roman" pitchFamily="18" charset="0"/>
              </a:rPr>
              <a:t>REDDY(17RH1A1211)</a:t>
            </a:r>
          </a:p>
          <a:p>
            <a:r>
              <a:rPr lang="en-IN" sz="2000" dirty="0">
                <a:solidFill>
                  <a:schemeClr val="tx1"/>
                </a:solidFill>
                <a:latin typeface="Times New Roman" pitchFamily="18" charset="0"/>
                <a:cs typeface="Times New Roman" pitchFamily="18" charset="0"/>
              </a:rPr>
              <a:t>KOGANTI SAI SNEHITHA(17RH1A1225)</a:t>
            </a:r>
          </a:p>
          <a:p>
            <a:r>
              <a:rPr lang="en-IN" sz="2000" dirty="0">
                <a:solidFill>
                  <a:schemeClr val="tx1"/>
                </a:solidFill>
                <a:latin typeface="Times New Roman" pitchFamily="18" charset="0"/>
                <a:cs typeface="Times New Roman" pitchFamily="18" charset="0"/>
              </a:rPr>
              <a:t>SINGAM SUJANI(17RH1A1253</a:t>
            </a:r>
            <a:r>
              <a:rPr lang="en-IN" sz="2000" dirty="0">
                <a:solidFill>
                  <a:schemeClr val="tx1"/>
                </a:solidFill>
              </a:rPr>
              <a:t>)</a:t>
            </a:r>
          </a:p>
        </p:txBody>
      </p:sp>
    </p:spTree>
    <p:extLst>
      <p:ext uri="{BB962C8B-B14F-4D97-AF65-F5344CB8AC3E}">
        <p14:creationId xmlns:p14="http://schemas.microsoft.com/office/powerpoint/2010/main" val="359433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815" b="7597"/>
          <a:stretch/>
        </p:blipFill>
        <p:spPr>
          <a:xfrm>
            <a:off x="0" y="1804134"/>
            <a:ext cx="4713668" cy="2716350"/>
          </a:xfrm>
          <a:prstGeom prst="rect">
            <a:avLst/>
          </a:prstGeom>
        </p:spPr>
      </p:pic>
      <p:sp>
        <p:nvSpPr>
          <p:cNvPr id="3" name="TextBox 2"/>
          <p:cNvSpPr txBox="1"/>
          <p:nvPr/>
        </p:nvSpPr>
        <p:spPr>
          <a:xfrm>
            <a:off x="0" y="1275008"/>
            <a:ext cx="4198512" cy="369332"/>
          </a:xfrm>
          <a:prstGeom prst="rect">
            <a:avLst/>
          </a:prstGeom>
          <a:noFill/>
        </p:spPr>
        <p:txBody>
          <a:bodyPr wrap="square" rtlCol="0">
            <a:spAutoFit/>
          </a:bodyPr>
          <a:lstStyle/>
          <a:p>
            <a:r>
              <a:rPr lang="en-IN" dirty="0" smtClean="0"/>
              <a:t>TOP 10 STATE NAMES WITH MOST AREA</a:t>
            </a:r>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7258" b="7795"/>
          <a:stretch/>
        </p:blipFill>
        <p:spPr>
          <a:xfrm>
            <a:off x="4945489" y="1804134"/>
            <a:ext cx="5096614" cy="2716350"/>
          </a:xfrm>
          <a:prstGeom prst="rect">
            <a:avLst/>
          </a:prstGeom>
        </p:spPr>
      </p:pic>
      <p:sp>
        <p:nvSpPr>
          <p:cNvPr id="5" name="TextBox 4"/>
          <p:cNvSpPr txBox="1"/>
          <p:nvPr/>
        </p:nvSpPr>
        <p:spPr>
          <a:xfrm>
            <a:off x="4945489" y="1275008"/>
            <a:ext cx="5280338" cy="369332"/>
          </a:xfrm>
          <a:prstGeom prst="rect">
            <a:avLst/>
          </a:prstGeom>
          <a:noFill/>
        </p:spPr>
        <p:txBody>
          <a:bodyPr wrap="square" rtlCol="0">
            <a:spAutoFit/>
          </a:bodyPr>
          <a:lstStyle/>
          <a:p>
            <a:r>
              <a:rPr lang="en-IN" dirty="0" smtClean="0"/>
              <a:t>WITH YEARS USAGE OF AREA AND PRODUCTION</a:t>
            </a:r>
          </a:p>
        </p:txBody>
      </p:sp>
      <p:sp>
        <p:nvSpPr>
          <p:cNvPr id="6" name="TextBox 5"/>
          <p:cNvSpPr txBox="1"/>
          <p:nvPr/>
        </p:nvSpPr>
        <p:spPr>
          <a:xfrm>
            <a:off x="3113269" y="5254580"/>
            <a:ext cx="6928834" cy="646331"/>
          </a:xfrm>
          <a:prstGeom prst="rect">
            <a:avLst/>
          </a:prstGeom>
          <a:noFill/>
        </p:spPr>
        <p:txBody>
          <a:bodyPr wrap="square" rtlCol="0">
            <a:spAutoFit/>
          </a:bodyPr>
          <a:lstStyle/>
          <a:p>
            <a:r>
              <a:rPr lang="en-IN" dirty="0" smtClean="0"/>
              <a:t>INDIVISUAL WORKSHEET ANALYSIS</a:t>
            </a:r>
          </a:p>
          <a:p>
            <a:endParaRPr lang="en-IN" dirty="0"/>
          </a:p>
        </p:txBody>
      </p:sp>
    </p:spTree>
    <p:extLst>
      <p:ext uri="{BB962C8B-B14F-4D97-AF65-F5344CB8AC3E}">
        <p14:creationId xmlns:p14="http://schemas.microsoft.com/office/powerpoint/2010/main" val="351898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347" b="8022"/>
          <a:stretch/>
        </p:blipFill>
        <p:spPr>
          <a:xfrm>
            <a:off x="528032" y="1661374"/>
            <a:ext cx="8908103" cy="4288665"/>
          </a:xfrm>
          <a:prstGeom prst="rect">
            <a:avLst/>
          </a:prstGeom>
        </p:spPr>
      </p:pic>
      <p:sp>
        <p:nvSpPr>
          <p:cNvPr id="3" name="TextBox 2"/>
          <p:cNvSpPr txBox="1"/>
          <p:nvPr/>
        </p:nvSpPr>
        <p:spPr>
          <a:xfrm>
            <a:off x="528032" y="515154"/>
            <a:ext cx="8268237" cy="954107"/>
          </a:xfrm>
          <a:prstGeom prst="rect">
            <a:avLst/>
          </a:prstGeom>
          <a:noFill/>
        </p:spPr>
        <p:txBody>
          <a:bodyPr wrap="square" rtlCol="0">
            <a:spAutoFit/>
          </a:bodyPr>
          <a:lstStyle/>
          <a:p>
            <a:pPr algn="ctr"/>
            <a:r>
              <a:rPr lang="en-IN" sz="2800" dirty="0" smtClean="0">
                <a:latin typeface="Times New Roman" panose="02020603050405020304" pitchFamily="18" charset="0"/>
                <a:cs typeface="Times New Roman" panose="02020603050405020304" pitchFamily="18" charset="0"/>
              </a:rPr>
              <a:t>FINAL DASH BOARD OF CROP PRODUCTION ANALYSIS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41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25" y="1068946"/>
            <a:ext cx="10084158" cy="4555093"/>
          </a:xfrm>
          <a:prstGeom prst="rect">
            <a:avLst/>
          </a:prstGeom>
          <a:noFill/>
        </p:spPr>
        <p:txBody>
          <a:bodyPr wrap="square" rtlCol="0">
            <a:spAutoFit/>
          </a:bodyPr>
          <a:lstStyle/>
          <a:p>
            <a:r>
              <a:rPr lang="en-IN" sz="2400" b="1" dirty="0">
                <a:latin typeface="Times New Roman" pitchFamily="18" charset="0"/>
                <a:cs typeface="Times New Roman" pitchFamily="18" charset="0"/>
              </a:rPr>
              <a:t>CONCLUSION</a:t>
            </a:r>
            <a:r>
              <a:rPr lang="en-IN" sz="2800" b="1" dirty="0"/>
              <a:t>:</a:t>
            </a:r>
          </a:p>
          <a:p>
            <a:endParaRPr lang="en-IN" sz="2800" b="1" dirty="0"/>
          </a:p>
          <a:p>
            <a:pPr marL="342900" indent="-342900">
              <a:buFont typeface="Wingdings" pitchFamily="2" charset="2"/>
              <a:buChar char="Ø"/>
            </a:pPr>
            <a:r>
              <a:rPr lang="en-GB" dirty="0"/>
              <a:t> A large body of data is available in every field, and a huge push towards extracting insights from it is being made by individuals and corporations in order to make data-based decisions</a:t>
            </a:r>
            <a:r>
              <a:rPr lang="en-GB" dirty="0" smtClean="0"/>
              <a:t>.</a:t>
            </a:r>
          </a:p>
          <a:p>
            <a:pPr marL="342900" indent="-342900">
              <a:buFont typeface="Wingdings" pitchFamily="2" charset="2"/>
              <a:buChar char="Ø"/>
            </a:pPr>
            <a:endParaRPr lang="en-GB" dirty="0" smtClean="0"/>
          </a:p>
          <a:p>
            <a:pPr marL="342900" indent="-342900">
              <a:buFont typeface="Wingdings" pitchFamily="2" charset="2"/>
              <a:buChar char="Ø"/>
            </a:pPr>
            <a:r>
              <a:rPr lang="en-US" dirty="0"/>
              <a:t>Crop yield prediction is still remaining as a challenging issue for farmers. The aim of this project is to propose and implement a rule based system to predict the crop yield production from the collection of past data</a:t>
            </a:r>
            <a:r>
              <a:rPr lang="en-US" dirty="0" smtClean="0"/>
              <a:t>.</a:t>
            </a:r>
            <a:endParaRPr lang="en-US" dirty="0"/>
          </a:p>
          <a:p>
            <a:pPr marL="342900" indent="-342900">
              <a:buFont typeface="Wingdings" pitchFamily="2" charset="2"/>
              <a:buChar char="Ø"/>
            </a:pPr>
            <a:endParaRPr lang="en-US" dirty="0">
              <a:latin typeface="Times New Roman" pitchFamily="18" charset="0"/>
              <a:cs typeface="Times New Roman" pitchFamily="18" charset="0"/>
            </a:endParaRPr>
          </a:p>
          <a:p>
            <a:pPr marL="342900" indent="-342900">
              <a:buFont typeface="Wingdings" pitchFamily="2" charset="2"/>
              <a:buChar char="Ø"/>
            </a:pPr>
            <a:r>
              <a:rPr lang="en-US" dirty="0">
                <a:cs typeface="Times New Roman" pitchFamily="18" charset="0"/>
              </a:rPr>
              <a:t>Crop production analysis will help in increase the production and overcoming the problems, by increasing the yield</a:t>
            </a: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val="252967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9870" y="2665928"/>
            <a:ext cx="8062175" cy="1292662"/>
          </a:xfrm>
          <a:prstGeom prst="rect">
            <a:avLst/>
          </a:prstGeom>
          <a:noFill/>
        </p:spPr>
        <p:txBody>
          <a:bodyPr wrap="square" rtlCol="0">
            <a:spAutoFit/>
          </a:bodyPr>
          <a:lstStyle/>
          <a:p>
            <a:r>
              <a:rPr lang="en-IN" sz="6000" dirty="0">
                <a:latin typeface="Times New Roman" pitchFamily="18" charset="0"/>
                <a:cs typeface="Times New Roman" pitchFamily="18" charset="0"/>
              </a:rPr>
              <a:t>THANK YOU</a:t>
            </a:r>
          </a:p>
          <a:p>
            <a:endParaRPr lang="en-IN" dirty="0"/>
          </a:p>
        </p:txBody>
      </p:sp>
    </p:spTree>
    <p:extLst>
      <p:ext uri="{BB962C8B-B14F-4D97-AF65-F5344CB8AC3E}">
        <p14:creationId xmlns:p14="http://schemas.microsoft.com/office/powerpoint/2010/main" val="36868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br>
              <a:rPr lang="en-IN" dirty="0" smtClean="0"/>
            </a:br>
            <a:endParaRPr lang="en-IN" dirty="0"/>
          </a:p>
        </p:txBody>
      </p:sp>
      <p:sp>
        <p:nvSpPr>
          <p:cNvPr id="5" name="TextBox 4"/>
          <p:cNvSpPr txBox="1"/>
          <p:nvPr/>
        </p:nvSpPr>
        <p:spPr>
          <a:xfrm>
            <a:off x="677334" y="1441003"/>
            <a:ext cx="5756856" cy="5324535"/>
          </a:xfrm>
          <a:prstGeom prst="rect">
            <a:avLst/>
          </a:prstGeom>
          <a:noFill/>
        </p:spPr>
        <p:txBody>
          <a:bodyPr wrap="square" rtlCol="0">
            <a:spAutoFit/>
          </a:bodyPr>
          <a:lstStyle/>
          <a:p>
            <a:pPr marL="285750" indent="-285750">
              <a:buFont typeface="Wingdings" panose="05000000000000000000" pitchFamily="2" charset="2"/>
              <a:buChar char="Ø"/>
            </a:pPr>
            <a:r>
              <a:rPr lang="en-IN" sz="1600" dirty="0" smtClean="0"/>
              <a:t>INTRODUCTION</a:t>
            </a:r>
          </a:p>
          <a:p>
            <a:pPr marL="285750" indent="-285750">
              <a:buFont typeface="Wingdings" panose="05000000000000000000" pitchFamily="2" charset="2"/>
              <a:buChar char="Ø"/>
            </a:pPr>
            <a:endParaRPr lang="en-IN" sz="1600" dirty="0" smtClean="0"/>
          </a:p>
          <a:p>
            <a:pPr marL="285750" indent="-285750">
              <a:buFont typeface="Wingdings" panose="05000000000000000000" pitchFamily="2" charset="2"/>
              <a:buChar char="Ø"/>
            </a:pPr>
            <a:r>
              <a:rPr lang="en-IN" sz="1600" dirty="0" smtClean="0"/>
              <a:t>ABSTRACT</a:t>
            </a:r>
          </a:p>
          <a:p>
            <a:pPr marL="285750" indent="-285750">
              <a:buFont typeface="Wingdings" panose="05000000000000000000" pitchFamily="2" charset="2"/>
              <a:buChar char="Ø"/>
            </a:pPr>
            <a:endParaRPr lang="en-IN" sz="1600" dirty="0" smtClean="0"/>
          </a:p>
          <a:p>
            <a:pPr marL="285750" indent="-285750">
              <a:buFont typeface="Wingdings" panose="05000000000000000000" pitchFamily="2" charset="2"/>
              <a:buChar char="Ø"/>
            </a:pPr>
            <a:r>
              <a:rPr lang="en-IN" sz="1600" dirty="0" smtClean="0"/>
              <a:t>EXISTING SYSTEMS</a:t>
            </a:r>
          </a:p>
          <a:p>
            <a:pPr marL="285750" indent="-285750">
              <a:buFont typeface="Wingdings" panose="05000000000000000000" pitchFamily="2" charset="2"/>
              <a:buChar char="Ø"/>
            </a:pPr>
            <a:endParaRPr lang="en-IN" sz="1600" dirty="0" smtClean="0"/>
          </a:p>
          <a:p>
            <a:pPr marL="285750" indent="-285750">
              <a:buFont typeface="Wingdings" panose="05000000000000000000" pitchFamily="2" charset="2"/>
              <a:buChar char="Ø"/>
            </a:pPr>
            <a:r>
              <a:rPr lang="en-IN" sz="1600" dirty="0" smtClean="0"/>
              <a:t>TECHNOLOGIES</a:t>
            </a:r>
          </a:p>
          <a:p>
            <a:pPr marL="285750" indent="-285750">
              <a:buFont typeface="Wingdings" panose="05000000000000000000" pitchFamily="2" charset="2"/>
              <a:buChar char="Ø"/>
            </a:pPr>
            <a:endParaRPr lang="en-IN" sz="1600" dirty="0" smtClean="0"/>
          </a:p>
          <a:p>
            <a:pPr marL="285750" indent="-285750">
              <a:buFont typeface="Wingdings" panose="05000000000000000000" pitchFamily="2" charset="2"/>
              <a:buChar char="Ø"/>
            </a:pPr>
            <a:r>
              <a:rPr lang="en-IN" sz="1600" dirty="0" smtClean="0"/>
              <a:t>WHY TABLEAU</a:t>
            </a:r>
            <a:r>
              <a:rPr lang="en-IN" sz="1600" dirty="0" smtClean="0"/>
              <a:t>?</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smtClean="0"/>
              <a:t>SAMPLE DATASET</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smtClean="0"/>
              <a:t>STEPS FOR DATA ANALYSIS</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smtClean="0"/>
              <a:t>INDIVISUAL </a:t>
            </a:r>
            <a:r>
              <a:rPr lang="en-IN" sz="1600" dirty="0" smtClean="0"/>
              <a:t>WORK SHEETS ANALYSIS</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smtClean="0"/>
              <a:t>FINAL DASHBOARD</a:t>
            </a:r>
            <a:endParaRPr lang="en-IN" sz="1600" dirty="0" smtClean="0"/>
          </a:p>
          <a:p>
            <a:pPr marL="285750" indent="-285750">
              <a:buFont typeface="Wingdings" panose="05000000000000000000" pitchFamily="2" charset="2"/>
              <a:buChar char="Ø"/>
            </a:pPr>
            <a:endParaRPr lang="en-IN" sz="1600" dirty="0" smtClean="0"/>
          </a:p>
          <a:p>
            <a:pPr marL="285750" indent="-285750">
              <a:buFont typeface="Wingdings" panose="05000000000000000000" pitchFamily="2" charset="2"/>
              <a:buChar char="Ø"/>
            </a:pPr>
            <a:r>
              <a:rPr lang="en-IN" sz="1600" dirty="0" smtClean="0"/>
              <a:t>CONCLUSION</a:t>
            </a:r>
          </a:p>
          <a:p>
            <a:pPr marL="285750" indent="-285750">
              <a:buFont typeface="Wingdings" panose="05000000000000000000" pitchFamily="2" charset="2"/>
              <a:buChar char="Ø"/>
            </a:pPr>
            <a:endParaRPr lang="en-IN" dirty="0" smtClean="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8111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862" y="436059"/>
            <a:ext cx="9955369" cy="523220"/>
          </a:xfrm>
          <a:prstGeom prst="rect">
            <a:avLst/>
          </a:prstGeom>
          <a:noFill/>
        </p:spPr>
        <p:txBody>
          <a:bodyPr wrap="square" rtlCol="0">
            <a:spAutoFit/>
          </a:bodyPr>
          <a:lstStyle/>
          <a:p>
            <a:r>
              <a:rPr lang="en-IN" sz="2400" b="1" dirty="0"/>
              <a:t>INTRODUCTION</a:t>
            </a:r>
            <a:r>
              <a:rPr lang="en-IN" sz="2800" b="1" dirty="0"/>
              <a:t> </a:t>
            </a:r>
          </a:p>
        </p:txBody>
      </p:sp>
      <p:sp>
        <p:nvSpPr>
          <p:cNvPr id="3" name="TextBox 2"/>
          <p:cNvSpPr txBox="1"/>
          <p:nvPr/>
        </p:nvSpPr>
        <p:spPr>
          <a:xfrm>
            <a:off x="1123985" y="1174939"/>
            <a:ext cx="9131121" cy="6001643"/>
          </a:xfrm>
          <a:prstGeom prst="rect">
            <a:avLst/>
          </a:prstGeom>
          <a:noFill/>
        </p:spPr>
        <p:txBody>
          <a:bodyPr wrap="square" rtlCol="0">
            <a:spAutoFit/>
          </a:bodyPr>
          <a:lstStyle/>
          <a:p>
            <a:r>
              <a:rPr lang="en-US" sz="2400" b="1" dirty="0"/>
              <a:t>OVERVIEW</a:t>
            </a:r>
            <a:r>
              <a:rPr lang="en-US" sz="2000" b="1" dirty="0"/>
              <a:t> :</a:t>
            </a:r>
          </a:p>
          <a:p>
            <a:endParaRPr lang="en-US" dirty="0"/>
          </a:p>
          <a:p>
            <a:pPr marL="342900" indent="-342900">
              <a:buFont typeface="Wingdings" pitchFamily="2" charset="2"/>
              <a:buChar char="Ø"/>
            </a:pPr>
            <a:r>
              <a:rPr lang="en-US" dirty="0"/>
              <a:t>From ancient period, agriculture is considered as the main and the foremost culture practiced in India. </a:t>
            </a:r>
            <a:endParaRPr lang="en-US" dirty="0">
              <a:latin typeface="Times New Roman" pitchFamily="18" charset="0"/>
              <a:cs typeface="Times New Roman" pitchFamily="18" charset="0"/>
            </a:endParaRPr>
          </a:p>
          <a:p>
            <a:pPr marL="342900" indent="-342900"/>
            <a:r>
              <a:rPr lang="en-US" dirty="0">
                <a:latin typeface="Times New Roman" pitchFamily="18" charset="0"/>
                <a:cs typeface="Times New Roman" pitchFamily="18" charset="0"/>
              </a:rPr>
              <a:t> </a:t>
            </a:r>
          </a:p>
          <a:p>
            <a:pPr marL="342900" indent="-342900">
              <a:buFont typeface="Wingdings" pitchFamily="2" charset="2"/>
              <a:buChar char="Ø"/>
            </a:pPr>
            <a:r>
              <a:rPr lang="en-US" dirty="0"/>
              <a:t>The greenish goods produced in the land which have been taken by the creature leads to a healthy and welfare life.</a:t>
            </a:r>
          </a:p>
          <a:p>
            <a:pPr marL="342900" indent="-342900">
              <a:buFont typeface="Wingdings" pitchFamily="2" charset="2"/>
              <a:buChar char="Ø"/>
            </a:pPr>
            <a:endParaRPr lang="en-US" dirty="0">
              <a:latin typeface="Times New Roman" pitchFamily="18" charset="0"/>
              <a:cs typeface="Times New Roman" pitchFamily="18" charset="0"/>
            </a:endParaRPr>
          </a:p>
          <a:p>
            <a:pPr marL="342900" indent="-342900">
              <a:buFont typeface="Wingdings" pitchFamily="2" charset="2"/>
              <a:buChar char="Ø"/>
            </a:pPr>
            <a:r>
              <a:rPr lang="en-US" dirty="0"/>
              <a:t>Since the invention of new innovative technologies and techniques the agriculture field is slowly degrading. </a:t>
            </a:r>
          </a:p>
          <a:p>
            <a:pPr marL="342900" indent="-342900">
              <a:buFont typeface="Wingdings" pitchFamily="2" charset="2"/>
              <a:buChar char="Ø"/>
            </a:pPr>
            <a:endParaRPr lang="en-US" dirty="0"/>
          </a:p>
          <a:p>
            <a:pPr marL="342900" indent="-342900">
              <a:buFont typeface="Wingdings" pitchFamily="2" charset="2"/>
              <a:buChar char="Ø"/>
            </a:pPr>
            <a:r>
              <a:rPr lang="en-US" dirty="0"/>
              <a:t>Cultivating techniques the seasonal climatic conditions are also being changed against the fundamental assets like soil, water and air which lead to insecurity of food. </a:t>
            </a:r>
          </a:p>
          <a:p>
            <a:pPr marL="342900" indent="-342900">
              <a:buFont typeface="Wingdings" pitchFamily="2" charset="2"/>
              <a:buChar char="Ø"/>
            </a:pPr>
            <a:endParaRPr lang="en-US" dirty="0">
              <a:latin typeface="Times New Roman" pitchFamily="18" charset="0"/>
              <a:cs typeface="Times New Roman" pitchFamily="18" charset="0"/>
            </a:endParaRPr>
          </a:p>
          <a:p>
            <a:pPr marL="342900" indent="-342900">
              <a:buFont typeface="Wingdings" pitchFamily="2" charset="2"/>
              <a:buChar char="Ø"/>
            </a:pPr>
            <a:r>
              <a:rPr lang="en-US" dirty="0"/>
              <a:t>By analyzing all these issues and problems like weather, temperature and several factors, there is no proper solution and technologies to overcome the situation faced by us.</a:t>
            </a:r>
            <a:endParaRPr lang="en-US" dirty="0">
              <a:latin typeface="Times New Roman" pitchFamily="18" charset="0"/>
              <a:cs typeface="Times New Roman" pitchFamily="18" charset="0"/>
            </a:endParaRPr>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938983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0006" y="824248"/>
            <a:ext cx="9813701" cy="461665"/>
          </a:xfrm>
          <a:prstGeom prst="rect">
            <a:avLst/>
          </a:prstGeom>
          <a:noFill/>
        </p:spPr>
        <p:txBody>
          <a:bodyPr wrap="square" rtlCol="0">
            <a:spAutoFit/>
          </a:bodyPr>
          <a:lstStyle/>
          <a:p>
            <a:r>
              <a:rPr lang="en-IN" sz="2400" b="1" dirty="0">
                <a:latin typeface="Times New Roman" pitchFamily="18" charset="0"/>
                <a:cs typeface="Times New Roman" pitchFamily="18" charset="0"/>
              </a:rPr>
              <a:t>ABSTRACT</a:t>
            </a:r>
            <a:r>
              <a:rPr lang="en-IN" sz="2400" b="1" dirty="0"/>
              <a:t> </a:t>
            </a:r>
          </a:p>
        </p:txBody>
      </p:sp>
      <p:sp>
        <p:nvSpPr>
          <p:cNvPr id="4" name="TextBox 3"/>
          <p:cNvSpPr txBox="1"/>
          <p:nvPr/>
        </p:nvSpPr>
        <p:spPr>
          <a:xfrm>
            <a:off x="850006" y="1777285"/>
            <a:ext cx="9723549" cy="2862322"/>
          </a:xfrm>
          <a:prstGeom prst="rect">
            <a:avLst/>
          </a:prstGeom>
          <a:noFill/>
        </p:spPr>
        <p:txBody>
          <a:bodyPr wrap="square" rtlCol="0">
            <a:spAutoFit/>
          </a:bodyPr>
          <a:lstStyle/>
          <a:p>
            <a:pPr marL="342900" indent="-342900">
              <a:buFont typeface="Wingdings" pitchFamily="2" charset="2"/>
              <a:buChar char="Ø"/>
            </a:pPr>
            <a:r>
              <a:rPr lang="en-US" dirty="0">
                <a:latin typeface="+mj-lt"/>
                <a:cs typeface="Times New Roman" pitchFamily="18" charset="0"/>
              </a:rPr>
              <a:t>Farming currently accounts for about one percent of agriculture land worldwide.</a:t>
            </a:r>
          </a:p>
          <a:p>
            <a:pPr marL="342900" indent="-342900">
              <a:buFont typeface="Wingdings" pitchFamily="2" charset="2"/>
              <a:buChar char="Ø"/>
            </a:pPr>
            <a:endParaRPr lang="en-US" dirty="0">
              <a:latin typeface="+mj-lt"/>
              <a:cs typeface="Times New Roman" pitchFamily="18" charset="0"/>
            </a:endParaRPr>
          </a:p>
          <a:p>
            <a:pPr marL="342900" indent="-342900">
              <a:buFont typeface="Wingdings" pitchFamily="2" charset="2"/>
              <a:buChar char="Ø"/>
            </a:pPr>
            <a:r>
              <a:rPr lang="en-US" dirty="0">
                <a:latin typeface="+mj-lt"/>
                <a:cs typeface="Times New Roman" pitchFamily="18" charset="0"/>
              </a:rPr>
              <a:t>Farming should not use chemical fertilizers, pesticides, herbicides. It requires more natural alternatives (vegetable wastes) and improve soil fertility. </a:t>
            </a:r>
          </a:p>
          <a:p>
            <a:pPr marL="342900" indent="-342900">
              <a:buFont typeface="Wingdings" pitchFamily="2" charset="2"/>
              <a:buChar char="Ø"/>
            </a:pPr>
            <a:endParaRPr lang="en-US" dirty="0">
              <a:latin typeface="+mj-lt"/>
              <a:cs typeface="Times New Roman" pitchFamily="18" charset="0"/>
            </a:endParaRPr>
          </a:p>
          <a:p>
            <a:pPr marL="342900" indent="-342900">
              <a:buFont typeface="Wingdings" pitchFamily="2" charset="2"/>
              <a:buChar char="Ø"/>
            </a:pPr>
            <a:r>
              <a:rPr lang="en-US" dirty="0">
                <a:latin typeface="+mj-lt"/>
                <a:cs typeface="Times New Roman" pitchFamily="18" charset="0"/>
              </a:rPr>
              <a:t>To produce non-toxic food and control person diseases. How data mining done with tableau tool applying algorithm to improve product. </a:t>
            </a:r>
          </a:p>
          <a:p>
            <a:pPr marL="342900" indent="-342900"/>
            <a:endParaRPr lang="en-US" dirty="0">
              <a:latin typeface="+mj-lt"/>
              <a:cs typeface="Times New Roman" pitchFamily="18" charset="0"/>
            </a:endParaRPr>
          </a:p>
          <a:p>
            <a:pPr marL="342900" indent="-342900">
              <a:buFont typeface="Wingdings" pitchFamily="2" charset="2"/>
              <a:buChar char="Ø"/>
            </a:pPr>
            <a:r>
              <a:rPr lang="en-US" dirty="0">
                <a:latin typeface="+mj-lt"/>
                <a:cs typeface="Times New Roman" pitchFamily="18" charset="0"/>
              </a:rPr>
              <a:t>This project is divided into </a:t>
            </a:r>
            <a:r>
              <a:rPr lang="en-US" dirty="0" smtClean="0">
                <a:latin typeface="+mj-lt"/>
                <a:cs typeface="Times New Roman" pitchFamily="18" charset="0"/>
              </a:rPr>
              <a:t>three sections</a:t>
            </a:r>
            <a:r>
              <a:rPr lang="en-US" dirty="0">
                <a:latin typeface="+mj-lt"/>
                <a:cs typeface="Times New Roman" pitchFamily="18" charset="0"/>
              </a:rPr>
              <a:t>:</a:t>
            </a:r>
          </a:p>
          <a:p>
            <a:pPr marL="342900" indent="-342900"/>
            <a:r>
              <a:rPr lang="en-US" dirty="0">
                <a:latin typeface="+mj-lt"/>
                <a:cs typeface="Times New Roman" pitchFamily="18" charset="0"/>
              </a:rPr>
              <a:t>         (</a:t>
            </a:r>
            <a:r>
              <a:rPr lang="en-US" dirty="0" err="1">
                <a:latin typeface="+mj-lt"/>
                <a:cs typeface="Times New Roman" pitchFamily="18" charset="0"/>
              </a:rPr>
              <a:t>i</a:t>
            </a:r>
            <a:r>
              <a:rPr lang="en-US" dirty="0">
                <a:latin typeface="+mj-lt"/>
                <a:cs typeface="Times New Roman" pitchFamily="18" charset="0"/>
              </a:rPr>
              <a:t>) Data Collection (ii) </a:t>
            </a:r>
            <a:r>
              <a:rPr lang="en-US" dirty="0" smtClean="0">
                <a:latin typeface="+mj-lt"/>
                <a:cs typeface="Times New Roman" pitchFamily="18" charset="0"/>
              </a:rPr>
              <a:t>Data filtering(iii)Data visualization.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4941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1673" y="1171977"/>
            <a:ext cx="10341735" cy="2154436"/>
          </a:xfrm>
          <a:prstGeom prst="rect">
            <a:avLst/>
          </a:prstGeom>
          <a:noFill/>
        </p:spPr>
        <p:txBody>
          <a:bodyPr wrap="square" rtlCol="0">
            <a:spAutoFit/>
          </a:bodyPr>
          <a:lstStyle/>
          <a:p>
            <a:r>
              <a:rPr lang="en-IN" sz="2400" b="1" dirty="0">
                <a:latin typeface="Times New Roman" pitchFamily="18" charset="0"/>
                <a:cs typeface="Times New Roman" pitchFamily="18" charset="0"/>
              </a:rPr>
              <a:t>Existing Systems :</a:t>
            </a:r>
          </a:p>
          <a:p>
            <a:endParaRPr lang="en-IN" sz="2000" dirty="0"/>
          </a:p>
          <a:p>
            <a:pPr marL="342900" indent="-342900">
              <a:buFont typeface="Wingdings" pitchFamily="2" charset="2"/>
              <a:buChar char="Ø"/>
            </a:pPr>
            <a:r>
              <a:rPr lang="en-US" dirty="0">
                <a:latin typeface="+mj-lt"/>
              </a:rPr>
              <a:t>Crop Selection and Crop Yield Prediction</a:t>
            </a:r>
          </a:p>
          <a:p>
            <a:pPr marL="342900" indent="-342900">
              <a:buFont typeface="Wingdings" pitchFamily="2" charset="2"/>
              <a:buChar char="Ø"/>
            </a:pPr>
            <a:endParaRPr lang="en-US" dirty="0">
              <a:latin typeface="+mj-lt"/>
              <a:cs typeface="Times New Roman" pitchFamily="18" charset="0"/>
            </a:endParaRPr>
          </a:p>
          <a:p>
            <a:pPr marL="342900" indent="-342900">
              <a:buFont typeface="Wingdings" pitchFamily="2" charset="2"/>
              <a:buChar char="Ø"/>
            </a:pPr>
            <a:r>
              <a:rPr lang="en-US" dirty="0">
                <a:latin typeface="+mj-lt"/>
              </a:rPr>
              <a:t>Weather Forecasting</a:t>
            </a:r>
          </a:p>
          <a:p>
            <a:pPr marL="342900" indent="-342900">
              <a:buFont typeface="Wingdings" pitchFamily="2" charset="2"/>
              <a:buChar char="Ø"/>
            </a:pPr>
            <a:endParaRPr lang="en-US" dirty="0">
              <a:latin typeface="+mj-lt"/>
              <a:cs typeface="Times New Roman" pitchFamily="18" charset="0"/>
            </a:endParaRPr>
          </a:p>
          <a:p>
            <a:pPr marL="342900" indent="-342900">
              <a:buFont typeface="Wingdings" pitchFamily="2" charset="2"/>
              <a:buChar char="Ø"/>
            </a:pPr>
            <a:r>
              <a:rPr lang="en-US" dirty="0">
                <a:latin typeface="+mj-lt"/>
              </a:rPr>
              <a:t>Smart Irrigation System</a:t>
            </a:r>
            <a:endParaRPr lang="en-US" dirty="0">
              <a:latin typeface="+mj-lt"/>
              <a:cs typeface="Times New Roman" pitchFamily="18" charset="0"/>
            </a:endParaRPr>
          </a:p>
        </p:txBody>
      </p:sp>
    </p:spTree>
    <p:extLst>
      <p:ext uri="{BB962C8B-B14F-4D97-AF65-F5344CB8AC3E}">
        <p14:creationId xmlns:p14="http://schemas.microsoft.com/office/powerpoint/2010/main" val="379113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4" y="1146220"/>
            <a:ext cx="8731876" cy="3385542"/>
          </a:xfrm>
          <a:prstGeom prst="rect">
            <a:avLst/>
          </a:prstGeom>
          <a:noFill/>
        </p:spPr>
        <p:txBody>
          <a:bodyPr wrap="square" rtlCol="0">
            <a:spAutoFit/>
          </a:bodyPr>
          <a:lstStyle/>
          <a:p>
            <a:r>
              <a:rPr lang="en-IN" sz="2400" b="1" dirty="0">
                <a:latin typeface="Times New Roman" pitchFamily="18" charset="0"/>
                <a:cs typeface="Times New Roman" pitchFamily="18" charset="0"/>
              </a:rPr>
              <a:t>TECHNOLOGIES</a:t>
            </a:r>
          </a:p>
          <a:p>
            <a:endParaRPr lang="en-IN" sz="2800" b="1" dirty="0"/>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TABLEAU TOOL</a:t>
            </a:r>
          </a:p>
          <a:p>
            <a:pPr lvl="1"/>
            <a:r>
              <a:rPr lang="en-US" dirty="0">
                <a:cs typeface="Times New Roman" pitchFamily="18" charset="0"/>
              </a:rPr>
              <a:t>This tool produces interactive data visualization software products focused on business intelligence. Tool can see and understand the data. Analyze and Explore data in seconds just drag and drop trends. Import the data like spread sheet, csv file format etc</a:t>
            </a:r>
            <a:r>
              <a:rPr lang="en-US" dirty="0" smtClean="0">
                <a:cs typeface="Times New Roman" pitchFamily="18" charset="0"/>
              </a:rPr>
              <a:t>.</a:t>
            </a:r>
            <a:endParaRPr lang="en-GB" dirty="0" smtClean="0"/>
          </a:p>
          <a:p>
            <a:pPr marL="285750" indent="-285750">
              <a:buFont typeface="Wingdings" pitchFamily="2" charset="2"/>
              <a:buChar char="Ø"/>
            </a:pPr>
            <a:endParaRPr lang="en-GB" dirty="0" smtClean="0"/>
          </a:p>
          <a:p>
            <a:pPr marL="285750" indent="-285750">
              <a:buFont typeface="Wingdings" pitchFamily="2" charset="2"/>
              <a:buChar char="Ø"/>
            </a:pPr>
            <a:r>
              <a:rPr lang="en-IN" dirty="0">
                <a:latin typeface="Times New Roman" panose="02020603050405020304" pitchFamily="18" charset="0"/>
                <a:cs typeface="Times New Roman" panose="02020603050405020304" pitchFamily="18" charset="0"/>
              </a:rPr>
              <a:t>PYTHON</a:t>
            </a:r>
          </a:p>
          <a:p>
            <a:pPr marL="285750" indent="-285750">
              <a:buFont typeface="Wingdings" pitchFamily="2" charset="2"/>
              <a:buChar char="Ø"/>
            </a:pPr>
            <a:endParaRPr lang="en-GB" dirty="0"/>
          </a:p>
          <a:p>
            <a:pPr marL="285750" indent="-285750">
              <a:buFont typeface="Wingdings" pitchFamily="2" charset="2"/>
              <a:buChar char="Ø"/>
            </a:pPr>
            <a:endParaRPr lang="en-IN" dirty="0">
              <a:latin typeface="Times New Roman" panose="02020603050405020304" pitchFamily="18" charset="0"/>
              <a:cs typeface="Times New Roman" panose="02020603050405020304" pitchFamily="18" charset="0"/>
            </a:endParaRPr>
          </a:p>
        </p:txBody>
      </p:sp>
      <p:sp>
        <p:nvSpPr>
          <p:cNvPr id="3" name="AutoShape 2" descr="LOAN PRICE PREDICTION USING MACHINE LEARNING | by Nivitus | Medium"/>
          <p:cNvSpPr>
            <a:spLocks noChangeAspect="1" noChangeArrowheads="1"/>
          </p:cNvSpPr>
          <p:nvPr/>
        </p:nvSpPr>
        <p:spPr bwMode="auto">
          <a:xfrm>
            <a:off x="155575" y="-579438"/>
            <a:ext cx="3752850"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0086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612" y="1056067"/>
            <a:ext cx="10818253"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WHY TABLEAU ?</a:t>
            </a:r>
            <a:endParaRPr lang="en-IN"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5612" y="2034862"/>
            <a:ext cx="9156879" cy="2585323"/>
          </a:xfrm>
          <a:prstGeom prst="rect">
            <a:avLst/>
          </a:prstGeom>
          <a:noFill/>
        </p:spPr>
        <p:txBody>
          <a:bodyPr wrap="square" rtlCol="0">
            <a:spAutoFit/>
          </a:bodyPr>
          <a:lstStyle/>
          <a:p>
            <a:pPr marL="285750" indent="-285750">
              <a:buFont typeface="Wingdings" panose="05000000000000000000" pitchFamily="2" charset="2"/>
              <a:buChar char="Ø"/>
            </a:pPr>
            <a:r>
              <a:rPr lang="en-GB" dirty="0"/>
              <a:t>There are a variety of tools available for one to derive relevant conclusions out of raw data</a:t>
            </a:r>
            <a:r>
              <a:rPr lang="en-GB" dirty="0" smtClean="0"/>
              <a: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Once such technique is visualization, which reveals insights out of the data, allows visual data analysis and enables quicker decision-making. ‘Tableau’ is one such Business intelligence and data visualization tool</a:t>
            </a:r>
            <a:r>
              <a:rPr lang="en-GB" dirty="0" smtClean="0"/>
              <a:t>.</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r>
              <a:rPr lang="en-GB" dirty="0"/>
              <a:t>It is very popular and intuitive to use.</a:t>
            </a:r>
          </a:p>
          <a:p>
            <a:endParaRPr lang="en-IN" dirty="0"/>
          </a:p>
        </p:txBody>
      </p:sp>
    </p:spTree>
    <p:extLst>
      <p:ext uri="{BB962C8B-B14F-4D97-AF65-F5344CB8AC3E}">
        <p14:creationId xmlns:p14="http://schemas.microsoft.com/office/powerpoint/2010/main" val="133768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2517" r="29065" b="6885"/>
          <a:stretch/>
        </p:blipFill>
        <p:spPr>
          <a:xfrm>
            <a:off x="489397" y="1365160"/>
            <a:ext cx="9022192" cy="5048519"/>
          </a:xfrm>
          <a:prstGeom prst="rect">
            <a:avLst/>
          </a:prstGeom>
        </p:spPr>
      </p:pic>
      <p:sp>
        <p:nvSpPr>
          <p:cNvPr id="3" name="TextBox 2"/>
          <p:cNvSpPr txBox="1"/>
          <p:nvPr/>
        </p:nvSpPr>
        <p:spPr>
          <a:xfrm>
            <a:off x="450761" y="528034"/>
            <a:ext cx="555079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SAMPLE </a:t>
            </a:r>
            <a:r>
              <a:rPr lang="en-IN" sz="3600" dirty="0" smtClean="0">
                <a:latin typeface="Times New Roman" panose="02020603050405020304" pitchFamily="18" charset="0"/>
                <a:cs typeface="Times New Roman" panose="02020603050405020304" pitchFamily="18" charset="0"/>
              </a:rPr>
              <a:t>DATASET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31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581" y="1043189"/>
            <a:ext cx="8075054" cy="2923877"/>
          </a:xfrm>
          <a:prstGeom prst="rect">
            <a:avLst/>
          </a:prstGeom>
          <a:noFill/>
        </p:spPr>
        <p:txBody>
          <a:bodyPr wrap="square" rtlCol="0">
            <a:spAutoFit/>
          </a:bodyPr>
          <a:lstStyle/>
          <a:p>
            <a:r>
              <a:rPr lang="en-IN" sz="2800" dirty="0" smtClean="0"/>
              <a:t>STEPS FOR DATA ANALYSIS IN TABLEAU:</a:t>
            </a:r>
          </a:p>
          <a:p>
            <a:endParaRPr lang="en-IN" dirty="0" smtClean="0"/>
          </a:p>
          <a:p>
            <a:endParaRPr lang="en-IN" dirty="0" smtClean="0"/>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Loading the data set</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Preparing the work sheets</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Creating the Dashboard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4354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1448</TotalTime>
  <Words>425</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Crop production analysis using tableau</vt:lpstr>
      <vt:lpstr>CONTENTS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status prediction using exploratory data analysis</dc:title>
  <dc:creator>singamsrujanireddy@gmail.com</dc:creator>
  <cp:lastModifiedBy>singamsrujanireddy@gmail.com</cp:lastModifiedBy>
  <cp:revision>41</cp:revision>
  <dcterms:created xsi:type="dcterms:W3CDTF">2021-01-08T06:25:56Z</dcterms:created>
  <dcterms:modified xsi:type="dcterms:W3CDTF">2021-05-21T17:29:30Z</dcterms:modified>
</cp:coreProperties>
</file>