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8" r:id="rId4"/>
    <p:sldId id="273" r:id="rId5"/>
    <p:sldId id="259" r:id="rId6"/>
    <p:sldId id="260" r:id="rId7"/>
    <p:sldId id="272" r:id="rId8"/>
    <p:sldId id="264" r:id="rId9"/>
    <p:sldId id="257" r:id="rId10"/>
    <p:sldId id="265" r:id="rId11"/>
    <p:sldId id="266" r:id="rId12"/>
    <p:sldId id="268" r:id="rId13"/>
    <p:sldId id="274" r:id="rId14"/>
    <p:sldId id="269" r:id="rId15"/>
    <p:sldId id="263" r:id="rId16"/>
    <p:sldId id="261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BCD"/>
          </a:solidFill>
        </a:fill>
      </a:tcStyle>
    </a:wholeTbl>
    <a:band2H>
      <a:tcTxStyle/>
      <a:tcStyle>
        <a:tcBdr/>
        <a:fill>
          <a:solidFill>
            <a:srgbClr val="F4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8CF"/>
          </a:solidFill>
        </a:fill>
      </a:tcStyle>
    </a:wholeTbl>
    <a:band2H>
      <a:tcTxStyle/>
      <a:tcStyle>
        <a:tcBdr/>
        <a:fill>
          <a:solidFill>
            <a:srgbClr val="F1F4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DDD"/>
          </a:solidFill>
        </a:fill>
      </a:tcStyle>
    </a:wholeTbl>
    <a:band2H>
      <a:tcTxStyle/>
      <a:tcStyle>
        <a:tcBdr/>
        <a:fill>
          <a:solidFill>
            <a:srgbClr val="EF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79661E-2"/>
          <c:y val="8.0512700000000006E-2"/>
          <c:w val="0.782281"/>
          <c:h val="0.8334829999999999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Ost</c:v>
                </c:pt>
              </c:strCache>
            </c:strRef>
          </c:tx>
          <c:spPr>
            <a:ln w="38100" cap="flat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West</c:v>
                </c:pt>
              </c:strCache>
            </c:strRef>
          </c:tx>
          <c:spPr>
            <a:ln w="38100" cap="flat">
              <a:solidFill>
                <a:srgbClr val="969696"/>
              </a:solidFill>
              <a:prstDash val="solid"/>
              <a:round/>
            </a:ln>
            <a:effectLst/>
          </c:spPr>
          <c:marker>
            <c:symbol val="square"/>
            <c:size val="9"/>
            <c:spPr>
              <a:solidFill>
                <a:srgbClr val="969696"/>
              </a:solidFill>
              <a:ln w="25400" cap="flat">
                <a:solidFill>
                  <a:srgbClr val="969696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721552"/>
        <c:axId val="189722112"/>
      </c:lineChart>
      <c:catAx>
        <c:axId val="189721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38100" cap="flat">
            <a:solidFill>
              <a:srgbClr val="C0C0C0"/>
            </a:solidFill>
            <a:prstDash val="solid"/>
            <a:round/>
          </a:ln>
        </c:spPr>
        <c:txPr>
          <a:bodyPr rot="0"/>
          <a:lstStyle/>
          <a:p>
            <a:pPr>
              <a:defRPr sz="14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189722112"/>
        <c:crosses val="autoZero"/>
        <c:auto val="1"/>
        <c:lblAlgn val="ctr"/>
        <c:lblOffset val="100"/>
        <c:noMultiLvlLbl val="1"/>
      </c:catAx>
      <c:valAx>
        <c:axId val="18972211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C0C0C0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38100" cap="flat">
            <a:noFill/>
            <a:prstDash val="solid"/>
            <a:round/>
          </a:ln>
        </c:spPr>
        <c:txPr>
          <a:bodyPr rot="0"/>
          <a:lstStyle/>
          <a:p>
            <a:pPr>
              <a:defRPr sz="14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189721552"/>
        <c:crosses val="autoZero"/>
        <c:crossBetween val="between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5212500000000002"/>
          <c:y val="0.42692999999999998"/>
          <c:w val="0.14787500000000001"/>
          <c:h val="0.1249379999999999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400" b="0" i="0" u="none" strike="noStrike">
              <a:solidFill>
                <a:srgbClr val="000000"/>
              </a:solidFill>
              <a:latin typeface="Arial"/>
            </a:defRPr>
          </a:pPr>
          <a:endParaRPr lang="zh-CN"/>
        </a:p>
      </c:txPr>
    </c:legend>
    <c:plotVisOnly val="0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903139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>
            <a:off x="296863" y="1449387"/>
            <a:ext cx="8550276" cy="2654301"/>
            <a:chOff x="0" y="0"/>
            <a:chExt cx="8550275" cy="2654300"/>
          </a:xfrm>
        </p:grpSpPr>
        <p:sp>
          <p:nvSpPr>
            <p:cNvPr id="15" name="Shape 15"/>
            <p:cNvSpPr/>
            <p:nvPr/>
          </p:nvSpPr>
          <p:spPr>
            <a:xfrm>
              <a:off x="0" y="0"/>
              <a:ext cx="8550275" cy="2654300"/>
            </a:xfrm>
            <a:prstGeom prst="rect">
              <a:avLst/>
            </a:pr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058944" y="1151819"/>
              <a:ext cx="643238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Platzhalter für Bild, Bild auf Titelfolie hinter das Logo einsetzen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87338" y="4103687"/>
            <a:ext cx="8583612" cy="2192338"/>
            <a:chOff x="0" y="0"/>
            <a:chExt cx="8583610" cy="2192336"/>
          </a:xfrm>
        </p:grpSpPr>
        <p:sp>
          <p:nvSpPr>
            <p:cNvPr id="18" name="Shape 18"/>
            <p:cNvSpPr/>
            <p:nvPr/>
          </p:nvSpPr>
          <p:spPr>
            <a:xfrm>
              <a:off x="0" y="0"/>
              <a:ext cx="8583612" cy="2192337"/>
            </a:xfrm>
            <a:prstGeom prst="rect">
              <a:avLst/>
            </a:prstGeom>
            <a:solidFill>
              <a:srgbClr val="FFF0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44467" y="920837"/>
              <a:ext cx="294678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   </a:t>
              </a:r>
            </a:p>
          </p:txBody>
        </p:sp>
      </p:grpSp>
      <p:pic>
        <p:nvPicPr>
          <p:cNvPr id="21" name="image2.jpeg" descr="TU_Braunschweig_0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338" y="1438275"/>
            <a:ext cx="8580437" cy="2665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image3.png" descr="TUBS_CO_150dpi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741362"/>
            <a:ext cx="2517775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287338" y="6297612"/>
            <a:ext cx="8583612" cy="2873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831850" y="4356100"/>
            <a:ext cx="7772400" cy="873125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830262" y="5499100"/>
            <a:ext cx="7747001" cy="333375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, Zwisch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3"/>
          </p:nvPr>
        </p:nvSpPr>
        <p:spPr>
          <a:xfrm>
            <a:off x="432000" y="1044000"/>
            <a:ext cx="8425482" cy="36877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 b="1"/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31800" y="1042987"/>
            <a:ext cx="8375650" cy="4772026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half" idx="1"/>
          </p:nvPr>
        </p:nvSpPr>
        <p:spPr>
          <a:xfrm>
            <a:off x="431800" y="1260000"/>
            <a:ext cx="3600001" cy="4500001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431800" y="1339850"/>
            <a:ext cx="8370889" cy="4622801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000">
                <a:solidFill>
                  <a:srgbClr val="C0C0C0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C0C0C0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C0C0C0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C0C0C0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C0C0C0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0" y="6091237"/>
            <a:ext cx="9144001" cy="1"/>
          </a:xfrm>
          <a:prstGeom prst="line">
            <a:avLst/>
          </a:prstGeom>
          <a:ln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" name="image1.png" descr="TUBS_CO_70vH_150dpi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0" y="5915025"/>
            <a:ext cx="1762125" cy="65246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/>
        </p:nvSpPr>
        <p:spPr>
          <a:xfrm>
            <a:off x="1821600" y="6140450"/>
            <a:ext cx="3666431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"/>
            </a:lvl1pPr>
          </a:lstStyle>
          <a:p>
            <a:r>
              <a:t>Datum | Referent/in | Kurztitel der Präsentation (bitte im Master einfügen) | Seite </a:t>
            </a:r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31800" y="1628799"/>
            <a:ext cx="8375650" cy="418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190500" marR="0" indent="-18891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361950" marR="0" indent="-16986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542925" marR="0" indent="-17938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742950" marR="0" indent="-19843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1200150" marR="0" indent="-19843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1657350" marR="0" indent="-19843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114550" marR="0" indent="-19843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2571750" marR="0" indent="-19843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▪"/>
        <a:tabLst/>
        <a:defRPr sz="1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dirty="0"/>
              <a:t>Christopher Sontag, </a:t>
            </a:r>
            <a:r>
              <a:rPr dirty="0" err="1"/>
              <a:t>Duc</a:t>
            </a:r>
            <a:r>
              <a:rPr dirty="0"/>
              <a:t> Hai Le, Nils Wendorff, Longxin Li</a:t>
            </a:r>
          </a:p>
        </p:txBody>
      </p:sp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/>
            </a:pPr>
            <a:r>
              <a:rPr sz="2000" dirty="0" err="1"/>
              <a:t>Gruppe</a:t>
            </a:r>
            <a:r>
              <a:rPr sz="2000" dirty="0"/>
              <a:t> </a:t>
            </a:r>
            <a:r>
              <a:rPr lang="en-US" sz="2000" dirty="0" smtClean="0"/>
              <a:t>8</a:t>
            </a:r>
            <a:endParaRPr sz="2000" dirty="0"/>
          </a:p>
          <a:p>
            <a:pPr algn="ctr">
              <a:defRPr sz="2600"/>
            </a:pPr>
            <a:r>
              <a:rPr dirty="0"/>
              <a:t>Requirements Editor</a:t>
            </a:r>
          </a:p>
          <a:p>
            <a:pPr algn="ctr">
              <a:defRPr sz="1400" b="0"/>
            </a:pPr>
            <a:r>
              <a:rPr dirty="0" err="1"/>
              <a:t>Modellbasierte</a:t>
            </a:r>
            <a:r>
              <a:rPr dirty="0"/>
              <a:t> </a:t>
            </a:r>
            <a:r>
              <a:rPr dirty="0" err="1"/>
              <a:t>Softwareentwicklung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12" y="819150"/>
            <a:ext cx="7671826" cy="575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76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47" y="819150"/>
            <a:ext cx="7670556" cy="57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28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8" y="1314155"/>
            <a:ext cx="8402223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58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2" y="819150"/>
            <a:ext cx="7635005" cy="572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29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70" y="800434"/>
            <a:ext cx="7438509" cy="583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15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Code</a:t>
            </a:r>
            <a:endParaRPr dirty="0"/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Epsilon</a:t>
            </a:r>
            <a:endParaRPr lang="en-US" dirty="0" smtClean="0"/>
          </a:p>
          <a:p>
            <a:pPr lvl="3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EGX</a:t>
            </a:r>
          </a:p>
          <a:p>
            <a:pPr lvl="3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EGL</a:t>
            </a:r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Java</a:t>
            </a:r>
          </a:p>
          <a:p>
            <a:pPr marL="658813" lvl="3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Epsilon</a:t>
            </a:r>
          </a:p>
          <a:p>
            <a:pPr marL="658813" lvl="3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UI</a:t>
            </a:r>
          </a:p>
          <a:p>
            <a:pPr marL="658813" lvl="3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Core</a:t>
            </a:r>
          </a:p>
          <a:p>
            <a:pPr marL="658813" lvl="3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err="1" smtClean="0"/>
              <a:t>JFace</a:t>
            </a:r>
            <a:endParaRPr lang="en-US" dirty="0" smtClean="0"/>
          </a:p>
          <a:p>
            <a:pPr marL="658813" lvl="3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en-US" dirty="0" smtClean="0"/>
              <a:t>…</a:t>
            </a:r>
            <a:endParaRPr lang="en-US" dirty="0"/>
          </a:p>
          <a:p>
            <a:pPr marL="306388" lvl="1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Funktionsweise</a:t>
            </a:r>
          </a:p>
          <a:p>
            <a:pPr marL="477838" lvl="2" indent="-285750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Pop-Up Menü -&gt; Handler -&gt; Transformer -&gt; EGX -&gt; EGL -&gt; Ausgabe-&gt;(Rückmeldung)</a:t>
            </a:r>
            <a:endParaRPr lang="en-US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306" y="1358153"/>
            <a:ext cx="3254718" cy="22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58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Beispiel</a:t>
            </a:r>
          </a:p>
        </p:txBody>
      </p:sp>
      <p:graphicFrame>
        <p:nvGraphicFramePr>
          <p:cNvPr id="109" name="Chart 109"/>
          <p:cNvGraphicFramePr/>
          <p:nvPr/>
        </p:nvGraphicFramePr>
        <p:xfrm>
          <a:off x="349344" y="1293870"/>
          <a:ext cx="8997809" cy="3950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Modell</a:t>
            </a:r>
            <a:endParaRPr lang="zh-CN" alt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Elemente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 err="1" smtClean="0"/>
              <a:t>Requirement</a:t>
            </a:r>
            <a:r>
              <a:rPr lang="de-DE" altLang="zh-CN" dirty="0" smtClean="0"/>
              <a:t> Model</a:t>
            </a:r>
            <a:endParaRPr lang="de-DE" altLang="zh-CN" dirty="0"/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lang="de-DE" altLang="zh-CN" dirty="0"/>
              <a:t>F</a:t>
            </a:r>
          </a:p>
          <a:p>
            <a:endParaRPr lang="zh-CN" alt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96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Graphischer Editor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 err="1"/>
              <a:t>Funktionen</a:t>
            </a:r>
            <a:endParaRPr dirty="0"/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A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Graphischer Editor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 err="1"/>
              <a:t>Funktionen</a:t>
            </a:r>
            <a:endParaRPr dirty="0"/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A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0667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Tree-Editor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 err="1"/>
              <a:t>Funktionen</a:t>
            </a:r>
            <a:endParaRPr dirty="0"/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A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rPr dirty="0"/>
              <a:t>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Textueller Editor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Funktionen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A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Textueller Editor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Funktionen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A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B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C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D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E</a:t>
            </a:r>
          </a:p>
          <a:p>
            <a:pPr marL="381000" lvl="2" indent="-188912">
              <a:spcBef>
                <a:spcPts val="300"/>
              </a:spcBef>
              <a:buClr>
                <a:srgbClr val="000000"/>
              </a:buClr>
              <a:buFont typeface="Wingdings"/>
              <a:defRPr sz="1600">
                <a:solidFill>
                  <a:srgbClr val="000000"/>
                </a:solidFill>
              </a:defRPr>
            </a:pPr>
            <a: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28332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Requirements Editor - Model-2-Text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431799" y="1339850"/>
            <a:ext cx="8370890" cy="46228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Motivation/</a:t>
            </a:r>
            <a:r>
              <a:rPr lang="de-DE" altLang="zh-CN" dirty="0" smtClean="0"/>
              <a:t>Anforderung</a:t>
            </a:r>
            <a:endParaRPr lang="de-DE" dirty="0" smtClean="0"/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Nutzerfreundlich</a:t>
            </a:r>
          </a:p>
          <a:p>
            <a:pPr lvl="3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Einfach zu finden</a:t>
            </a:r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Pop-up Menü</a:t>
            </a:r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Ausgabe in „gen“</a:t>
            </a:r>
          </a:p>
          <a:p>
            <a:pPr lvl="3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Einfach zu benutzen</a:t>
            </a:r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altLang="zh-CN" dirty="0" smtClean="0"/>
              <a:t>Einfach recht </a:t>
            </a:r>
            <a:r>
              <a:rPr lang="de-DE" altLang="zh-CN" dirty="0"/>
              <a:t>klicken auf *.</a:t>
            </a:r>
            <a:r>
              <a:rPr lang="de-DE" altLang="zh-CN" dirty="0" err="1"/>
              <a:t>reqs</a:t>
            </a:r>
            <a:r>
              <a:rPr lang="de-DE" altLang="zh-CN" dirty="0"/>
              <a:t> </a:t>
            </a:r>
            <a:r>
              <a:rPr lang="de-DE" altLang="zh-CN" dirty="0" smtClean="0"/>
              <a:t>Datei</a:t>
            </a:r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Keine zusätzliche Konfiguration benötigt</a:t>
            </a:r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Klare Rückmeldung</a:t>
            </a:r>
          </a:p>
          <a:p>
            <a:pPr lvl="2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Kräftig</a:t>
            </a:r>
          </a:p>
          <a:p>
            <a:pPr lvl="3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Ausgabedateiformat</a:t>
            </a:r>
            <a:endParaRPr lang="de-DE" dirty="0"/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CSV: einfach und klar</a:t>
            </a:r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Tex: kräftig für weitere Bearbeitung</a:t>
            </a:r>
          </a:p>
          <a:p>
            <a:pPr lvl="4">
              <a:spcBef>
                <a:spcPts val="300"/>
              </a:spcBef>
              <a:buClr>
                <a:srgbClr val="000000"/>
              </a:buClr>
              <a:defRPr sz="1600">
                <a:solidFill>
                  <a:srgbClr val="000000"/>
                </a:solidFill>
              </a:defRPr>
            </a:pPr>
            <a:r>
              <a:rPr lang="de-DE" dirty="0" smtClean="0"/>
              <a:t>Mehr…</a:t>
            </a:r>
          </a:p>
        </p:txBody>
      </p:sp>
    </p:spTree>
    <p:extLst>
      <p:ext uri="{BB962C8B-B14F-4D97-AF65-F5344CB8AC3E}">
        <p14:creationId xmlns:p14="http://schemas.microsoft.com/office/powerpoint/2010/main" val="2742038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 Editor - Model-2-Text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45" y="819150"/>
            <a:ext cx="7691360" cy="577060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Braunschweig_PPT2007_Folienpool_pptx">
  <a:themeElements>
    <a:clrScheme name="TUBraunschweig_PPT2007_Folienpool_pptx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0000FF"/>
      </a:hlink>
      <a:folHlink>
        <a:srgbClr val="FF00FF"/>
      </a:folHlink>
    </a:clrScheme>
    <a:fontScheme name="TUBraunschweig_PPT2007_Folienpool_pptx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UBraunschweig_PPT2007_Folienpool_pptx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UBraunschweig_PPT2007_Folienpool_pptx">
  <a:themeElements>
    <a:clrScheme name="TUBraunschweig_PPT2007_Folienpool_pptx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0000FF"/>
      </a:hlink>
      <a:folHlink>
        <a:srgbClr val="FF00FF"/>
      </a:folHlink>
    </a:clrScheme>
    <a:fontScheme name="TUBraunschweig_PPT2007_Folienpool_pptx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UBraunschweig_PPT2007_Folienpool_pptx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188</Words>
  <Application>Microsoft Office PowerPoint</Application>
  <PresentationFormat>Bildschirmpräsentation 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Wingdings</vt:lpstr>
      <vt:lpstr>TUBraunschweig_PPT2007_Folienpool_pptx</vt:lpstr>
      <vt:lpstr>Gruppe 8 Requirements Editor Modellbasierte Softwareentwicklung</vt:lpstr>
      <vt:lpstr>Modell</vt:lpstr>
      <vt:lpstr>Requirements Editor - Graphischer Editor</vt:lpstr>
      <vt:lpstr>Requirements Editor - Graphischer Editor</vt:lpstr>
      <vt:lpstr>Requirements Editor - Tree-Editor</vt:lpstr>
      <vt:lpstr>Requirements Editor - Textueller Editor</vt:lpstr>
      <vt:lpstr>Requirements Editor - Textueller Editor</vt:lpstr>
      <vt:lpstr>Requirements Editor - Model-2-Text</vt:lpstr>
      <vt:lpstr>Requirements Editor - Model-2-Text</vt:lpstr>
      <vt:lpstr>Requirements Editor - Model-2-Text</vt:lpstr>
      <vt:lpstr>Requirements Editor - Model-2-Text</vt:lpstr>
      <vt:lpstr>Requirements Editor - Model-2-Text</vt:lpstr>
      <vt:lpstr>Requirements Editor - Model-2-Text</vt:lpstr>
      <vt:lpstr>Requirements Editor - Model-2-Text</vt:lpstr>
      <vt:lpstr>Requirements Editor - Model-2-Text</vt:lpstr>
      <vt:lpstr>Beispiel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8 Requirements Editor Modellbasierte Softwareentwicklung</dc:title>
  <dc:creator>Li Longxin</dc:creator>
  <cp:lastModifiedBy>Li Longxin</cp:lastModifiedBy>
  <cp:revision>29</cp:revision>
  <dcterms:modified xsi:type="dcterms:W3CDTF">2017-02-27T15:27:54Z</dcterms:modified>
</cp:coreProperties>
</file>