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58" r:id="rId4"/>
    <p:sldId id="273" r:id="rId5"/>
    <p:sldId id="259" r:id="rId6"/>
    <p:sldId id="260" r:id="rId7"/>
    <p:sldId id="272" r:id="rId8"/>
    <p:sldId id="264" r:id="rId9"/>
    <p:sldId id="257" r:id="rId10"/>
    <p:sldId id="265" r:id="rId11"/>
    <p:sldId id="266" r:id="rId12"/>
    <p:sldId id="267" r:id="rId13"/>
    <p:sldId id="268" r:id="rId14"/>
    <p:sldId id="269" r:id="rId15"/>
    <p:sldId id="263" r:id="rId16"/>
    <p:sldId id="271" r:id="rId17"/>
    <p:sldId id="261" r:id="rId1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8CBCD"/>
          </a:solidFill>
        </a:fill>
      </a:tcStyle>
    </a:wholeTbl>
    <a:band2H>
      <a:tcTxStyle/>
      <a:tcStyle>
        <a:tcBdr/>
        <a:fill>
          <a:solidFill>
            <a:srgbClr val="F4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E8CF"/>
          </a:solidFill>
        </a:fill>
      </a:tcStyle>
    </a:wholeTbl>
    <a:band2H>
      <a:tcTxStyle/>
      <a:tcStyle>
        <a:tcBdr/>
        <a:fill>
          <a:solidFill>
            <a:srgbClr val="F1F4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DDD"/>
          </a:solidFill>
        </a:fill>
      </a:tcStyle>
    </a:wholeTbl>
    <a:band2H>
      <a:tcTxStyle/>
      <a:tcStyle>
        <a:tcBdr/>
        <a:fill>
          <a:solidFill>
            <a:srgbClr val="EF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5.79661E-2"/>
          <c:y val="8.0512700000000006E-2"/>
          <c:w val="0.782281"/>
          <c:h val="0.83348299999999997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Ost</c:v>
                </c:pt>
              </c:strCache>
            </c:strRef>
          </c:tx>
          <c:spPr>
            <a:ln w="38100" cap="flat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diamond"/>
            <c:size val="10"/>
            <c:spPr>
              <a:solidFill>
                <a:schemeClr val="accent1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dLbls>
            <c:numFmt formatCode="0.#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20.399999999999999</c:v>
                </c:pt>
                <c:pt idx="1">
                  <c:v>27.4</c:v>
                </c:pt>
                <c:pt idx="2">
                  <c:v>90</c:v>
                </c:pt>
                <c:pt idx="3">
                  <c:v>20.399999999999999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West</c:v>
                </c:pt>
              </c:strCache>
            </c:strRef>
          </c:tx>
          <c:spPr>
            <a:ln w="38100" cap="flat">
              <a:solidFill>
                <a:srgbClr val="969696"/>
              </a:solidFill>
              <a:prstDash val="solid"/>
              <a:round/>
            </a:ln>
            <a:effectLst/>
          </c:spPr>
          <c:marker>
            <c:symbol val="square"/>
            <c:size val="9"/>
            <c:spPr>
              <a:solidFill>
                <a:srgbClr val="969696"/>
              </a:solidFill>
              <a:ln w="25400" cap="flat">
                <a:solidFill>
                  <a:srgbClr val="969696"/>
                </a:solidFill>
                <a:prstDash val="solid"/>
                <a:round/>
              </a:ln>
              <a:effectLst/>
            </c:spPr>
          </c:marker>
          <c:dLbls>
            <c:numFmt formatCode="0.#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30.6</c:v>
                </c:pt>
                <c:pt idx="1">
                  <c:v>38.6</c:v>
                </c:pt>
                <c:pt idx="2">
                  <c:v>34.6</c:v>
                </c:pt>
                <c:pt idx="3">
                  <c:v>31.6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2065776"/>
        <c:axId val="182066336"/>
      </c:lineChart>
      <c:catAx>
        <c:axId val="1820657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38100" cap="flat">
            <a:solidFill>
              <a:srgbClr val="C0C0C0"/>
            </a:solidFill>
            <a:prstDash val="solid"/>
            <a:round/>
          </a:ln>
        </c:spPr>
        <c:txPr>
          <a:bodyPr rot="0"/>
          <a:lstStyle/>
          <a:p>
            <a:pPr>
              <a:defRPr sz="14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182066336"/>
        <c:crosses val="autoZero"/>
        <c:auto val="1"/>
        <c:lblAlgn val="ctr"/>
        <c:lblOffset val="100"/>
        <c:noMultiLvlLbl val="1"/>
      </c:catAx>
      <c:valAx>
        <c:axId val="182066336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C0C0C0"/>
              </a:solidFill>
              <a:prstDash val="solid"/>
              <a:round/>
            </a:ln>
          </c:spPr>
        </c:majorGridlines>
        <c:numFmt formatCode="0.#" sourceLinked="0"/>
        <c:majorTickMark val="none"/>
        <c:minorTickMark val="none"/>
        <c:tickLblPos val="nextTo"/>
        <c:spPr>
          <a:ln w="38100" cap="flat">
            <a:noFill/>
            <a:prstDash val="solid"/>
            <a:round/>
          </a:ln>
        </c:spPr>
        <c:txPr>
          <a:bodyPr rot="0"/>
          <a:lstStyle/>
          <a:p>
            <a:pPr>
              <a:defRPr sz="14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182065776"/>
        <c:crosses val="autoZero"/>
        <c:crossBetween val="between"/>
        <c:majorUnit val="22.5"/>
        <c:minorUnit val="11.2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85212500000000002"/>
          <c:y val="0.42692999999999998"/>
          <c:w val="0.14787500000000001"/>
          <c:h val="0.12493799999999999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400" b="0" i="0" u="none" strike="noStrike">
              <a:solidFill>
                <a:srgbClr val="000000"/>
              </a:solidFill>
              <a:latin typeface="Arial"/>
            </a:defRPr>
          </a:pPr>
          <a:endParaRPr lang="zh-CN"/>
        </a:p>
      </c:txPr>
    </c:legend>
    <c:plotVisOnly val="0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903139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/>
          <p:nvPr/>
        </p:nvGrpSpPr>
        <p:grpSpPr>
          <a:xfrm>
            <a:off x="296863" y="1449387"/>
            <a:ext cx="8550276" cy="2654301"/>
            <a:chOff x="0" y="0"/>
            <a:chExt cx="8550275" cy="2654300"/>
          </a:xfrm>
        </p:grpSpPr>
        <p:sp>
          <p:nvSpPr>
            <p:cNvPr id="15" name="Shape 15"/>
            <p:cNvSpPr/>
            <p:nvPr/>
          </p:nvSpPr>
          <p:spPr>
            <a:xfrm>
              <a:off x="0" y="0"/>
              <a:ext cx="8550275" cy="2654300"/>
            </a:xfrm>
            <a:prstGeom prst="rect">
              <a:avLst/>
            </a:prstGeom>
            <a:solidFill>
              <a:srgbClr val="EAEAE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058944" y="1151819"/>
              <a:ext cx="643238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Platzhalter für Bild, Bild auf Titelfolie hinter das Logo einsetzen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87338" y="4103687"/>
            <a:ext cx="8583612" cy="2192338"/>
            <a:chOff x="0" y="0"/>
            <a:chExt cx="8583610" cy="2192336"/>
          </a:xfrm>
        </p:grpSpPr>
        <p:sp>
          <p:nvSpPr>
            <p:cNvPr id="18" name="Shape 18"/>
            <p:cNvSpPr/>
            <p:nvPr/>
          </p:nvSpPr>
          <p:spPr>
            <a:xfrm>
              <a:off x="0" y="0"/>
              <a:ext cx="8583612" cy="2192337"/>
            </a:xfrm>
            <a:prstGeom prst="rect">
              <a:avLst/>
            </a:prstGeom>
            <a:solidFill>
              <a:srgbClr val="FFF0B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144467" y="920837"/>
              <a:ext cx="294678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   </a:t>
              </a:r>
            </a:p>
          </p:txBody>
        </p:sp>
      </p:grpSp>
      <p:pic>
        <p:nvPicPr>
          <p:cNvPr id="21" name="image2.jpeg" descr="TU_Braunschweig_0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338" y="1438275"/>
            <a:ext cx="8580437" cy="26654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image3.png" descr="TUBS_CO_150dpi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741362"/>
            <a:ext cx="2517775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/>
          <p:nvPr/>
        </p:nvSpPr>
        <p:spPr>
          <a:xfrm>
            <a:off x="287338" y="6297612"/>
            <a:ext cx="8583612" cy="2873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831850" y="4356100"/>
            <a:ext cx="7772400" cy="873125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830262" y="5499100"/>
            <a:ext cx="7747001" cy="333375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, Zwischen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3"/>
          </p:nvPr>
        </p:nvSpPr>
        <p:spPr>
          <a:xfrm>
            <a:off x="432000" y="1044000"/>
            <a:ext cx="8425482" cy="36877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 b="1"/>
            </a:pPr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31800" y="1042987"/>
            <a:ext cx="8375650" cy="4772026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half" idx="1"/>
          </p:nvPr>
        </p:nvSpPr>
        <p:spPr>
          <a:xfrm>
            <a:off x="431800" y="1260000"/>
            <a:ext cx="3600001" cy="4500001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xfrm>
            <a:off x="431800" y="1339850"/>
            <a:ext cx="8370889" cy="4622801"/>
          </a:xfrm>
          <a:prstGeom prst="rect">
            <a:avLst/>
          </a:prstGeom>
        </p:spPr>
        <p:txBody>
          <a:bodyPr/>
          <a:lstStyle>
            <a:lvl1pPr>
              <a:spcBef>
                <a:spcPts val="400"/>
              </a:spcBef>
              <a:defRPr sz="2000">
                <a:solidFill>
                  <a:srgbClr val="C0C0C0"/>
                </a:solidFill>
              </a:defRPr>
            </a:lvl1pPr>
            <a:lvl2pPr>
              <a:spcBef>
                <a:spcPts val="400"/>
              </a:spcBef>
              <a:defRPr sz="2000">
                <a:solidFill>
                  <a:srgbClr val="C0C0C0"/>
                </a:solidFill>
              </a:defRPr>
            </a:lvl2pPr>
            <a:lvl3pPr>
              <a:spcBef>
                <a:spcPts val="400"/>
              </a:spcBef>
              <a:defRPr sz="2000">
                <a:solidFill>
                  <a:srgbClr val="C0C0C0"/>
                </a:solidFill>
              </a:defRPr>
            </a:lvl3pPr>
            <a:lvl4pPr>
              <a:spcBef>
                <a:spcPts val="400"/>
              </a:spcBef>
              <a:defRPr sz="2000">
                <a:solidFill>
                  <a:srgbClr val="C0C0C0"/>
                </a:solidFill>
              </a:defRPr>
            </a:lvl4pPr>
            <a:lvl5pPr>
              <a:spcBef>
                <a:spcPts val="400"/>
              </a:spcBef>
              <a:defRPr sz="2000">
                <a:solidFill>
                  <a:srgbClr val="C0C0C0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0" y="6091237"/>
            <a:ext cx="9144001" cy="1"/>
          </a:xfrm>
          <a:prstGeom prst="line">
            <a:avLst/>
          </a:prstGeom>
          <a:ln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" name="image1.png" descr="TUBS_CO_70vH_150dpi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0" y="5915025"/>
            <a:ext cx="1762125" cy="65246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/>
          <p:nvPr/>
        </p:nvSpPr>
        <p:spPr>
          <a:xfrm>
            <a:off x="1821600" y="6140450"/>
            <a:ext cx="3666431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800"/>
            </a:lvl1pPr>
          </a:lstStyle>
          <a:p>
            <a:r>
              <a:t>Datum | Referent/in | Kurztitel der Präsentation (bitte im Master einfügen) | Seite </a:t>
            </a:r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/>
          <a:p>
            <a:r>
              <a:t>Titeltext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431800" y="1628799"/>
            <a:ext cx="8375650" cy="4186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190500" marR="0" indent="-188912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361950" marR="0" indent="-169862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542925" marR="0" indent="-179387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742950" marR="0" indent="-198437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1200150" marR="0" indent="-198437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1657350" marR="0" indent="-198437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2114550" marR="0" indent="-198438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2571750" marR="0" indent="-198438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dirty="0"/>
              <a:t>Christopher Sontag, </a:t>
            </a:r>
            <a:r>
              <a:rPr dirty="0" err="1"/>
              <a:t>Duc</a:t>
            </a:r>
            <a:r>
              <a:rPr dirty="0"/>
              <a:t> Hai Le, Nils Wendorff, Longxin Li</a:t>
            </a:r>
          </a:p>
        </p:txBody>
      </p:sp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>
              <a:defRPr sz="1800"/>
            </a:pPr>
            <a:r>
              <a:rPr sz="2000" dirty="0" err="1"/>
              <a:t>Gruppe</a:t>
            </a:r>
            <a:r>
              <a:rPr sz="2000" dirty="0"/>
              <a:t> </a:t>
            </a:r>
            <a:r>
              <a:rPr lang="en-US" sz="2000" dirty="0" smtClean="0"/>
              <a:t>8</a:t>
            </a:r>
            <a:endParaRPr sz="2000" dirty="0"/>
          </a:p>
          <a:p>
            <a:pPr algn="ctr">
              <a:defRPr sz="2600"/>
            </a:pPr>
            <a:r>
              <a:rPr dirty="0"/>
              <a:t>Requirements Editor</a:t>
            </a:r>
          </a:p>
          <a:p>
            <a:pPr algn="ctr">
              <a:defRPr sz="1400" b="0"/>
            </a:pPr>
            <a:r>
              <a:rPr dirty="0" err="1"/>
              <a:t>Modellbasierte</a:t>
            </a:r>
            <a:r>
              <a:rPr dirty="0"/>
              <a:t> </a:t>
            </a:r>
            <a:r>
              <a:rPr dirty="0" err="1"/>
              <a:t>Softwareentwicklung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Requirements Editor - Model-2-Text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12" y="819150"/>
            <a:ext cx="7671826" cy="575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766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Requirements Editor - Model-2-Text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47" y="819150"/>
            <a:ext cx="7670556" cy="57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282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Requirements Editor - Model-2-Text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11" y="1261760"/>
            <a:ext cx="7011378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812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Requirements Editor - Model-2-Text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69" y="819150"/>
            <a:ext cx="7771912" cy="583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580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Requirements Editor - Model-2-Text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150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Requirements Editor - Model-2-Text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xfrm>
            <a:off x="431799" y="1339850"/>
            <a:ext cx="8370890" cy="4622801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en-US" dirty="0" smtClean="0"/>
              <a:t>Code</a:t>
            </a:r>
            <a:endParaRPr dirty="0"/>
          </a:p>
          <a:p>
            <a:pPr lvl="2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Epsilon</a:t>
            </a:r>
            <a:endParaRPr lang="en-US" dirty="0" smtClean="0"/>
          </a:p>
          <a:p>
            <a:pPr lvl="3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en-US" dirty="0" smtClean="0"/>
              <a:t>EGX</a:t>
            </a:r>
          </a:p>
          <a:p>
            <a:pPr lvl="3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en-US" dirty="0" smtClean="0"/>
              <a:t>EGL</a:t>
            </a:r>
          </a:p>
          <a:p>
            <a:pPr lvl="2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en-US" dirty="0" smtClean="0"/>
              <a:t>Java</a:t>
            </a:r>
          </a:p>
          <a:p>
            <a:pPr marL="658813" lvl="3" indent="-285750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en-US" dirty="0" smtClean="0"/>
              <a:t>Epsilon</a:t>
            </a:r>
          </a:p>
          <a:p>
            <a:pPr marL="658813" lvl="3" indent="-285750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en-US" dirty="0" smtClean="0"/>
              <a:t>UI</a:t>
            </a:r>
          </a:p>
          <a:p>
            <a:pPr marL="658813" lvl="3" indent="-285750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en-US" dirty="0" smtClean="0"/>
              <a:t>Core</a:t>
            </a:r>
          </a:p>
          <a:p>
            <a:pPr marL="658813" lvl="3" indent="-285750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en-US" dirty="0" err="1" smtClean="0"/>
              <a:t>JFace</a:t>
            </a:r>
            <a:endParaRPr lang="en-US" dirty="0" smtClean="0"/>
          </a:p>
          <a:p>
            <a:pPr marL="658813" lvl="3" indent="-285750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en-US" dirty="0" smtClean="0"/>
              <a:t>…</a:t>
            </a:r>
            <a:endParaRPr lang="en-US" dirty="0"/>
          </a:p>
          <a:p>
            <a:pPr marL="306388" lvl="1" indent="-285750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Funktionsweise</a:t>
            </a:r>
          </a:p>
          <a:p>
            <a:pPr marL="477838" lvl="2" indent="-285750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Pop-Up Menü -&gt; Handler -&gt; Transformer -&gt; EGX -&gt; EGL -&gt; Ausgabe-&gt;(Rückmeldung)</a:t>
            </a:r>
            <a:endParaRPr lang="en-US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306" y="1358153"/>
            <a:ext cx="3254718" cy="229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585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Requirements Editor - Model-2-Text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182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Beispiel</a:t>
            </a:r>
          </a:p>
        </p:txBody>
      </p:sp>
      <p:graphicFrame>
        <p:nvGraphicFramePr>
          <p:cNvPr id="109" name="Chart 109"/>
          <p:cNvGraphicFramePr/>
          <p:nvPr/>
        </p:nvGraphicFramePr>
        <p:xfrm>
          <a:off x="349344" y="1293870"/>
          <a:ext cx="8997809" cy="3950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Modell</a:t>
            </a:r>
            <a:endParaRPr lang="zh-CN" alt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lang="de-DE" altLang="zh-CN" dirty="0"/>
              <a:t>Elemente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lang="de-DE" altLang="zh-CN" dirty="0" err="1" smtClean="0"/>
              <a:t>Requirement</a:t>
            </a:r>
            <a:r>
              <a:rPr lang="de-DE" altLang="zh-CN" dirty="0" smtClean="0"/>
              <a:t> Model</a:t>
            </a:r>
            <a:endParaRPr lang="de-DE" altLang="zh-CN" dirty="0"/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lang="de-DE" altLang="zh-CN" dirty="0"/>
              <a:t>B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lang="de-DE" altLang="zh-CN" dirty="0"/>
              <a:t>C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lang="de-DE" altLang="zh-CN" dirty="0"/>
              <a:t>D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lang="de-DE" altLang="zh-CN" dirty="0"/>
              <a:t>E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lang="de-DE" altLang="zh-CN" dirty="0"/>
              <a:t>F</a:t>
            </a:r>
          </a:p>
          <a:p>
            <a:endParaRPr lang="zh-CN" alt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496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Requirements Editor - Graphischer Editor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431799" y="1339850"/>
            <a:ext cx="8370890" cy="4622801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 err="1"/>
              <a:t>Funktionen</a:t>
            </a:r>
            <a:endParaRPr dirty="0"/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A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B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C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D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E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Requirements Editor - Graphischer Editor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431799" y="1339850"/>
            <a:ext cx="8370890" cy="4622801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 err="1"/>
              <a:t>Funktionen</a:t>
            </a:r>
            <a:endParaRPr dirty="0"/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A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B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C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D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E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0667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Requirements Editor - Tree-Editor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31799" y="1339850"/>
            <a:ext cx="8370890" cy="4622801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 err="1"/>
              <a:t>Funktionen</a:t>
            </a:r>
            <a:endParaRPr dirty="0"/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A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B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C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D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E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Requirements Editor - Textueller Editor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xfrm>
            <a:off x="431799" y="1339850"/>
            <a:ext cx="8370890" cy="4622801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Funktionen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A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B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C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D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E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Requirements Editor - Textueller Editor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xfrm>
            <a:off x="431799" y="1339850"/>
            <a:ext cx="8370890" cy="4622801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Funktionen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A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B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C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D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E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728332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Requirements Editor - Model-2-Text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xfrm>
            <a:off x="431799" y="1339850"/>
            <a:ext cx="8370890" cy="46228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Motivation/</a:t>
            </a:r>
            <a:r>
              <a:rPr lang="de-DE" altLang="zh-CN" dirty="0" smtClean="0"/>
              <a:t>Anforderung</a:t>
            </a:r>
            <a:endParaRPr lang="de-DE" dirty="0" smtClean="0"/>
          </a:p>
          <a:p>
            <a:pPr lvl="2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Nutzerfreundlich</a:t>
            </a:r>
          </a:p>
          <a:p>
            <a:pPr lvl="3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Einfach zu finden</a:t>
            </a:r>
          </a:p>
          <a:p>
            <a:pPr lvl="4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Pop-up Menü</a:t>
            </a:r>
          </a:p>
          <a:p>
            <a:pPr lvl="4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Ausgabe in „gen“</a:t>
            </a:r>
          </a:p>
          <a:p>
            <a:pPr lvl="3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Einfach zu benutzen</a:t>
            </a:r>
          </a:p>
          <a:p>
            <a:pPr lvl="4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altLang="zh-CN" dirty="0" smtClean="0"/>
              <a:t>Einfach recht </a:t>
            </a:r>
            <a:r>
              <a:rPr lang="de-DE" altLang="zh-CN" dirty="0"/>
              <a:t>klicken auf *.</a:t>
            </a:r>
            <a:r>
              <a:rPr lang="de-DE" altLang="zh-CN" dirty="0" err="1"/>
              <a:t>reqs</a:t>
            </a:r>
            <a:r>
              <a:rPr lang="de-DE" altLang="zh-CN" dirty="0"/>
              <a:t> </a:t>
            </a:r>
            <a:r>
              <a:rPr lang="de-DE" altLang="zh-CN" dirty="0" smtClean="0"/>
              <a:t>Datei</a:t>
            </a:r>
          </a:p>
          <a:p>
            <a:pPr lvl="4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Keine zusätzliche Konfiguration </a:t>
            </a:r>
            <a:r>
              <a:rPr lang="de-DE" dirty="0" smtClean="0"/>
              <a:t>benötigt</a:t>
            </a:r>
            <a:endParaRPr lang="de-DE" dirty="0" smtClean="0"/>
          </a:p>
          <a:p>
            <a:pPr lvl="4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Klare Rückmeldung</a:t>
            </a:r>
            <a:endParaRPr lang="de-DE" dirty="0" smtClean="0"/>
          </a:p>
          <a:p>
            <a:pPr lvl="2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Kräftig</a:t>
            </a:r>
          </a:p>
          <a:p>
            <a:pPr lvl="3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Ausgabedateiformat</a:t>
            </a:r>
            <a:endParaRPr lang="de-DE" dirty="0"/>
          </a:p>
          <a:p>
            <a:pPr lvl="4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CSV: </a:t>
            </a:r>
            <a:r>
              <a:rPr lang="de-DE" dirty="0" smtClean="0"/>
              <a:t>einfach </a:t>
            </a:r>
            <a:r>
              <a:rPr lang="de-DE" dirty="0" smtClean="0"/>
              <a:t>und klar</a:t>
            </a:r>
          </a:p>
          <a:p>
            <a:pPr lvl="4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Tex: kräftig für weitere Bearbeitung</a:t>
            </a:r>
          </a:p>
          <a:p>
            <a:pPr lvl="4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Mehr…</a:t>
            </a:r>
          </a:p>
        </p:txBody>
      </p:sp>
    </p:spTree>
    <p:extLst>
      <p:ext uri="{BB962C8B-B14F-4D97-AF65-F5344CB8AC3E}">
        <p14:creationId xmlns:p14="http://schemas.microsoft.com/office/powerpoint/2010/main" val="2742038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Requirements Editor - Model-2-Text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45" y="819150"/>
            <a:ext cx="7691360" cy="577060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Braunschweig_PPT2007_Folienpool_pptx">
  <a:themeElements>
    <a:clrScheme name="TUBraunschweig_PPT2007_Folienpool_pptx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0000FF"/>
      </a:hlink>
      <a:folHlink>
        <a:srgbClr val="FF00FF"/>
      </a:folHlink>
    </a:clrScheme>
    <a:fontScheme name="TUBraunschweig_PPT2007_Folienpool_pptx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UBraunschweig_PPT2007_Folienpool_pptx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UBraunschweig_PPT2007_Folienpool_pptx">
  <a:themeElements>
    <a:clrScheme name="TUBraunschweig_PPT2007_Folienpool_pptx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0000FF"/>
      </a:hlink>
      <a:folHlink>
        <a:srgbClr val="FF00FF"/>
      </a:folHlink>
    </a:clrScheme>
    <a:fontScheme name="TUBraunschweig_PPT2007_Folienpool_pptx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UBraunschweig_PPT2007_Folienpool_pptx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192</Words>
  <Application>Microsoft Office PowerPoint</Application>
  <PresentationFormat>Bildschirmpräsentation (4:3)</PresentationFormat>
  <Paragraphs>88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0" baseType="lpstr">
      <vt:lpstr>Arial</vt:lpstr>
      <vt:lpstr>Wingdings</vt:lpstr>
      <vt:lpstr>TUBraunschweig_PPT2007_Folienpool_pptx</vt:lpstr>
      <vt:lpstr>Gruppe 8 Requirements Editor Modellbasierte Softwareentwicklung</vt:lpstr>
      <vt:lpstr>Modell</vt:lpstr>
      <vt:lpstr>Requirements Editor - Graphischer Editor</vt:lpstr>
      <vt:lpstr>Requirements Editor - Graphischer Editor</vt:lpstr>
      <vt:lpstr>Requirements Editor - Tree-Editor</vt:lpstr>
      <vt:lpstr>Requirements Editor - Textueller Editor</vt:lpstr>
      <vt:lpstr>Requirements Editor - Textueller Editor</vt:lpstr>
      <vt:lpstr>Requirements Editor - Model-2-Text</vt:lpstr>
      <vt:lpstr>Requirements Editor - Model-2-Text</vt:lpstr>
      <vt:lpstr>Requirements Editor - Model-2-Text</vt:lpstr>
      <vt:lpstr>Requirements Editor - Model-2-Text</vt:lpstr>
      <vt:lpstr>Requirements Editor - Model-2-Text</vt:lpstr>
      <vt:lpstr>Requirements Editor - Model-2-Text</vt:lpstr>
      <vt:lpstr>Requirements Editor - Model-2-Text</vt:lpstr>
      <vt:lpstr>Requirements Editor - Model-2-Text</vt:lpstr>
      <vt:lpstr>Requirements Editor - Model-2-Text</vt:lpstr>
      <vt:lpstr>Beispiel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 8 Requirements Editor Modellbasierte Softwareentwicklung</dc:title>
  <dc:creator>Li Longxin</dc:creator>
  <cp:lastModifiedBy>Li Longxin</cp:lastModifiedBy>
  <cp:revision>26</cp:revision>
  <dcterms:modified xsi:type="dcterms:W3CDTF">2017-02-25T23:51:32Z</dcterms:modified>
</cp:coreProperties>
</file>