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9"/>
  </p:notesMasterIdLst>
  <p:sldIdLst>
    <p:sldId id="256" r:id="rId2"/>
    <p:sldId id="258" r:id="rId3"/>
    <p:sldId id="260" r:id="rId4"/>
    <p:sldId id="269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4" r:id="rId15"/>
    <p:sldId id="315" r:id="rId16"/>
    <p:sldId id="316" r:id="rId17"/>
    <p:sldId id="363" r:id="rId18"/>
    <p:sldId id="364" r:id="rId19"/>
    <p:sldId id="317" r:id="rId20"/>
    <p:sldId id="319" r:id="rId21"/>
    <p:sldId id="318" r:id="rId22"/>
    <p:sldId id="320" r:id="rId23"/>
    <p:sldId id="321" r:id="rId24"/>
    <p:sldId id="323" r:id="rId25"/>
    <p:sldId id="322" r:id="rId26"/>
    <p:sldId id="324" r:id="rId27"/>
    <p:sldId id="325" r:id="rId28"/>
    <p:sldId id="327" r:id="rId29"/>
    <p:sldId id="328" r:id="rId30"/>
    <p:sldId id="329" r:id="rId31"/>
    <p:sldId id="310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3" r:id="rId43"/>
    <p:sldId id="340" r:id="rId44"/>
    <p:sldId id="341" r:id="rId45"/>
    <p:sldId id="344" r:id="rId46"/>
    <p:sldId id="342" r:id="rId47"/>
    <p:sldId id="346" r:id="rId48"/>
    <p:sldId id="345" r:id="rId49"/>
    <p:sldId id="348" r:id="rId50"/>
    <p:sldId id="365" r:id="rId51"/>
    <p:sldId id="366" r:id="rId52"/>
    <p:sldId id="347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13" r:id="rId68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70"/>
    </p:embeddedFont>
    <p:embeddedFont>
      <p:font typeface="Oswald" panose="020B0604020202020204" charset="0"/>
      <p:regular r:id="rId71"/>
      <p:bold r:id="rId72"/>
    </p:embeddedFont>
    <p:embeddedFont>
      <p:font typeface="Oswald Regular" panose="020B0604020202020204" charset="0"/>
      <p:regular r:id="rId73"/>
      <p:bold r:id="rId74"/>
    </p:embeddedFont>
    <p:embeddedFont>
      <p:font typeface="Roboto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00FF00"/>
          </p15:clr>
        </p15:guide>
        <p15:guide id="2" pos="449">
          <p15:clr>
            <a:srgbClr val="00FF00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602">
          <p15:clr>
            <a:srgbClr val="00FF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64199A-8328-4B2F-A44F-26E9BB9569F8}">
  <a:tblStyle styleId="{7E64199A-8328-4B2F-A44F-26E9BB956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84" y="64"/>
      </p:cViewPr>
      <p:guideLst>
        <p:guide orient="horz" pos="340"/>
        <p:guide pos="449"/>
        <p:guide orient="horz" pos="2900"/>
        <p:guide pos="5311"/>
        <p:guide orient="horz" pos="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4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70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08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8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4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60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907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1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65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3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f538493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f538493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7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15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1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998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725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032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917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576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37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24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6b4090b72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6b4090b72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77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6b4090b72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6b4090b72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3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82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050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522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334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68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89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39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3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064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8533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95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217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4014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852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112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2053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2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20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961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19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880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904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7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289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989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2789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0101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88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0937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3015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435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4743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616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939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1281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7782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6b4090b72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6b4090b72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79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6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6b4090b7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6b4090b7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0800" y="1906706"/>
            <a:ext cx="5042400" cy="8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71800" y="2947594"/>
            <a:ext cx="4400400" cy="2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70200" y="890292"/>
            <a:ext cx="873800" cy="1219250"/>
          </a:xfrm>
          <a:custGeom>
            <a:avLst/>
            <a:gdLst/>
            <a:ahLst/>
            <a:cxnLst/>
            <a:rect l="l" t="t" r="r" b="b"/>
            <a:pathLst>
              <a:path w="34952" h="48770" extrusionOk="0">
                <a:moveTo>
                  <a:pt x="34952" y="1"/>
                </a:moveTo>
                <a:lnTo>
                  <a:pt x="1" y="22218"/>
                </a:lnTo>
                <a:lnTo>
                  <a:pt x="34952" y="48770"/>
                </a:lnTo>
                <a:lnTo>
                  <a:pt x="34952" y="1"/>
                </a:lnTo>
                <a:close/>
              </a:path>
            </a:pathLst>
          </a:custGeom>
          <a:gradFill>
            <a:gsLst>
              <a:gs pos="0">
                <a:srgbClr val="DE5926"/>
              </a:gs>
              <a:gs pos="100000">
                <a:srgbClr val="B8481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97875" y="0"/>
            <a:ext cx="3346125" cy="1601300"/>
          </a:xfrm>
          <a:custGeom>
            <a:avLst/>
            <a:gdLst/>
            <a:ahLst/>
            <a:cxnLst/>
            <a:rect l="l" t="t" r="r" b="b"/>
            <a:pathLst>
              <a:path w="133845" h="64052" extrusionOk="0">
                <a:moveTo>
                  <a:pt x="1" y="0"/>
                </a:moveTo>
                <a:lnTo>
                  <a:pt x="81824" y="62225"/>
                </a:lnTo>
                <a:cubicBezTo>
                  <a:pt x="83425" y="63438"/>
                  <a:pt x="85313" y="64052"/>
                  <a:pt x="87194" y="64052"/>
                </a:cubicBezTo>
                <a:cubicBezTo>
                  <a:pt x="88814" y="64052"/>
                  <a:pt x="90428" y="63597"/>
                  <a:pt x="91849" y="62677"/>
                </a:cubicBezTo>
                <a:lnTo>
                  <a:pt x="133845" y="36035"/>
                </a:lnTo>
                <a:lnTo>
                  <a:pt x="1338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36625" y="0"/>
            <a:ext cx="607375" cy="792500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18244" y="0"/>
                </a:moveTo>
                <a:lnTo>
                  <a:pt x="0" y="24746"/>
                </a:lnTo>
                <a:lnTo>
                  <a:pt x="24295" y="31700"/>
                </a:lnTo>
                <a:lnTo>
                  <a:pt x="24295" y="0"/>
                </a:lnTo>
                <a:close/>
              </a:path>
            </a:pathLst>
          </a:custGeom>
          <a:gradFill>
            <a:gsLst>
              <a:gs pos="0">
                <a:srgbClr val="B23363"/>
              </a:gs>
              <a:gs pos="100000">
                <a:srgbClr val="95265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92125" y="0"/>
            <a:ext cx="3700600" cy="846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1" y="0"/>
                </a:moveTo>
                <a:lnTo>
                  <a:pt x="116143" y="33506"/>
                </a:lnTo>
                <a:cubicBezTo>
                  <a:pt x="116940" y="33731"/>
                  <a:pt x="117750" y="33840"/>
                  <a:pt x="118553" y="33840"/>
                </a:cubicBezTo>
                <a:cubicBezTo>
                  <a:pt x="121302" y="33840"/>
                  <a:pt x="123969" y="32561"/>
                  <a:pt x="125716" y="30255"/>
                </a:cubicBezTo>
                <a:lnTo>
                  <a:pt x="1480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3023400"/>
            <a:ext cx="876050" cy="1219250"/>
          </a:xfrm>
          <a:custGeom>
            <a:avLst/>
            <a:gdLst/>
            <a:ahLst/>
            <a:cxnLst/>
            <a:rect l="l" t="t" r="r" b="b"/>
            <a:pathLst>
              <a:path w="35042" h="48770" extrusionOk="0">
                <a:moveTo>
                  <a:pt x="0" y="0"/>
                </a:moveTo>
                <a:lnTo>
                  <a:pt x="0" y="48769"/>
                </a:lnTo>
                <a:lnTo>
                  <a:pt x="35041" y="265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22D57"/>
              </a:gs>
              <a:gs pos="100000">
                <a:srgbClr val="30062B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3542200"/>
            <a:ext cx="3346100" cy="1601300"/>
          </a:xfrm>
          <a:custGeom>
            <a:avLst/>
            <a:gdLst/>
            <a:ahLst/>
            <a:cxnLst/>
            <a:rect l="l" t="t" r="r" b="b"/>
            <a:pathLst>
              <a:path w="133844" h="64052" extrusionOk="0">
                <a:moveTo>
                  <a:pt x="46651" y="0"/>
                </a:moveTo>
                <a:cubicBezTo>
                  <a:pt x="45031" y="0"/>
                  <a:pt x="43417" y="455"/>
                  <a:pt x="41995" y="1375"/>
                </a:cubicBezTo>
                <a:lnTo>
                  <a:pt x="0" y="28017"/>
                </a:lnTo>
                <a:lnTo>
                  <a:pt x="0" y="64052"/>
                </a:lnTo>
                <a:lnTo>
                  <a:pt x="133844" y="64052"/>
                </a:lnTo>
                <a:lnTo>
                  <a:pt x="52020" y="1826"/>
                </a:lnTo>
                <a:cubicBezTo>
                  <a:pt x="50419" y="614"/>
                  <a:pt x="48531" y="0"/>
                  <a:pt x="46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351000"/>
            <a:ext cx="607375" cy="792500"/>
          </a:xfrm>
          <a:custGeom>
            <a:avLst/>
            <a:gdLst/>
            <a:ahLst/>
            <a:cxnLst/>
            <a:rect l="l" t="t" r="r" b="b"/>
            <a:pathLst>
              <a:path w="24295" h="31700" extrusionOk="0">
                <a:moveTo>
                  <a:pt x="0" y="0"/>
                </a:moveTo>
                <a:lnTo>
                  <a:pt x="0" y="31700"/>
                </a:lnTo>
                <a:lnTo>
                  <a:pt x="6051" y="31700"/>
                </a:lnTo>
                <a:lnTo>
                  <a:pt x="24294" y="69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79324"/>
              </a:gs>
              <a:gs pos="100000">
                <a:srgbClr val="A45C0A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6450" y="4297500"/>
            <a:ext cx="3700600" cy="846000"/>
          </a:xfrm>
          <a:custGeom>
            <a:avLst/>
            <a:gdLst/>
            <a:ahLst/>
            <a:cxnLst/>
            <a:rect l="l" t="t" r="r" b="b"/>
            <a:pathLst>
              <a:path w="148024" h="33840" extrusionOk="0">
                <a:moveTo>
                  <a:pt x="29472" y="0"/>
                </a:moveTo>
                <a:cubicBezTo>
                  <a:pt x="26727" y="0"/>
                  <a:pt x="24076" y="1279"/>
                  <a:pt x="22399" y="3585"/>
                </a:cubicBezTo>
                <a:lnTo>
                  <a:pt x="1" y="33840"/>
                </a:lnTo>
                <a:lnTo>
                  <a:pt x="148024" y="33840"/>
                </a:lnTo>
                <a:lnTo>
                  <a:pt x="31881" y="334"/>
                </a:lnTo>
                <a:cubicBezTo>
                  <a:pt x="31085" y="109"/>
                  <a:pt x="30275" y="0"/>
                  <a:pt x="294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713225" y="2277575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2"/>
          </p:nvPr>
        </p:nvSpPr>
        <p:spPr>
          <a:xfrm>
            <a:off x="713225" y="2647618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3"/>
          </p:nvPr>
        </p:nvSpPr>
        <p:spPr>
          <a:xfrm>
            <a:off x="3719050" y="2277575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4"/>
          </p:nvPr>
        </p:nvSpPr>
        <p:spPr>
          <a:xfrm>
            <a:off x="3719050" y="2647618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5"/>
          </p:nvPr>
        </p:nvSpPr>
        <p:spPr>
          <a:xfrm>
            <a:off x="713225" y="3950750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6"/>
          </p:nvPr>
        </p:nvSpPr>
        <p:spPr>
          <a:xfrm>
            <a:off x="713225" y="4320803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7"/>
          </p:nvPr>
        </p:nvSpPr>
        <p:spPr>
          <a:xfrm>
            <a:off x="3719050" y="3950750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8"/>
          </p:nvPr>
        </p:nvSpPr>
        <p:spPr>
          <a:xfrm>
            <a:off x="3719050" y="4320798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hasCustomPrompt="1"/>
          </p:nvPr>
        </p:nvSpPr>
        <p:spPr>
          <a:xfrm>
            <a:off x="713225" y="1789775"/>
            <a:ext cx="71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9" hasCustomPrompt="1"/>
          </p:nvPr>
        </p:nvSpPr>
        <p:spPr>
          <a:xfrm>
            <a:off x="3719050" y="1789775"/>
            <a:ext cx="71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13" hasCustomPrompt="1"/>
          </p:nvPr>
        </p:nvSpPr>
        <p:spPr>
          <a:xfrm>
            <a:off x="713225" y="3462950"/>
            <a:ext cx="71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14" hasCustomPrompt="1"/>
          </p:nvPr>
        </p:nvSpPr>
        <p:spPr>
          <a:xfrm>
            <a:off x="3719050" y="3462950"/>
            <a:ext cx="71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/>
          <p:nvPr/>
        </p:nvSpPr>
        <p:spPr>
          <a:xfrm>
            <a:off x="6604432" y="250"/>
            <a:ext cx="4014681" cy="5143361"/>
          </a:xfrm>
          <a:custGeom>
            <a:avLst/>
            <a:gdLst/>
            <a:ahLst/>
            <a:cxnLst/>
            <a:rect l="l" t="t" r="r" b="b"/>
            <a:pathLst>
              <a:path w="159836" h="204772" extrusionOk="0">
                <a:moveTo>
                  <a:pt x="108985" y="0"/>
                </a:moveTo>
                <a:lnTo>
                  <a:pt x="3072" y="139245"/>
                </a:lnTo>
                <a:cubicBezTo>
                  <a:pt x="228" y="142999"/>
                  <a:pt x="1" y="148005"/>
                  <a:pt x="2504" y="151873"/>
                </a:cubicBezTo>
                <a:lnTo>
                  <a:pt x="36177" y="204772"/>
                </a:lnTo>
                <a:lnTo>
                  <a:pt x="159836" y="204772"/>
                </a:lnTo>
                <a:lnTo>
                  <a:pt x="1598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475936" y="250"/>
            <a:ext cx="3143154" cy="5143361"/>
          </a:xfrm>
          <a:custGeom>
            <a:avLst/>
            <a:gdLst/>
            <a:ahLst/>
            <a:cxnLst/>
            <a:rect l="l" t="t" r="r" b="b"/>
            <a:pathLst>
              <a:path w="125138" h="204772" extrusionOk="0">
                <a:moveTo>
                  <a:pt x="110008" y="0"/>
                </a:moveTo>
                <a:lnTo>
                  <a:pt x="3072" y="140838"/>
                </a:lnTo>
                <a:cubicBezTo>
                  <a:pt x="228" y="144478"/>
                  <a:pt x="0" y="149484"/>
                  <a:pt x="2503" y="153351"/>
                </a:cubicBezTo>
                <a:lnTo>
                  <a:pt x="35153" y="204772"/>
                </a:lnTo>
                <a:lnTo>
                  <a:pt x="125138" y="204772"/>
                </a:lnTo>
                <a:lnTo>
                  <a:pt x="1251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344552" y="680286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5400000" flipH="1">
            <a:off x="141227" y="-2149901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15"/>
          </p:nvPr>
        </p:nvSpPr>
        <p:spPr>
          <a:xfrm>
            <a:off x="3094834" y="539500"/>
            <a:ext cx="39249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2641650" y="2965984"/>
            <a:ext cx="38607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2641650" y="3749959"/>
            <a:ext cx="3860700" cy="2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 idx="2" hasCustomPrompt="1"/>
          </p:nvPr>
        </p:nvSpPr>
        <p:spPr>
          <a:xfrm>
            <a:off x="4124100" y="1460463"/>
            <a:ext cx="8958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Oswald Regular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Oswald Regular"/>
              <a:buNone/>
              <a:defRPr sz="2500" b="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6"/>
          <p:cNvSpPr/>
          <p:nvPr/>
        </p:nvSpPr>
        <p:spPr>
          <a:xfrm flipH="1">
            <a:off x="-1817043" y="250"/>
            <a:ext cx="4014681" cy="5143361"/>
          </a:xfrm>
          <a:custGeom>
            <a:avLst/>
            <a:gdLst/>
            <a:ahLst/>
            <a:cxnLst/>
            <a:rect l="l" t="t" r="r" b="b"/>
            <a:pathLst>
              <a:path w="159836" h="204772" extrusionOk="0">
                <a:moveTo>
                  <a:pt x="108985" y="0"/>
                </a:moveTo>
                <a:lnTo>
                  <a:pt x="3072" y="139245"/>
                </a:lnTo>
                <a:cubicBezTo>
                  <a:pt x="228" y="142999"/>
                  <a:pt x="1" y="148005"/>
                  <a:pt x="2504" y="151873"/>
                </a:cubicBezTo>
                <a:lnTo>
                  <a:pt x="36177" y="204772"/>
                </a:lnTo>
                <a:lnTo>
                  <a:pt x="159836" y="204772"/>
                </a:lnTo>
                <a:lnTo>
                  <a:pt x="1598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flipH="1">
            <a:off x="-1817020" y="250"/>
            <a:ext cx="3143154" cy="5143361"/>
          </a:xfrm>
          <a:custGeom>
            <a:avLst/>
            <a:gdLst/>
            <a:ahLst/>
            <a:cxnLst/>
            <a:rect l="l" t="t" r="r" b="b"/>
            <a:pathLst>
              <a:path w="125138" h="204772" extrusionOk="0">
                <a:moveTo>
                  <a:pt x="110008" y="0"/>
                </a:moveTo>
                <a:lnTo>
                  <a:pt x="3072" y="140838"/>
                </a:lnTo>
                <a:cubicBezTo>
                  <a:pt x="228" y="144478"/>
                  <a:pt x="0" y="149484"/>
                  <a:pt x="2503" y="153351"/>
                </a:cubicBezTo>
                <a:lnTo>
                  <a:pt x="35153" y="204772"/>
                </a:lnTo>
                <a:lnTo>
                  <a:pt x="125138" y="204772"/>
                </a:lnTo>
                <a:lnTo>
                  <a:pt x="1251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-1816998" y="680286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5400000">
            <a:off x="6784852" y="-2149901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641200" y="539500"/>
            <a:ext cx="3861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 b="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/>
          <p:nvPr/>
        </p:nvSpPr>
        <p:spPr>
          <a:xfrm rot="-5400000">
            <a:off x="5987499" y="-3259700"/>
            <a:ext cx="3143154" cy="5143361"/>
          </a:xfrm>
          <a:custGeom>
            <a:avLst/>
            <a:gdLst/>
            <a:ahLst/>
            <a:cxnLst/>
            <a:rect l="l" t="t" r="r" b="b"/>
            <a:pathLst>
              <a:path w="125138" h="204772" extrusionOk="0">
                <a:moveTo>
                  <a:pt x="110008" y="0"/>
                </a:moveTo>
                <a:lnTo>
                  <a:pt x="3072" y="140838"/>
                </a:lnTo>
                <a:cubicBezTo>
                  <a:pt x="228" y="144478"/>
                  <a:pt x="0" y="149484"/>
                  <a:pt x="2503" y="153351"/>
                </a:cubicBezTo>
                <a:lnTo>
                  <a:pt x="35153" y="204772"/>
                </a:lnTo>
                <a:lnTo>
                  <a:pt x="125138" y="204772"/>
                </a:lnTo>
                <a:lnTo>
                  <a:pt x="1251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5400000">
            <a:off x="105352" y="2867911"/>
            <a:ext cx="2274515" cy="4463304"/>
          </a:xfrm>
          <a:custGeom>
            <a:avLst/>
            <a:gdLst/>
            <a:ahLst/>
            <a:cxnLst/>
            <a:rect l="l" t="t" r="r" b="b"/>
            <a:pathLst>
              <a:path w="90555" h="177697" extrusionOk="0">
                <a:moveTo>
                  <a:pt x="90555" y="0"/>
                </a:moveTo>
                <a:lnTo>
                  <a:pt x="3072" y="115128"/>
                </a:lnTo>
                <a:cubicBezTo>
                  <a:pt x="228" y="118768"/>
                  <a:pt x="1" y="123887"/>
                  <a:pt x="2503" y="127755"/>
                </a:cubicBezTo>
                <a:lnTo>
                  <a:pt x="34243" y="177697"/>
                </a:lnTo>
                <a:lnTo>
                  <a:pt x="90555" y="177697"/>
                </a:lnTo>
                <a:lnTo>
                  <a:pt x="905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oboto"/>
              <a:buChar char="■"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61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ctrTitle"/>
          </p:nvPr>
        </p:nvSpPr>
        <p:spPr>
          <a:xfrm>
            <a:off x="2050799" y="1845234"/>
            <a:ext cx="5042400" cy="8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/>
              <a:t>AIML CA1</a:t>
            </a:r>
            <a:endParaRPr sz="7200"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1"/>
          </p:nvPr>
        </p:nvSpPr>
        <p:spPr>
          <a:xfrm>
            <a:off x="2480659" y="3155061"/>
            <a:ext cx="4182681" cy="3181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DAAA/FT/2A/05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Koh Hui Lyn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(P2021672)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DATA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19CCE-59FE-40A0-8940-3D0FBBE0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69" y="996649"/>
            <a:ext cx="4816249" cy="816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903BA-FF17-46F2-B3D4-8CFCC176C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96" y="996649"/>
            <a:ext cx="3219610" cy="4096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D1366-3676-48B8-A663-ACB7E9FD3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0" y="2416373"/>
            <a:ext cx="3101561" cy="628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B485C2-8070-4085-9B90-6671D5A3CE5A}"/>
              </a:ext>
            </a:extLst>
          </p:cNvPr>
          <p:cNvSpPr txBox="1"/>
          <p:nvPr/>
        </p:nvSpPr>
        <p:spPr>
          <a:xfrm>
            <a:off x="545566" y="3020797"/>
            <a:ext cx="4702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As I have too many columns, I decided to remove those with poor correlation to 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10CC6-C161-43F5-8545-9764CE2D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196" y="904578"/>
            <a:ext cx="3101597" cy="41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9A30E-0901-41D2-AE24-4F881558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39" y="934113"/>
            <a:ext cx="3472920" cy="163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8ED51-7095-41F3-8B2A-35150EE71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965" y="2643808"/>
            <a:ext cx="4622067" cy="1380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5C000-5ACE-4D31-A656-110DEC4E9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76" y="4096780"/>
            <a:ext cx="8160444" cy="7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D8840-0CCB-4E9B-8609-9ACBBF73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9" y="1337478"/>
            <a:ext cx="6958981" cy="3529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6E683-4258-4E61-91BD-AAD45BDAC25C}"/>
              </a:ext>
            </a:extLst>
          </p:cNvPr>
          <p:cNvSpPr txBox="1"/>
          <p:nvPr/>
        </p:nvSpPr>
        <p:spPr>
          <a:xfrm>
            <a:off x="1047817" y="998924"/>
            <a:ext cx="52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Using </a:t>
            </a:r>
            <a:r>
              <a:rPr lang="en-SG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GridSearchCV</a:t>
            </a:r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to find the best params for the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0B541-364B-46B0-BDFA-A073F2D85AAF}"/>
              </a:ext>
            </a:extLst>
          </p:cNvPr>
          <p:cNvSpPr/>
          <p:nvPr/>
        </p:nvSpPr>
        <p:spPr>
          <a:xfrm>
            <a:off x="2374366" y="4303059"/>
            <a:ext cx="1559859" cy="192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20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AF5DB-ECC4-4996-A00B-62858C8F7038}"/>
              </a:ext>
            </a:extLst>
          </p:cNvPr>
          <p:cNvSpPr txBox="1"/>
          <p:nvPr/>
        </p:nvSpPr>
        <p:spPr>
          <a:xfrm>
            <a:off x="706930" y="1006608"/>
            <a:ext cx="885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Introduce and fit the model, set the params to the best params from the </a:t>
            </a:r>
            <a:r>
              <a:rPr lang="en-SG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GridSearchCV</a:t>
            </a:r>
            <a:endParaRPr lang="en-SG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F7EA2-340F-48A5-BE29-71C0F3554D52}"/>
              </a:ext>
            </a:extLst>
          </p:cNvPr>
          <p:cNvSpPr txBox="1"/>
          <p:nvPr/>
        </p:nvSpPr>
        <p:spPr>
          <a:xfrm>
            <a:off x="668509" y="2651904"/>
            <a:ext cx="885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 predicted values with the test set, and also produced the ROC Score.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890DF-5E81-4771-870F-001D2B6A2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30"/>
          <a:stretch/>
        </p:blipFill>
        <p:spPr>
          <a:xfrm>
            <a:off x="737689" y="1345162"/>
            <a:ext cx="7668621" cy="100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0F982E-8F52-4130-B576-1652398BB090}"/>
              </a:ext>
            </a:extLst>
          </p:cNvPr>
          <p:cNvSpPr/>
          <p:nvPr/>
        </p:nvSpPr>
        <p:spPr>
          <a:xfrm>
            <a:off x="2681727" y="1645296"/>
            <a:ext cx="1191025" cy="207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929E88-3C3F-4654-A835-A8902850C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0" b="63979"/>
          <a:stretch/>
        </p:blipFill>
        <p:spPr>
          <a:xfrm>
            <a:off x="737688" y="2990458"/>
            <a:ext cx="7668621" cy="8461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76D7AC-99C8-4D54-BD75-D060274FF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48" y="1940197"/>
            <a:ext cx="299085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C74327-3928-468D-9ADC-A55C03CF8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241" y="3555937"/>
            <a:ext cx="3048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F1232-0BEE-4025-A45C-62EE8D8CE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44" b="43829"/>
          <a:stretch/>
        </p:blipFill>
        <p:spPr>
          <a:xfrm>
            <a:off x="708962" y="1292396"/>
            <a:ext cx="7726071" cy="922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C6E8B7-32E9-4804-80B6-3B504358015D}"/>
              </a:ext>
            </a:extLst>
          </p:cNvPr>
          <p:cNvSpPr txBox="1"/>
          <p:nvPr/>
        </p:nvSpPr>
        <p:spPr>
          <a:xfrm>
            <a:off x="708962" y="953842"/>
            <a:ext cx="731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 summarised the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B68BC-B498-43B6-A820-3CB8B784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489" y="2420845"/>
            <a:ext cx="5295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94B92-A2E8-43C0-B032-5021FD303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08" b="30844"/>
          <a:stretch/>
        </p:blipFill>
        <p:spPr>
          <a:xfrm>
            <a:off x="708964" y="1156196"/>
            <a:ext cx="7726071" cy="624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81B904-8383-47AA-ADF8-309A6D73640A}"/>
              </a:ext>
            </a:extLst>
          </p:cNvPr>
          <p:cNvSpPr txBox="1"/>
          <p:nvPr/>
        </p:nvSpPr>
        <p:spPr>
          <a:xfrm>
            <a:off x="708964" y="862055"/>
            <a:ext cx="685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 predicted with the train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10C60-7F65-4631-BDFE-A51DF5D66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006" b="13006"/>
          <a:stretch/>
        </p:blipFill>
        <p:spPr>
          <a:xfrm>
            <a:off x="708963" y="2202199"/>
            <a:ext cx="7726071" cy="925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8D54A4-93A2-4998-92AF-ED07668F2A8F}"/>
              </a:ext>
            </a:extLst>
          </p:cNvPr>
          <p:cNvSpPr txBox="1"/>
          <p:nvPr/>
        </p:nvSpPr>
        <p:spPr>
          <a:xfrm>
            <a:off x="708963" y="1905869"/>
            <a:ext cx="685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And summarised the train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CD7A4-CA18-424C-935D-D1891369E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484" y="2949683"/>
            <a:ext cx="4653699" cy="21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KNN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2F5D6-43AD-478F-948B-52665AB3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6" y="1381907"/>
            <a:ext cx="8852007" cy="783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F58CD3-1352-449E-B14A-B9018E440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9" y="2502873"/>
            <a:ext cx="8115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DUMMY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3147C-D189-4D4C-BE22-A4A52B9D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10" y="1098817"/>
            <a:ext cx="7055773" cy="35161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80070B-D930-4E4D-B27D-76601B6EB45F}"/>
              </a:ext>
            </a:extLst>
          </p:cNvPr>
          <p:cNvSpPr/>
          <p:nvPr/>
        </p:nvSpPr>
        <p:spPr>
          <a:xfrm>
            <a:off x="2420471" y="4126326"/>
            <a:ext cx="2282158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5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9AC42-0397-4844-92B9-92355B4E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19" y="862055"/>
            <a:ext cx="6183961" cy="412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59E835-4E43-4E4D-A5EB-B8789CC55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7" r="52193" b="90439"/>
          <a:stretch/>
        </p:blipFill>
        <p:spPr>
          <a:xfrm>
            <a:off x="816170" y="2368123"/>
            <a:ext cx="7511657" cy="407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2412A-8049-4250-8DF3-694E5F05054C}"/>
              </a:ext>
            </a:extLst>
          </p:cNvPr>
          <p:cNvSpPr/>
          <p:nvPr/>
        </p:nvSpPr>
        <p:spPr>
          <a:xfrm>
            <a:off x="4103274" y="2368123"/>
            <a:ext cx="4095590" cy="40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9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LOGREG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A6579-078B-4F45-A67A-BC4EC595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98" y="862055"/>
            <a:ext cx="6490802" cy="236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52489-A738-4B25-9781-1E678DBAA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1" y="3386095"/>
            <a:ext cx="4676775" cy="895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CF3A46-1A4D-465F-959E-1D6F0C00072E}"/>
              </a:ext>
            </a:extLst>
          </p:cNvPr>
          <p:cNvSpPr/>
          <p:nvPr/>
        </p:nvSpPr>
        <p:spPr>
          <a:xfrm>
            <a:off x="4013506" y="3524900"/>
            <a:ext cx="2896880" cy="308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79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713225" y="1789775"/>
            <a:ext cx="71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1"/>
          </p:nvPr>
        </p:nvSpPr>
        <p:spPr>
          <a:xfrm>
            <a:off x="713225" y="2277575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2"/>
          </p:nvPr>
        </p:nvSpPr>
        <p:spPr>
          <a:xfrm>
            <a:off x="713224" y="2530526"/>
            <a:ext cx="6077189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Highlights of Mushroom Classification Dataset Jupyter notebook</a:t>
            </a:r>
            <a:endParaRPr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9"/>
          </p:nvPr>
        </p:nvSpPr>
        <p:spPr>
          <a:xfrm>
            <a:off x="713224" y="3299661"/>
            <a:ext cx="71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3"/>
          </p:nvPr>
        </p:nvSpPr>
        <p:spPr>
          <a:xfrm>
            <a:off x="713224" y="3787461"/>
            <a:ext cx="25848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</a:t>
            </a:r>
            <a:endParaRPr dirty="0"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4"/>
          </p:nvPr>
        </p:nvSpPr>
        <p:spPr>
          <a:xfrm>
            <a:off x="713223" y="4040412"/>
            <a:ext cx="6077189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Highlights of Housing Regression Dataset Jupyter notebook</a:t>
            </a:r>
            <a:endParaRPr dirty="0"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 idx="15"/>
          </p:nvPr>
        </p:nvSpPr>
        <p:spPr>
          <a:xfrm>
            <a:off x="3094834" y="539500"/>
            <a:ext cx="39249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- LOGREG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96B95-37E4-4B47-A26F-60941DD7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9331" y="889819"/>
            <a:ext cx="5905338" cy="3909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1571F-54C3-40FF-9506-4DF459B2A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11" y="2449297"/>
            <a:ext cx="8756389" cy="4949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D772DA-0215-4D12-BA12-3A10797949AC}"/>
              </a:ext>
            </a:extLst>
          </p:cNvPr>
          <p:cNvSpPr/>
          <p:nvPr/>
        </p:nvSpPr>
        <p:spPr>
          <a:xfrm>
            <a:off x="5222671" y="2442623"/>
            <a:ext cx="3848433" cy="5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9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C7284-ACE8-4F42-BB6B-56124143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5" y="862055"/>
            <a:ext cx="8133910" cy="2518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33B4E0-3429-4E1D-804E-C612754AC3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81187" y="3634077"/>
            <a:ext cx="5381625" cy="8922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8AD257-54F3-4AD2-A959-34CF735A6363}"/>
              </a:ext>
            </a:extLst>
          </p:cNvPr>
          <p:cNvSpPr/>
          <p:nvPr/>
        </p:nvSpPr>
        <p:spPr>
          <a:xfrm>
            <a:off x="3603812" y="3842017"/>
            <a:ext cx="3565391" cy="238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6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54C9A-9645-492D-A93B-81CE7B1C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63" y="862055"/>
            <a:ext cx="6260873" cy="4073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580BA-9A25-4E0A-BF12-B302AB526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4" r="42321" b="92992"/>
          <a:stretch/>
        </p:blipFill>
        <p:spPr>
          <a:xfrm>
            <a:off x="264038" y="2427196"/>
            <a:ext cx="8615924" cy="2891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6F58A-59F8-44E6-9662-E2F159AB053E}"/>
              </a:ext>
            </a:extLst>
          </p:cNvPr>
          <p:cNvSpPr/>
          <p:nvPr/>
        </p:nvSpPr>
        <p:spPr>
          <a:xfrm>
            <a:off x="4341479" y="2427196"/>
            <a:ext cx="4484694" cy="2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8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SVC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3D416-AC99-4A1B-9685-50B5DC33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6" y="973473"/>
            <a:ext cx="8120583" cy="2400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B68623-18D0-4250-9469-323D613D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59998" y="3484975"/>
            <a:ext cx="4424000" cy="1019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B4AC9C-FF2B-415A-B3B0-B9CDA75161EA}"/>
              </a:ext>
            </a:extLst>
          </p:cNvPr>
          <p:cNvSpPr/>
          <p:nvPr/>
        </p:nvSpPr>
        <p:spPr>
          <a:xfrm>
            <a:off x="4241587" y="3742124"/>
            <a:ext cx="1160289" cy="230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SVC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37C20-DCCD-4A02-8B00-4222A316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46" y="862055"/>
            <a:ext cx="6517107" cy="4281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B28F7-9135-41CF-99C7-9106D9E5A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4" r="84351" b="92992"/>
          <a:stretch/>
        </p:blipFill>
        <p:spPr>
          <a:xfrm>
            <a:off x="918917" y="2183709"/>
            <a:ext cx="7306164" cy="9122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A3ABC4-4E45-4BD7-8812-7A55A2C11AEB}"/>
              </a:ext>
            </a:extLst>
          </p:cNvPr>
          <p:cNvSpPr/>
          <p:nvPr/>
        </p:nvSpPr>
        <p:spPr>
          <a:xfrm>
            <a:off x="5355771" y="2282158"/>
            <a:ext cx="2028585" cy="768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23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GAUSSIAN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DA4D0-A26D-4887-B6FD-66C53833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37" y="862055"/>
            <a:ext cx="6533526" cy="203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DE95F-5218-4592-B342-5E333F577D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13300" y="3058165"/>
            <a:ext cx="4517400" cy="1009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D6B79E-D991-4C5D-BF90-A2C0A6BC32B9}"/>
              </a:ext>
            </a:extLst>
          </p:cNvPr>
          <p:cNvSpPr/>
          <p:nvPr/>
        </p:nvSpPr>
        <p:spPr>
          <a:xfrm>
            <a:off x="4195482" y="3319502"/>
            <a:ext cx="2551100" cy="291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28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GAUSSIAN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9D81E-2ACB-4EED-936A-7E02AFEC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0260" y="887889"/>
            <a:ext cx="6243476" cy="3998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07496-0314-40BD-A1E1-146B400FC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33" b="17533"/>
          <a:stretch/>
        </p:blipFill>
        <p:spPr>
          <a:xfrm>
            <a:off x="277153" y="2348912"/>
            <a:ext cx="8589691" cy="445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33A1A4-B344-47D5-9549-CF55EF3A376F}"/>
              </a:ext>
            </a:extLst>
          </p:cNvPr>
          <p:cNvSpPr/>
          <p:nvPr/>
        </p:nvSpPr>
        <p:spPr>
          <a:xfrm>
            <a:off x="3941909" y="2428155"/>
            <a:ext cx="4856309" cy="366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69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84336-FC60-43F6-A7F6-1AFDE239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184" y="1113427"/>
            <a:ext cx="8295631" cy="2916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9590EB-FCB2-4A7B-881B-4ADF1E0EE17A}"/>
              </a:ext>
            </a:extLst>
          </p:cNvPr>
          <p:cNvSpPr/>
          <p:nvPr/>
        </p:nvSpPr>
        <p:spPr>
          <a:xfrm>
            <a:off x="3680652" y="1652068"/>
            <a:ext cx="4072538" cy="131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32200-D132-4AD3-AFD5-5770D7F9C1AA}"/>
              </a:ext>
            </a:extLst>
          </p:cNvPr>
          <p:cNvSpPr txBox="1"/>
          <p:nvPr/>
        </p:nvSpPr>
        <p:spPr>
          <a:xfrm>
            <a:off x="2889196" y="2965809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highlight>
                  <a:srgbClr val="FFFF00"/>
                </a:highlight>
                <a:latin typeface="Abadi Extra Light" panose="020B0204020104020204" pitchFamily="34" charset="0"/>
              </a:rPr>
              <a:t>Simple Baseline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91EF2-CA7A-457A-AD9F-5A45BAD0B6E6}"/>
              </a:ext>
            </a:extLst>
          </p:cNvPr>
          <p:cNvCxnSpPr/>
          <p:nvPr/>
        </p:nvCxnSpPr>
        <p:spPr>
          <a:xfrm flipH="1">
            <a:off x="2666359" y="3134857"/>
            <a:ext cx="192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604FC8-7512-4692-93C0-445D3D930152}"/>
              </a:ext>
            </a:extLst>
          </p:cNvPr>
          <p:cNvSpPr txBox="1"/>
          <p:nvPr/>
        </p:nvSpPr>
        <p:spPr>
          <a:xfrm>
            <a:off x="2858460" y="3683606"/>
            <a:ext cx="222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highlight>
                  <a:srgbClr val="FFFF00"/>
                </a:highlight>
                <a:latin typeface="Abadi Extra Light" panose="020B0204020104020204" pitchFamily="34" charset="0"/>
              </a:rPr>
              <a:t>Dummy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CBBB4E-9089-419E-904C-43498C5B5C26}"/>
              </a:ext>
            </a:extLst>
          </p:cNvPr>
          <p:cNvCxnSpPr/>
          <p:nvPr/>
        </p:nvCxnSpPr>
        <p:spPr>
          <a:xfrm flipH="1">
            <a:off x="2635623" y="3852654"/>
            <a:ext cx="192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52F2F-DDC8-477D-A226-48B330F8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84" y="1157639"/>
            <a:ext cx="4793117" cy="1962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D0FB7-959D-49A8-AEAC-1F45565CB77C}"/>
              </a:ext>
            </a:extLst>
          </p:cNvPr>
          <p:cNvSpPr txBox="1"/>
          <p:nvPr/>
        </p:nvSpPr>
        <p:spPr>
          <a:xfrm>
            <a:off x="1873184" y="863498"/>
            <a:ext cx="600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Decided to choose </a:t>
            </a:r>
            <a:r>
              <a:rPr lang="en-SG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DecisionTreeClassifier</a:t>
            </a:r>
            <a:endParaRPr lang="en-SG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9562A-BD88-4371-9178-9FDA6A126B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27930" y="3166927"/>
            <a:ext cx="2384590" cy="1929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94755-4F2B-40AA-9A6F-67BE055CAB87}"/>
              </a:ext>
            </a:extLst>
          </p:cNvPr>
          <p:cNvSpPr txBox="1"/>
          <p:nvPr/>
        </p:nvSpPr>
        <p:spPr>
          <a:xfrm>
            <a:off x="3531458" y="3265621"/>
            <a:ext cx="66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</a:rPr>
              <a:t>(840)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83FCE-8DCF-4EEF-8D83-7DA06546F585}"/>
              </a:ext>
            </a:extLst>
          </p:cNvPr>
          <p:cNvSpPr txBox="1"/>
          <p:nvPr/>
        </p:nvSpPr>
        <p:spPr>
          <a:xfrm>
            <a:off x="4420225" y="4131660"/>
            <a:ext cx="66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</a:rPr>
              <a:t>(760)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15BDF-A697-4067-AC4E-6F8D35A2930D}"/>
              </a:ext>
            </a:extLst>
          </p:cNvPr>
          <p:cNvSpPr txBox="1"/>
          <p:nvPr/>
        </p:nvSpPr>
        <p:spPr>
          <a:xfrm>
            <a:off x="5711593" y="4262284"/>
            <a:ext cx="238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2% chance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ED64C-0B7C-45F0-9869-63F5F211CB25}"/>
              </a:ext>
            </a:extLst>
          </p:cNvPr>
          <p:cNvSpPr txBox="1"/>
          <p:nvPr/>
        </p:nvSpPr>
        <p:spPr>
          <a:xfrm>
            <a:off x="2067641" y="3456443"/>
            <a:ext cx="116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</a:rPr>
              <a:t>Edible Mush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72BC0-1E6B-4BD4-B5D4-15A0C4D13545}"/>
              </a:ext>
            </a:extLst>
          </p:cNvPr>
          <p:cNvSpPr txBox="1"/>
          <p:nvPr/>
        </p:nvSpPr>
        <p:spPr>
          <a:xfrm>
            <a:off x="2067640" y="4299971"/>
            <a:ext cx="116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</a:rPr>
              <a:t>Poison Mush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8C709-359D-4C34-9A3A-04302264E077}"/>
              </a:ext>
            </a:extLst>
          </p:cNvPr>
          <p:cNvSpPr txBox="1"/>
          <p:nvPr/>
        </p:nvSpPr>
        <p:spPr>
          <a:xfrm>
            <a:off x="3051297" y="2849103"/>
            <a:ext cx="340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/>
                </a:solidFill>
                <a:latin typeface="Abadi Extra Light" panose="020B0204020104020204" pitchFamily="34" charset="0"/>
              </a:rPr>
              <a:t>Along the diagonals, predicted correctly</a:t>
            </a:r>
          </a:p>
        </p:txBody>
      </p:sp>
    </p:spTree>
    <p:extLst>
      <p:ext uri="{BB962C8B-B14F-4D97-AF65-F5344CB8AC3E}">
        <p14:creationId xmlns:p14="http://schemas.microsoft.com/office/powerpoint/2010/main" val="12928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8C988-9374-4D55-9595-2F029AD1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382" y="862055"/>
            <a:ext cx="5553235" cy="19661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757234-16AC-4529-A9C5-F1A35E48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5382" y="2828238"/>
            <a:ext cx="3519983" cy="2232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E55B2A-0604-463A-B644-D1B0F6A47E92}"/>
              </a:ext>
            </a:extLst>
          </p:cNvPr>
          <p:cNvSpPr txBox="1"/>
          <p:nvPr/>
        </p:nvSpPr>
        <p:spPr>
          <a:xfrm>
            <a:off x="5315365" y="3388659"/>
            <a:ext cx="3234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ROC score close to 1, but not 1</a:t>
            </a:r>
          </a:p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-&gt; not overfitted</a:t>
            </a:r>
          </a:p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-&gt;mostly accurate</a:t>
            </a:r>
          </a:p>
        </p:txBody>
      </p:sp>
    </p:spTree>
    <p:extLst>
      <p:ext uri="{BB962C8B-B14F-4D97-AF65-F5344CB8AC3E}">
        <p14:creationId xmlns:p14="http://schemas.microsoft.com/office/powerpoint/2010/main" val="32698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2525446" y="2957187"/>
            <a:ext cx="4093106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CLASSIFICATION</a:t>
            </a:r>
            <a:endParaRPr dirty="0"/>
          </a:p>
        </p:txBody>
      </p:sp>
      <p:sp>
        <p:nvSpPr>
          <p:cNvPr id="294" name="Google Shape;294;p36"/>
          <p:cNvSpPr/>
          <p:nvPr/>
        </p:nvSpPr>
        <p:spPr>
          <a:xfrm flipH="1">
            <a:off x="3723960" y="1132541"/>
            <a:ext cx="1696079" cy="1433144"/>
          </a:xfrm>
          <a:custGeom>
            <a:avLst/>
            <a:gdLst/>
            <a:ahLst/>
            <a:cxnLst/>
            <a:rect l="l" t="t" r="r" b="b"/>
            <a:pathLst>
              <a:path w="141635" h="119678" extrusionOk="0">
                <a:moveTo>
                  <a:pt x="21729" y="0"/>
                </a:moveTo>
                <a:cubicBezTo>
                  <a:pt x="8419" y="0"/>
                  <a:pt x="1" y="14448"/>
                  <a:pt x="6713" y="26052"/>
                </a:cubicBezTo>
                <a:lnTo>
                  <a:pt x="55858" y="111032"/>
                </a:lnTo>
                <a:cubicBezTo>
                  <a:pt x="58930" y="116379"/>
                  <a:pt x="64618" y="119678"/>
                  <a:pt x="70875" y="119678"/>
                </a:cubicBezTo>
                <a:cubicBezTo>
                  <a:pt x="77018" y="119678"/>
                  <a:pt x="82706" y="116379"/>
                  <a:pt x="85777" y="111032"/>
                </a:cubicBezTo>
                <a:lnTo>
                  <a:pt x="134922" y="26052"/>
                </a:lnTo>
                <a:cubicBezTo>
                  <a:pt x="141634" y="14448"/>
                  <a:pt x="133216" y="0"/>
                  <a:pt x="119906" y="0"/>
                </a:cubicBezTo>
                <a:close/>
              </a:path>
            </a:pathLst>
          </a:custGeom>
          <a:solidFill>
            <a:srgbClr val="B52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2109536" y="3705308"/>
            <a:ext cx="4924925" cy="36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whether Mushrooms are Edible or Poisonous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4124100" y="1460463"/>
            <a:ext cx="8958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" name="Google Shape;12598;p76">
            <a:extLst>
              <a:ext uri="{FF2B5EF4-FFF2-40B4-BE49-F238E27FC236}">
                <a16:creationId xmlns:a16="http://schemas.microsoft.com/office/drawing/2014/main" id="{36002FF6-9BA5-492D-A8CD-77DF2BE4BF8C}"/>
              </a:ext>
            </a:extLst>
          </p:cNvPr>
          <p:cNvGrpSpPr/>
          <p:nvPr/>
        </p:nvGrpSpPr>
        <p:grpSpPr>
          <a:xfrm rot="1095787">
            <a:off x="6484609" y="2250914"/>
            <a:ext cx="1399816" cy="1266966"/>
            <a:chOff x="4959533" y="3370226"/>
            <a:chExt cx="357408" cy="323488"/>
          </a:xfrm>
        </p:grpSpPr>
        <p:sp>
          <p:nvSpPr>
            <p:cNvPr id="7" name="Google Shape;12599;p76">
              <a:extLst>
                <a:ext uri="{FF2B5EF4-FFF2-40B4-BE49-F238E27FC236}">
                  <a16:creationId xmlns:a16="http://schemas.microsoft.com/office/drawing/2014/main" id="{2D451F16-0E3F-4362-999E-CC1498ADDE05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2600;p76">
              <a:extLst>
                <a:ext uri="{FF2B5EF4-FFF2-40B4-BE49-F238E27FC236}">
                  <a16:creationId xmlns:a16="http://schemas.microsoft.com/office/drawing/2014/main" id="{CA991DFD-E38A-4C8D-911F-052F9907AC24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7D2BE-F534-422E-88DF-51801990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1285620"/>
            <a:ext cx="4763021" cy="103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D492D-5DCF-4BA9-B5E9-1027216AA3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34635" y="1285620"/>
            <a:ext cx="3492404" cy="314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11A17-6A60-4079-AF66-F830E9EACB09}"/>
              </a:ext>
            </a:extLst>
          </p:cNvPr>
          <p:cNvSpPr txBox="1"/>
          <p:nvPr/>
        </p:nvSpPr>
        <p:spPr>
          <a:xfrm>
            <a:off x="1415778" y="2592466"/>
            <a:ext cx="3918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</a:rPr>
              <a:t>Top 10 features </a:t>
            </a:r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</a:t>
            </a:r>
          </a:p>
          <a:p>
            <a:pPr algn="r"/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The best 3:</a:t>
            </a:r>
          </a:p>
          <a:p>
            <a:pPr algn="r"/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Stalk-surface-above-ring = k (silky)</a:t>
            </a:r>
          </a:p>
          <a:p>
            <a:pPr algn="r"/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Gill-size = b (broad)</a:t>
            </a:r>
          </a:p>
          <a:p>
            <a:pPr algn="r"/>
            <a:r>
              <a:rPr lang="en-SG" dirty="0">
                <a:solidFill>
                  <a:schemeClr val="bg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Bruises = f (no bruises)</a:t>
            </a:r>
          </a:p>
          <a:p>
            <a:pPr algn="r"/>
            <a:endParaRPr lang="en-SG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2525446" y="2957187"/>
            <a:ext cx="4093106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REGRESSION</a:t>
            </a:r>
            <a:endParaRPr dirty="0"/>
          </a:p>
        </p:txBody>
      </p:sp>
      <p:sp>
        <p:nvSpPr>
          <p:cNvPr id="294" name="Google Shape;294;p36"/>
          <p:cNvSpPr/>
          <p:nvPr/>
        </p:nvSpPr>
        <p:spPr>
          <a:xfrm flipH="1">
            <a:off x="3723960" y="1132541"/>
            <a:ext cx="1696079" cy="1433144"/>
          </a:xfrm>
          <a:custGeom>
            <a:avLst/>
            <a:gdLst/>
            <a:ahLst/>
            <a:cxnLst/>
            <a:rect l="l" t="t" r="r" b="b"/>
            <a:pathLst>
              <a:path w="141635" h="119678" extrusionOk="0">
                <a:moveTo>
                  <a:pt x="21729" y="0"/>
                </a:moveTo>
                <a:cubicBezTo>
                  <a:pt x="8419" y="0"/>
                  <a:pt x="1" y="14448"/>
                  <a:pt x="6713" y="26052"/>
                </a:cubicBezTo>
                <a:lnTo>
                  <a:pt x="55858" y="111032"/>
                </a:lnTo>
                <a:cubicBezTo>
                  <a:pt x="58930" y="116379"/>
                  <a:pt x="64618" y="119678"/>
                  <a:pt x="70875" y="119678"/>
                </a:cubicBezTo>
                <a:cubicBezTo>
                  <a:pt x="77018" y="119678"/>
                  <a:pt x="82706" y="116379"/>
                  <a:pt x="85777" y="111032"/>
                </a:cubicBezTo>
                <a:lnTo>
                  <a:pt x="134922" y="26052"/>
                </a:lnTo>
                <a:cubicBezTo>
                  <a:pt x="141634" y="14448"/>
                  <a:pt x="133216" y="0"/>
                  <a:pt x="119906" y="0"/>
                </a:cubicBezTo>
                <a:close/>
              </a:path>
            </a:pathLst>
          </a:custGeom>
          <a:solidFill>
            <a:srgbClr val="B52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2109536" y="3705308"/>
            <a:ext cx="4924925" cy="36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House prices in King County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4063739" y="1438586"/>
            <a:ext cx="1016518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" name="Google Shape;9573;p71">
            <a:extLst>
              <a:ext uri="{FF2B5EF4-FFF2-40B4-BE49-F238E27FC236}">
                <a16:creationId xmlns:a16="http://schemas.microsoft.com/office/drawing/2014/main" id="{35FDD0FD-C2C8-45C7-B7F6-9744B59602F5}"/>
              </a:ext>
            </a:extLst>
          </p:cNvPr>
          <p:cNvSpPr/>
          <p:nvPr/>
        </p:nvSpPr>
        <p:spPr>
          <a:xfrm rot="1117160">
            <a:off x="6215589" y="2129587"/>
            <a:ext cx="1346080" cy="124107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16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FF2A3-894C-4BC1-AB16-4CC71899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955782"/>
            <a:ext cx="6724650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5342F-F416-4C20-93B6-ADEDA1EC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2204838"/>
            <a:ext cx="8848725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8C02B5-64CE-45B5-AB4A-843EB8F94586}"/>
              </a:ext>
            </a:extLst>
          </p:cNvPr>
          <p:cNvSpPr txBox="1"/>
          <p:nvPr/>
        </p:nvSpPr>
        <p:spPr>
          <a:xfrm>
            <a:off x="1209675" y="2938055"/>
            <a:ext cx="134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 didn’t need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F9BAB6-4DDA-4B97-A9D7-C3EBDBE14AB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821117" y="2662039"/>
            <a:ext cx="59270" cy="2760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4AC1E5-4A5F-4A27-9889-6121C3BC9DD7}"/>
              </a:ext>
            </a:extLst>
          </p:cNvPr>
          <p:cNvSpPr txBox="1"/>
          <p:nvPr/>
        </p:nvSpPr>
        <p:spPr>
          <a:xfrm>
            <a:off x="3419395" y="3276609"/>
            <a:ext cx="269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Correlated to </a:t>
            </a:r>
            <a:r>
              <a:rPr lang="en-SG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sqft_lot</a:t>
            </a:r>
            <a:endParaRPr lang="en-SG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4D77BA-12C1-4DA9-A45E-40F8743D24A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958353" y="2662038"/>
            <a:ext cx="1809590" cy="614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95E774-8EA5-4BA8-B549-608CDD456FF0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4572000" y="2662038"/>
            <a:ext cx="195943" cy="614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87F94-F823-4418-AC66-2DF960EC8BD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767943" y="2662039"/>
            <a:ext cx="810665" cy="614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A60098-0FB8-46DA-B588-B897E231226F}"/>
              </a:ext>
            </a:extLst>
          </p:cNvPr>
          <p:cNvSpPr txBox="1"/>
          <p:nvPr/>
        </p:nvSpPr>
        <p:spPr>
          <a:xfrm>
            <a:off x="6456790" y="3091944"/>
            <a:ext cx="224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Correlated to sqft_lot15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2788F1-9C24-42EA-B3D5-C6753CCBAE5E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330568" y="2662038"/>
            <a:ext cx="248091" cy="4299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AC7F7-BFE8-4A07-B90B-5D063376C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32" b="56589"/>
          <a:stretch/>
        </p:blipFill>
        <p:spPr>
          <a:xfrm>
            <a:off x="1762432" y="1372640"/>
            <a:ext cx="6006126" cy="1199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250A0-A809-4576-B7B4-B8059FB1D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29" y="1398380"/>
            <a:ext cx="393647" cy="1173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C4744-20B2-4C73-ACC2-1DD794543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432" y="2870353"/>
            <a:ext cx="6356537" cy="594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02304F-00E1-4201-A1EF-1B10000B890F}"/>
              </a:ext>
            </a:extLst>
          </p:cNvPr>
          <p:cNvSpPr txBox="1"/>
          <p:nvPr/>
        </p:nvSpPr>
        <p:spPr>
          <a:xfrm>
            <a:off x="1299629" y="960940"/>
            <a:ext cx="4794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Used columns to make new columns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79B1F1-290F-4207-B73D-3E8F5F425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724" y="2703553"/>
            <a:ext cx="791552" cy="1065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606031-1915-4BCC-BDEA-A5D219234D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8148"/>
          <a:stretch/>
        </p:blipFill>
        <p:spPr>
          <a:xfrm>
            <a:off x="1843087" y="4027598"/>
            <a:ext cx="5457825" cy="4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FEFAF-AF88-4435-9706-14F27147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4" y="3519833"/>
            <a:ext cx="2866169" cy="26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778AB-C9B2-4209-9F54-BCB1DFA71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55" y="1345717"/>
            <a:ext cx="3120879" cy="21253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8AF4FBA-0CFB-4B01-9778-0C24FFE3020D}"/>
              </a:ext>
            </a:extLst>
          </p:cNvPr>
          <p:cNvSpPr/>
          <p:nvPr/>
        </p:nvSpPr>
        <p:spPr>
          <a:xfrm>
            <a:off x="1636699" y="1296906"/>
            <a:ext cx="353466" cy="353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B34ED3-8E62-4F1E-8906-39CEB8F58E79}"/>
              </a:ext>
            </a:extLst>
          </p:cNvPr>
          <p:cNvSpPr/>
          <p:nvPr/>
        </p:nvSpPr>
        <p:spPr>
          <a:xfrm>
            <a:off x="1721223" y="3117556"/>
            <a:ext cx="184417" cy="184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2700F-EEB9-4C9C-A5CE-0A34133734F7}"/>
              </a:ext>
            </a:extLst>
          </p:cNvPr>
          <p:cNvSpPr txBox="1"/>
          <p:nvPr/>
        </p:nvSpPr>
        <p:spPr>
          <a:xfrm>
            <a:off x="2113109" y="1313285"/>
            <a:ext cx="76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EC2859-A2E0-48AE-8670-1926A1A72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973" y="2157569"/>
            <a:ext cx="5670257" cy="50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1C3977-03B5-4C0B-80DB-FCF67196B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23" y="1345717"/>
            <a:ext cx="3133811" cy="21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6505E-43F7-4F5E-ACC5-202ED2AA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34" y="1025752"/>
            <a:ext cx="4897131" cy="3856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D10EB-AC75-4284-969C-03E9B711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350" y="1792115"/>
            <a:ext cx="3672568" cy="24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A1FAB-2E66-4148-97CB-D28B12D8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967041"/>
            <a:ext cx="5326236" cy="3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E17D8-0F00-4268-9A4B-A84E1433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" y="993178"/>
            <a:ext cx="4037800" cy="536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CB5DA-812C-47B0-B5DF-7B7D04584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52" y="1642585"/>
            <a:ext cx="4145882" cy="3463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D299C-2057-4A4C-930C-0225AF89D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367" y="993178"/>
            <a:ext cx="3818965" cy="66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CB93DB-980F-4839-81DB-4569B0E80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8" y="1642585"/>
            <a:ext cx="4226515" cy="34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B8F8B-3C09-45A8-A8FB-1F5B0804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05" y="971113"/>
            <a:ext cx="2956752" cy="564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EE0EA-FB9A-4BE8-BFF7-8C6C2F417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345" y="948310"/>
            <a:ext cx="3311739" cy="610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B2E1D-3D3A-408E-9EC4-3EFF8CBCA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3"/>
          <a:stretch/>
        </p:blipFill>
        <p:spPr>
          <a:xfrm>
            <a:off x="150657" y="1558768"/>
            <a:ext cx="4243849" cy="3441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F9E11-6521-4430-AD3B-824AB3A40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496" y="1558768"/>
            <a:ext cx="3975438" cy="32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24F4B-A4C3-46B4-931D-B277D77B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3" y="1096012"/>
            <a:ext cx="3089542" cy="606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7CFF6-F240-42EA-9625-F3CE9C37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188" y="1127307"/>
            <a:ext cx="3690657" cy="651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16FD7-2198-4366-85D6-2E5BF202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59" y="1782469"/>
            <a:ext cx="4031989" cy="3317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3FD830-E876-4854-9BD6-6A290083B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782468"/>
            <a:ext cx="4057035" cy="33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D7EE0-78B9-4AB2-B36D-93EE9B9B7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49"/>
          <a:stretch/>
        </p:blipFill>
        <p:spPr>
          <a:xfrm>
            <a:off x="1552895" y="1120466"/>
            <a:ext cx="6038209" cy="15314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40293-9026-4E20-B0C1-B82D59E00400}"/>
              </a:ext>
            </a:extLst>
          </p:cNvPr>
          <p:cNvCxnSpPr>
            <a:cxnSpLocks/>
          </p:cNvCxnSpPr>
          <p:nvPr/>
        </p:nvCxnSpPr>
        <p:spPr>
          <a:xfrm flipH="1">
            <a:off x="7429018" y="1963053"/>
            <a:ext cx="11533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673A88-8503-4DCD-8E1C-4D82086E97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7"/>
          <a:stretch/>
        </p:blipFill>
        <p:spPr>
          <a:xfrm>
            <a:off x="776448" y="2916402"/>
            <a:ext cx="7591104" cy="1183472"/>
          </a:xfrm>
          <a:prstGeom prst="rect">
            <a:avLst/>
          </a:prstGeom>
        </p:spPr>
      </p:pic>
      <p:sp>
        <p:nvSpPr>
          <p:cNvPr id="15" name="Google Shape;404;p45">
            <a:extLst>
              <a:ext uri="{FF2B5EF4-FFF2-40B4-BE49-F238E27FC236}">
                <a16:creationId xmlns:a16="http://schemas.microsoft.com/office/drawing/2014/main" id="{503461DE-0060-4C44-8D8B-50F9443628A9}"/>
              </a:ext>
            </a:extLst>
          </p:cNvPr>
          <p:cNvSpPr txBox="1">
            <a:spLocks/>
          </p:cNvSpPr>
          <p:nvPr/>
        </p:nvSpPr>
        <p:spPr>
          <a:xfrm>
            <a:off x="1047816" y="35442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DATA PREPROCESSING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3F0912FD-547E-427B-AFE0-CAF818070E17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DESKEWING &amp; REMOVING OUTLIERS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E3802-7D04-4D95-9455-F386E3F3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6" y="1181553"/>
            <a:ext cx="3204364" cy="3593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F4712-8DBA-4EF7-8099-C8E0D34E4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181553"/>
            <a:ext cx="3771900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D3750-AE3C-4BE7-AC30-551FB4B61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16" y="1194520"/>
            <a:ext cx="3204364" cy="3614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72D1F-0D08-4356-B17A-FE451F5B3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554" y="2149318"/>
            <a:ext cx="5384790" cy="844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8E9DE-3281-4DDC-AE44-953076BDB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11" y="1160892"/>
            <a:ext cx="3264969" cy="35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020B7-80E5-4E6C-910F-54E55FF5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2" y="1112047"/>
            <a:ext cx="3129061" cy="3477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3E50F-564D-4395-A818-DDD4FA8DF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76" y="1208797"/>
            <a:ext cx="3048443" cy="3714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72047-ED02-4F12-AE83-7A0B29727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71" y="983915"/>
            <a:ext cx="2834281" cy="3605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0CFBD-A3E5-446F-8E0F-A2CD5BBF6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294" y="891614"/>
            <a:ext cx="3124206" cy="4031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779484-2902-4D53-8A68-B886FE9F7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82" y="1208797"/>
            <a:ext cx="3026191" cy="34774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B2CF66-73DB-4C14-A7B4-5D41B00EC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6402" y="931802"/>
            <a:ext cx="3355989" cy="4031453"/>
          </a:xfrm>
          <a:prstGeom prst="rect">
            <a:avLst/>
          </a:prstGeom>
        </p:spPr>
      </p:pic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DESKEWING &amp;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106562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DESKEWING &amp; REMOVING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4475E-427E-47A0-A320-45D276B3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9" y="1053406"/>
            <a:ext cx="2794730" cy="3721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5AFB3-C751-497E-AC35-FECD6A4DD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003" y="1053406"/>
            <a:ext cx="3676650" cy="3609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A1E23-48C7-4534-91E9-DBAEB6889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76" y="1053406"/>
            <a:ext cx="3001575" cy="3721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D25BF4-ED55-4014-9DBC-E65BED1D2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75" y="987697"/>
            <a:ext cx="3001575" cy="38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DESKEWING &amp; REMOVING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11DBD-932B-41F4-9733-77EDF3B1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6985" y="1070135"/>
            <a:ext cx="1968691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ECEB5-0637-4C56-8E95-4600E8B546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80469" y="1070135"/>
            <a:ext cx="5626546" cy="18959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D591A6E-C49D-4D50-B1D7-1312DD4F6828}"/>
              </a:ext>
            </a:extLst>
          </p:cNvPr>
          <p:cNvSpPr/>
          <p:nvPr/>
        </p:nvSpPr>
        <p:spPr>
          <a:xfrm>
            <a:off x="1928692" y="1396439"/>
            <a:ext cx="545567" cy="1024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CCCB2B-2A5E-4DB2-80F3-41636E3BA903}"/>
              </a:ext>
            </a:extLst>
          </p:cNvPr>
          <p:cNvSpPr/>
          <p:nvPr/>
        </p:nvSpPr>
        <p:spPr>
          <a:xfrm>
            <a:off x="1982481" y="3777207"/>
            <a:ext cx="491778" cy="541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5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DESKEWING &amp; REMOVING OUTLIERS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F58E1-0B28-4ECC-A8DC-777D28C6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73" y="1100311"/>
            <a:ext cx="4649254" cy="3675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8B5B18-26AB-4D43-ADF2-1E958DEB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1" y="3669208"/>
            <a:ext cx="8220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948FA-773F-4633-B996-33B5B18D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954260"/>
            <a:ext cx="817245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4FA40-16A6-43DD-9E9B-0EC267A3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9" y="3200955"/>
            <a:ext cx="4953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D95F8-E45C-4C83-A687-8D8760DD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3" y="1032604"/>
            <a:ext cx="7945291" cy="37427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065091-9224-4B63-B427-134EA55D7CF5}"/>
              </a:ext>
            </a:extLst>
          </p:cNvPr>
          <p:cNvSpPr/>
          <p:nvPr/>
        </p:nvSpPr>
        <p:spPr>
          <a:xfrm>
            <a:off x="2020901" y="4164746"/>
            <a:ext cx="3204242" cy="153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1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514137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287B3-29C1-4BD8-A4E8-A0F52D59B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95"/>
          <a:stretch/>
        </p:blipFill>
        <p:spPr>
          <a:xfrm>
            <a:off x="2092889" y="1574568"/>
            <a:ext cx="4958220" cy="1437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D12CE-55D0-4AD6-A3DE-BD795FE9BEAB}"/>
              </a:ext>
            </a:extLst>
          </p:cNvPr>
          <p:cNvSpPr txBox="1"/>
          <p:nvPr/>
        </p:nvSpPr>
        <p:spPr>
          <a:xfrm>
            <a:off x="1517596" y="1236014"/>
            <a:ext cx="6108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Used best params from </a:t>
            </a:r>
            <a:r>
              <a:rPr lang="en-SG" sz="16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GridSearchCV</a:t>
            </a:r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, fit with scaled data &amp; predicted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C45B53-F0BE-4CFA-B6BE-5976FA293CC8}"/>
              </a:ext>
            </a:extLst>
          </p:cNvPr>
          <p:cNvSpPr/>
          <p:nvPr/>
        </p:nvSpPr>
        <p:spPr>
          <a:xfrm>
            <a:off x="3926541" y="2067005"/>
            <a:ext cx="2558783" cy="13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3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50C92-8F44-478C-91DA-E6025CD46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66" b="43530"/>
          <a:stretch/>
        </p:blipFill>
        <p:spPr>
          <a:xfrm>
            <a:off x="1235111" y="1155749"/>
            <a:ext cx="5890005" cy="121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CF131-FD6C-452B-873D-205F6C09A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11" y="2258335"/>
            <a:ext cx="3141049" cy="39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D229D-D4AC-48DA-91FE-4F9EDB511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111" y="2751077"/>
            <a:ext cx="5480734" cy="1618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EDE55-7203-4CC6-9E86-E421B0702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111" y="4369859"/>
            <a:ext cx="3079474" cy="3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4" y="491085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5D2CE-F90D-4AA0-806A-B0395472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5" y="1455481"/>
            <a:ext cx="5762625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7CE5E8-0A1E-440E-AA07-761AC3D5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47" y="2191387"/>
            <a:ext cx="6210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1047817" y="137618"/>
            <a:ext cx="7048366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CLASSIFICATION – DATA PREPROCESSING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3E162-C3B2-4D7E-AEF0-2DC2FD45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70" y="795211"/>
            <a:ext cx="1729505" cy="337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CEC57A-ED9B-4884-9B87-A791C60DC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04" y="1154557"/>
            <a:ext cx="2545235" cy="392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0E277-E29C-4B1B-9F23-539ED5C9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067" y="795211"/>
            <a:ext cx="2754167" cy="5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F5BF3F-5951-4128-BC0A-7442C9AA6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511" y="1414103"/>
            <a:ext cx="4531278" cy="340264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888F068-58E0-4849-8E0A-F258E3182D43}"/>
              </a:ext>
            </a:extLst>
          </p:cNvPr>
          <p:cNvSpPr/>
          <p:nvPr/>
        </p:nvSpPr>
        <p:spPr>
          <a:xfrm>
            <a:off x="6136835" y="2963874"/>
            <a:ext cx="238205" cy="238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4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4" y="491085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09A67-8D39-440E-8ED5-4FE11B49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56" y="1059996"/>
            <a:ext cx="7388679" cy="37566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AE2787-E4F7-4B0E-832E-8C9C2306F28B}"/>
              </a:ext>
            </a:extLst>
          </p:cNvPr>
          <p:cNvSpPr/>
          <p:nvPr/>
        </p:nvSpPr>
        <p:spPr>
          <a:xfrm>
            <a:off x="2251422" y="4210850"/>
            <a:ext cx="1605963" cy="22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F3CAE-8E5A-481A-8C8C-79BEE74FA953}"/>
              </a:ext>
            </a:extLst>
          </p:cNvPr>
          <p:cNvSpPr/>
          <p:nvPr/>
        </p:nvSpPr>
        <p:spPr>
          <a:xfrm>
            <a:off x="2712464" y="4433687"/>
            <a:ext cx="576302" cy="38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F1FAE-C5BF-4E25-A392-E9DD28B58256}"/>
              </a:ext>
            </a:extLst>
          </p:cNvPr>
          <p:cNvSpPr txBox="1"/>
          <p:nvPr/>
        </p:nvSpPr>
        <p:spPr>
          <a:xfrm>
            <a:off x="3288766" y="4477136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Abadi Extra Light" panose="020B0204020104020204" pitchFamily="34" charset="0"/>
              </a:rPr>
              <a:t>Probably not going to be good</a:t>
            </a:r>
          </a:p>
        </p:txBody>
      </p:sp>
    </p:spTree>
    <p:extLst>
      <p:ext uri="{BB962C8B-B14F-4D97-AF65-F5344CB8AC3E}">
        <p14:creationId xmlns:p14="http://schemas.microsoft.com/office/powerpoint/2010/main" val="21914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222144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- DUMMY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BE6AC-E1FF-4758-8866-1AA24C60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34" y="723744"/>
            <a:ext cx="4748330" cy="4313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E762B-0359-4DF0-8A0A-D1A0E998F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0" r="42264" b="84612"/>
          <a:stretch/>
        </p:blipFill>
        <p:spPr>
          <a:xfrm>
            <a:off x="1688367" y="2378956"/>
            <a:ext cx="5767263" cy="50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DD63E1-1E10-4553-99D6-535B4FA62F0F}"/>
              </a:ext>
            </a:extLst>
          </p:cNvPr>
          <p:cNvSpPr/>
          <p:nvPr/>
        </p:nvSpPr>
        <p:spPr>
          <a:xfrm>
            <a:off x="4717997" y="2378956"/>
            <a:ext cx="2737633" cy="5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7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LINREG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3972B-2BBF-445E-BFD7-3B3D42EF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9" y="1092691"/>
            <a:ext cx="7275579" cy="29581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3FE5C1-50C8-4FFF-8AD9-47CD03BF1CEA}"/>
              </a:ext>
            </a:extLst>
          </p:cNvPr>
          <p:cNvSpPr/>
          <p:nvPr/>
        </p:nvSpPr>
        <p:spPr>
          <a:xfrm>
            <a:off x="2251422" y="3534655"/>
            <a:ext cx="1144921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8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LINREG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53875-9A02-4CE2-A286-700AA85E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39" y="869740"/>
            <a:ext cx="4414520" cy="4052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EE542-D89C-46DE-BBC2-9E983DF8B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34" y="2320950"/>
            <a:ext cx="6449130" cy="501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FAF676-F021-4DC7-801E-E568C28EC54D}"/>
              </a:ext>
            </a:extLst>
          </p:cNvPr>
          <p:cNvSpPr/>
          <p:nvPr/>
        </p:nvSpPr>
        <p:spPr>
          <a:xfrm>
            <a:off x="5447980" y="2312894"/>
            <a:ext cx="2289842" cy="5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902C6-551B-48E3-AFA8-33BDB711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0" y="920340"/>
            <a:ext cx="7612597" cy="3302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6C144C-FD78-4E1D-8A36-BFF22A15C8A2}"/>
              </a:ext>
            </a:extLst>
          </p:cNvPr>
          <p:cNvSpPr/>
          <p:nvPr/>
        </p:nvSpPr>
        <p:spPr>
          <a:xfrm>
            <a:off x="2189950" y="3649916"/>
            <a:ext cx="1329337" cy="184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8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LASSO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D369E-5412-4C75-9282-826015AD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184" y="869740"/>
            <a:ext cx="4709630" cy="3998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F344B-1E14-443F-A4EF-A4D61ED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3" r="63572" b="91633"/>
          <a:stretch/>
        </p:blipFill>
        <p:spPr>
          <a:xfrm>
            <a:off x="1215195" y="2244456"/>
            <a:ext cx="6713608" cy="654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7A336-5D5F-4CCB-B8FD-C2EF41059269}"/>
              </a:ext>
            </a:extLst>
          </p:cNvPr>
          <p:cNvSpPr/>
          <p:nvPr/>
        </p:nvSpPr>
        <p:spPr>
          <a:xfrm>
            <a:off x="4287691" y="2351314"/>
            <a:ext cx="3534655" cy="49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8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RIDGE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6BC7D-907C-4B82-BEAF-3023B9F0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46" y="959372"/>
            <a:ext cx="7311506" cy="3562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77A53B-BD75-41B6-9867-B2D5F6D74D4B}"/>
              </a:ext>
            </a:extLst>
          </p:cNvPr>
          <p:cNvSpPr/>
          <p:nvPr/>
        </p:nvSpPr>
        <p:spPr>
          <a:xfrm>
            <a:off x="2282158" y="3964961"/>
            <a:ext cx="1167973" cy="219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4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RIDGE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9B851-299A-456D-BF4F-CD942380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315" y="869740"/>
            <a:ext cx="4805368" cy="4081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406B3-6838-469D-A2C1-E725B38E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9" r="68144" b="90738"/>
          <a:stretch/>
        </p:blipFill>
        <p:spPr>
          <a:xfrm>
            <a:off x="1778546" y="2412786"/>
            <a:ext cx="5586905" cy="600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D8D798-2DD6-4371-98CC-846F78595B83}"/>
              </a:ext>
            </a:extLst>
          </p:cNvPr>
          <p:cNvSpPr/>
          <p:nvPr/>
        </p:nvSpPr>
        <p:spPr>
          <a:xfrm>
            <a:off x="4794837" y="2412786"/>
            <a:ext cx="2120793" cy="51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6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1426B-754E-4A2D-8FC8-CDE6C64BF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75" y="1124636"/>
            <a:ext cx="8484449" cy="28942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D57ED5-BF94-4104-B83F-320D88C856A1}"/>
              </a:ext>
            </a:extLst>
          </p:cNvPr>
          <p:cNvSpPr/>
          <p:nvPr/>
        </p:nvSpPr>
        <p:spPr>
          <a:xfrm>
            <a:off x="1506071" y="3526971"/>
            <a:ext cx="3734440" cy="14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1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0EA75-2A67-48CD-B598-E29DA02B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71" y="869740"/>
            <a:ext cx="5234855" cy="4062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8D1C1-3752-43E7-AD7F-877D33982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1" b="91716"/>
          <a:stretch/>
        </p:blipFill>
        <p:spPr>
          <a:xfrm>
            <a:off x="58541" y="2443801"/>
            <a:ext cx="9026913" cy="2558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08C9-A2C4-4B59-BE0B-DE86A28CFD33}"/>
              </a:ext>
            </a:extLst>
          </p:cNvPr>
          <p:cNvSpPr/>
          <p:nvPr/>
        </p:nvSpPr>
        <p:spPr>
          <a:xfrm>
            <a:off x="3342555" y="2443801"/>
            <a:ext cx="5508055" cy="255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18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5A280-4AD4-4DE4-A330-45B7F0CC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7" y="795211"/>
            <a:ext cx="1605580" cy="196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A4B64-D56E-4750-995E-30C4169E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8" y="1011453"/>
            <a:ext cx="2700058" cy="38144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E52902-A6A1-4A5B-A0D8-9BCF5BD4C98C}"/>
              </a:ext>
            </a:extLst>
          </p:cNvPr>
          <p:cNvSpPr/>
          <p:nvPr/>
        </p:nvSpPr>
        <p:spPr>
          <a:xfrm>
            <a:off x="2843092" y="2688165"/>
            <a:ext cx="461043" cy="461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CA89F9-3CC8-4F36-B928-9F58D1C5F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293" y="1011453"/>
            <a:ext cx="5586292" cy="382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3BF98-8704-4526-8C73-F95AA1CB0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293" y="1775012"/>
            <a:ext cx="5571150" cy="1089331"/>
          </a:xfrm>
          <a:prstGeom prst="rect">
            <a:avLst/>
          </a:prstGeom>
        </p:spPr>
      </p:pic>
      <p:sp>
        <p:nvSpPr>
          <p:cNvPr id="16" name="Google Shape;404;p45">
            <a:extLst>
              <a:ext uri="{FF2B5EF4-FFF2-40B4-BE49-F238E27FC236}">
                <a16:creationId xmlns:a16="http://schemas.microsoft.com/office/drawing/2014/main" id="{47512DD7-CBDB-481D-9407-443E5BBB9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817" y="248983"/>
            <a:ext cx="7048366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CLASSIFICATION – DATA 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3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62C09-D280-4910-940C-9E2D6CAF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6" y="1023134"/>
            <a:ext cx="8046905" cy="36685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EBB37D-0C1D-46B7-8300-2011BF875B70}"/>
              </a:ext>
            </a:extLst>
          </p:cNvPr>
          <p:cNvSpPr/>
          <p:nvPr/>
        </p:nvSpPr>
        <p:spPr>
          <a:xfrm>
            <a:off x="2067005" y="4087906"/>
            <a:ext cx="1459966" cy="19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F87F7-B772-4CC7-8573-0F3A0798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77" y="869740"/>
            <a:ext cx="4813243" cy="411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160D5-EA53-477E-9AE7-FC1DAED08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2" r="39269" b="92844"/>
          <a:stretch/>
        </p:blipFill>
        <p:spPr>
          <a:xfrm>
            <a:off x="1094787" y="2433437"/>
            <a:ext cx="6954422" cy="276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11CAE1-9235-47B8-A54E-0FE11361F561}"/>
              </a:ext>
            </a:extLst>
          </p:cNvPr>
          <p:cNvSpPr/>
          <p:nvPr/>
        </p:nvSpPr>
        <p:spPr>
          <a:xfrm>
            <a:off x="5739973" y="2433437"/>
            <a:ext cx="2174582" cy="276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4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SUPPORT 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600D5-8FF3-4662-8F0C-D28AA5DE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89" y="869740"/>
            <a:ext cx="7277420" cy="3947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5CEF7D-47EB-4822-A5FB-E5CA2DA0B42F}"/>
              </a:ext>
            </a:extLst>
          </p:cNvPr>
          <p:cNvSpPr/>
          <p:nvPr/>
        </p:nvSpPr>
        <p:spPr>
          <a:xfrm>
            <a:off x="2266790" y="4187798"/>
            <a:ext cx="729983" cy="17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2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SUPPORT VECTOR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F52A9-3765-4884-9F95-A73B2034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16" y="869740"/>
            <a:ext cx="4952366" cy="4213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2D296-74F7-40B8-8386-5CCDA6A17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5" r="78854" b="92842"/>
          <a:stretch/>
        </p:blipFill>
        <p:spPr>
          <a:xfrm>
            <a:off x="1168412" y="2103024"/>
            <a:ext cx="6807174" cy="937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D70FDE-2C5F-48EA-A042-4C519B8EB95A}"/>
              </a:ext>
            </a:extLst>
          </p:cNvPr>
          <p:cNvSpPr/>
          <p:nvPr/>
        </p:nvSpPr>
        <p:spPr>
          <a:xfrm>
            <a:off x="5655449" y="2266790"/>
            <a:ext cx="2259106" cy="706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11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49B64-6E4D-4463-9918-741F2F68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1679" y="978721"/>
            <a:ext cx="7563310" cy="4073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256EE-E052-406A-A1A1-47B1C5011466}"/>
              </a:ext>
            </a:extLst>
          </p:cNvPr>
          <p:cNvSpPr/>
          <p:nvPr/>
        </p:nvSpPr>
        <p:spPr>
          <a:xfrm>
            <a:off x="5348088" y="2144567"/>
            <a:ext cx="1398494" cy="461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94899-9CFB-4540-97A6-EEAB8B71537D}"/>
              </a:ext>
            </a:extLst>
          </p:cNvPr>
          <p:cNvSpPr txBox="1"/>
          <p:nvPr/>
        </p:nvSpPr>
        <p:spPr>
          <a:xfrm>
            <a:off x="7943896" y="3543011"/>
            <a:ext cx="906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highlight>
                  <a:srgbClr val="FFFF00"/>
                </a:highlight>
                <a:latin typeface="Abadi Extra Light" panose="020B0204020104020204" pitchFamily="34" charset="0"/>
              </a:rPr>
              <a:t>Simpler baseline models to compare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BC8770C-AEF0-4733-96BC-2004538FD04C}"/>
              </a:ext>
            </a:extLst>
          </p:cNvPr>
          <p:cNvSpPr/>
          <p:nvPr/>
        </p:nvSpPr>
        <p:spPr>
          <a:xfrm>
            <a:off x="7814663" y="3749808"/>
            <a:ext cx="76840" cy="909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311BE-D1D1-4C33-B941-03BB944B803A}"/>
              </a:ext>
            </a:extLst>
          </p:cNvPr>
          <p:cNvSpPr txBox="1"/>
          <p:nvPr/>
        </p:nvSpPr>
        <p:spPr>
          <a:xfrm>
            <a:off x="5601661" y="2221199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effectLst/>
                <a:highlight>
                  <a:srgbClr val="FFFF00"/>
                </a:highlight>
              </a:rPr>
              <a:t>0.77317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15E38-324D-4CED-A3FF-0B65F0009763}"/>
              </a:ext>
            </a:extLst>
          </p:cNvPr>
          <p:cNvSpPr txBox="1"/>
          <p:nvPr/>
        </p:nvSpPr>
        <p:spPr>
          <a:xfrm>
            <a:off x="5601661" y="2614525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effectLst/>
                <a:highlight>
                  <a:srgbClr val="FFFF00"/>
                </a:highlight>
              </a:rPr>
              <a:t>0.74587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3222A-44B4-4E74-98D9-2C55395DB5B8}"/>
              </a:ext>
            </a:extLst>
          </p:cNvPr>
          <p:cNvSpPr txBox="1"/>
          <p:nvPr/>
        </p:nvSpPr>
        <p:spPr>
          <a:xfrm>
            <a:off x="5601661" y="2939575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>
                <a:effectLst/>
                <a:highlight>
                  <a:srgbClr val="FFFF00"/>
                </a:highlight>
              </a:rPr>
              <a:t>0.73727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9865D-5477-4959-8689-D512F88E90A1}"/>
              </a:ext>
            </a:extLst>
          </p:cNvPr>
          <p:cNvSpPr txBox="1"/>
          <p:nvPr/>
        </p:nvSpPr>
        <p:spPr>
          <a:xfrm>
            <a:off x="5601660" y="3277761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effectLst/>
                <a:highlight>
                  <a:srgbClr val="FFFF00"/>
                </a:highlight>
              </a:rPr>
              <a:t>0.73614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A1BD9-DAFC-4BF0-878D-91B3D8B7490C}"/>
              </a:ext>
            </a:extLst>
          </p:cNvPr>
          <p:cNvSpPr txBox="1"/>
          <p:nvPr/>
        </p:nvSpPr>
        <p:spPr>
          <a:xfrm>
            <a:off x="5601660" y="3633220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effectLst/>
                <a:highlight>
                  <a:srgbClr val="FFFF00"/>
                </a:highlight>
              </a:rPr>
              <a:t>0.61562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5D922-D124-47E2-B6FE-1B3915954B82}"/>
              </a:ext>
            </a:extLst>
          </p:cNvPr>
          <p:cNvSpPr txBox="1"/>
          <p:nvPr/>
        </p:nvSpPr>
        <p:spPr>
          <a:xfrm>
            <a:off x="5601659" y="3987501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effectLst/>
                <a:highlight>
                  <a:srgbClr val="FFFF00"/>
                </a:highlight>
              </a:rPr>
              <a:t>0.61562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BA8F5-7404-4B2F-9FFD-16BCFBC5D7EB}"/>
              </a:ext>
            </a:extLst>
          </p:cNvPr>
          <p:cNvSpPr txBox="1"/>
          <p:nvPr/>
        </p:nvSpPr>
        <p:spPr>
          <a:xfrm>
            <a:off x="5601659" y="4318025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effectLst/>
                <a:highlight>
                  <a:srgbClr val="FFFF00"/>
                </a:highlight>
              </a:rPr>
              <a:t>0.61274</a:t>
            </a:r>
            <a:endParaRPr lang="en-SG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B2192-A846-4503-82B8-E4986857B929}"/>
              </a:ext>
            </a:extLst>
          </p:cNvPr>
          <p:cNvSpPr txBox="1"/>
          <p:nvPr/>
        </p:nvSpPr>
        <p:spPr>
          <a:xfrm>
            <a:off x="5824496" y="4659653"/>
            <a:ext cx="114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highlight>
                  <a:srgbClr val="FFFF00"/>
                </a:highlight>
              </a:rPr>
              <a:t>-0 </a:t>
            </a:r>
          </a:p>
        </p:txBody>
      </p:sp>
    </p:spTree>
    <p:extLst>
      <p:ext uri="{BB962C8B-B14F-4D97-AF65-F5344CB8AC3E}">
        <p14:creationId xmlns:p14="http://schemas.microsoft.com/office/powerpoint/2010/main" val="2895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5" grpId="0"/>
      <p:bldP spid="10" grpId="0"/>
      <p:bldP spid="11" grpId="0"/>
      <p:bldP spid="12" grpId="0"/>
      <p:bldP spid="14" grpId="0"/>
      <p:bldP spid="15" grpId="0"/>
      <p:bldP spid="16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C675F-2176-451B-A3FC-43F4E560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4" y="869740"/>
            <a:ext cx="3078866" cy="3763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E8BFA-0345-4148-B097-98FD215A3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98" y="869740"/>
            <a:ext cx="4122588" cy="4029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91F03-43BD-4EFC-816E-4D14A7477D01}"/>
              </a:ext>
            </a:extLst>
          </p:cNvPr>
          <p:cNvSpPr txBox="1"/>
          <p:nvPr/>
        </p:nvSpPr>
        <p:spPr>
          <a:xfrm>
            <a:off x="773023" y="4633472"/>
            <a:ext cx="338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Plotting Actual price vs Predicted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7EF45-D01A-4D55-9452-FDEE3ACD87F8}"/>
              </a:ext>
            </a:extLst>
          </p:cNvPr>
          <p:cNvSpPr txBox="1"/>
          <p:nvPr/>
        </p:nvSpPr>
        <p:spPr>
          <a:xfrm>
            <a:off x="4520307" y="869740"/>
            <a:ext cx="3050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tx2">
                    <a:lumMod val="50000"/>
                  </a:schemeClr>
                </a:solidFill>
                <a:latin typeface="Abadi Extra Light" panose="020B0204020104020204" pitchFamily="34" charset="0"/>
              </a:rPr>
              <a:t>Points generally fall on the blue line (y=x graph)</a:t>
            </a:r>
          </a:p>
          <a:p>
            <a:r>
              <a:rPr lang="en-SG" sz="1600" dirty="0">
                <a:solidFill>
                  <a:schemeClr val="tx2">
                    <a:lumMod val="50000"/>
                  </a:schemeClr>
                </a:solidFill>
                <a:latin typeface="Abadi Extra Light" panose="020B0204020104020204" pitchFamily="34" charset="0"/>
              </a:rPr>
              <a:t>=&gt; Predicted correctly</a:t>
            </a:r>
          </a:p>
        </p:txBody>
      </p:sp>
    </p:spTree>
    <p:extLst>
      <p:ext uri="{BB962C8B-B14F-4D97-AF65-F5344CB8AC3E}">
        <p14:creationId xmlns:p14="http://schemas.microsoft.com/office/powerpoint/2010/main" val="34026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04;p45">
            <a:extLst>
              <a:ext uri="{FF2B5EF4-FFF2-40B4-BE49-F238E27FC236}">
                <a16:creationId xmlns:a16="http://schemas.microsoft.com/office/drawing/2014/main" id="{953398AA-B2C1-4FD1-8ED2-923F794B2D16}"/>
              </a:ext>
            </a:extLst>
          </p:cNvPr>
          <p:cNvSpPr txBox="1">
            <a:spLocks/>
          </p:cNvSpPr>
          <p:nvPr/>
        </p:nvSpPr>
        <p:spPr>
          <a:xfrm>
            <a:off x="293387" y="368140"/>
            <a:ext cx="8557225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REGRESSION –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91517-14D6-4CF2-AB32-F93ECDA6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179" y="928693"/>
            <a:ext cx="3203642" cy="3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9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2023442" y="1929550"/>
            <a:ext cx="5097115" cy="1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600" dirty="0"/>
              <a:t>THANK YOU!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16747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45">
            <a:extLst>
              <a:ext uri="{FF2B5EF4-FFF2-40B4-BE49-F238E27FC236}">
                <a16:creationId xmlns:a16="http://schemas.microsoft.com/office/drawing/2014/main" id="{B8C7A6B1-5DC3-415A-A38E-D0B7F851D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816" y="331308"/>
            <a:ext cx="7048366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CLASSIFICATION – DATA PREPROCESSING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BE029-58C9-42C6-9C3E-3EBE1EFB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3" y="1136616"/>
            <a:ext cx="4023352" cy="1435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932A2-710F-4045-A50E-C2E0DA71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" y="2859157"/>
            <a:ext cx="8498541" cy="5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4;p45">
            <a:extLst>
              <a:ext uri="{FF2B5EF4-FFF2-40B4-BE49-F238E27FC236}">
                <a16:creationId xmlns:a16="http://schemas.microsoft.com/office/drawing/2014/main" id="{25A86376-0A10-40E1-9C93-27495A209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817" y="345087"/>
            <a:ext cx="7048366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CLASSIFICATION – DATA PREPROCESSING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60100-1C63-400C-8C48-9296858BD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5" t="17087"/>
          <a:stretch/>
        </p:blipFill>
        <p:spPr>
          <a:xfrm>
            <a:off x="4249271" y="1044435"/>
            <a:ext cx="2098302" cy="284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7A2657-04B2-4378-BF29-62ABBC992D55}"/>
              </a:ext>
            </a:extLst>
          </p:cNvPr>
          <p:cNvSpPr txBox="1"/>
          <p:nvPr/>
        </p:nvSpPr>
        <p:spPr>
          <a:xfrm>
            <a:off x="2543417" y="988811"/>
            <a:ext cx="170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To be predicted: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49F3B-CFAA-4D4A-85A1-E05D34347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13" y="1484748"/>
            <a:ext cx="4564288" cy="1751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C48F02-7D17-4FCE-A533-9DF1ADEAC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95" y="1484748"/>
            <a:ext cx="4091420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4;p45">
            <a:extLst>
              <a:ext uri="{FF2B5EF4-FFF2-40B4-BE49-F238E27FC236}">
                <a16:creationId xmlns:a16="http://schemas.microsoft.com/office/drawing/2014/main" id="{136DE8D7-EBA0-4E1D-A111-D28976581097}"/>
              </a:ext>
            </a:extLst>
          </p:cNvPr>
          <p:cNvSpPr txBox="1">
            <a:spLocks/>
          </p:cNvSpPr>
          <p:nvPr/>
        </p:nvSpPr>
        <p:spPr>
          <a:xfrm>
            <a:off x="1047817" y="360455"/>
            <a:ext cx="7048366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3500" b="0" i="0" u="none" strike="noStrike" cap="none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dirty="0"/>
              <a:t>CLASSIFICATION – DATA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D53F1-BBD4-4414-B08E-DB6FE5CD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936171"/>
            <a:ext cx="5705475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B5FA8-B4E8-458C-A70D-F0D19F174D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6"/>
          <a:stretch/>
        </p:blipFill>
        <p:spPr>
          <a:xfrm>
            <a:off x="463831" y="2571750"/>
            <a:ext cx="3193769" cy="203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8FD1D-44F9-46A6-B715-57296BCA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071" y="2571750"/>
            <a:ext cx="3193769" cy="209483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0773F4-D49A-46A8-AED3-3783ECF3B6D3}"/>
              </a:ext>
            </a:extLst>
          </p:cNvPr>
          <p:cNvSpPr/>
          <p:nvPr/>
        </p:nvSpPr>
        <p:spPr>
          <a:xfrm>
            <a:off x="3957276" y="3233014"/>
            <a:ext cx="1229445" cy="71461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9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Economist CV by Slidesgo">
  <a:themeElements>
    <a:clrScheme name="Simple Light">
      <a:dk1>
        <a:srgbClr val="0E1D39"/>
      </a:dk1>
      <a:lt1>
        <a:srgbClr val="FFFFFF"/>
      </a:lt1>
      <a:dk2>
        <a:srgbClr val="F79324"/>
      </a:dk2>
      <a:lt2>
        <a:srgbClr val="622D57"/>
      </a:lt2>
      <a:accent1>
        <a:srgbClr val="0E1D39"/>
      </a:accent1>
      <a:accent2>
        <a:srgbClr val="F79324"/>
      </a:accent2>
      <a:accent3>
        <a:srgbClr val="622D57"/>
      </a:accent3>
      <a:accent4>
        <a:srgbClr val="B23363"/>
      </a:accent4>
      <a:accent5>
        <a:srgbClr val="DE5926"/>
      </a:accent5>
      <a:accent6>
        <a:srgbClr val="4F2249"/>
      </a:accent6>
      <a:hlink>
        <a:srgbClr val="0E1D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495</Words>
  <Application>Microsoft Office PowerPoint</Application>
  <PresentationFormat>On-screen Show (16:9)</PresentationFormat>
  <Paragraphs>124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Oswald</vt:lpstr>
      <vt:lpstr>Arial</vt:lpstr>
      <vt:lpstr>Roboto</vt:lpstr>
      <vt:lpstr>Oswald Regular</vt:lpstr>
      <vt:lpstr>Abadi Extra Light</vt:lpstr>
      <vt:lpstr>Economist CV by Slidesgo</vt:lpstr>
      <vt:lpstr>AIML CA1</vt:lpstr>
      <vt:lpstr>01</vt:lpstr>
      <vt:lpstr>CLASSIFICATION</vt:lpstr>
      <vt:lpstr>PowerPoint Presentation</vt:lpstr>
      <vt:lpstr>CLASSIFICATION – DATA PREPROCESSING</vt:lpstr>
      <vt:lpstr>CLASSIFICATION – DATA PREPROCESSING</vt:lpstr>
      <vt:lpstr>CLASSIFICATION – DATA PREPROCESSING</vt:lpstr>
      <vt:lpstr>CLASSIFICATION –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CA1</dc:title>
  <cp:lastModifiedBy>KOH HUI LYN</cp:lastModifiedBy>
  <cp:revision>61</cp:revision>
  <dcterms:modified xsi:type="dcterms:W3CDTF">2021-06-04T07:35:38Z</dcterms:modified>
</cp:coreProperties>
</file>