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2"/>
  </p:notesMasterIdLst>
  <p:sldIdLst>
    <p:sldId id="256" r:id="rId2"/>
    <p:sldId id="334" r:id="rId3"/>
    <p:sldId id="271" r:id="rId4"/>
    <p:sldId id="311" r:id="rId5"/>
    <p:sldId id="313" r:id="rId6"/>
    <p:sldId id="329" r:id="rId7"/>
    <p:sldId id="320" r:id="rId8"/>
    <p:sldId id="331" r:id="rId9"/>
    <p:sldId id="323" r:id="rId10"/>
    <p:sldId id="330" r:id="rId11"/>
    <p:sldId id="326" r:id="rId12"/>
    <p:sldId id="333" r:id="rId13"/>
    <p:sldId id="280" r:id="rId14"/>
    <p:sldId id="281" r:id="rId15"/>
    <p:sldId id="283" r:id="rId16"/>
    <p:sldId id="282" r:id="rId17"/>
    <p:sldId id="284" r:id="rId18"/>
    <p:sldId id="287" r:id="rId19"/>
    <p:sldId id="289" r:id="rId20"/>
    <p:sldId id="304" r:id="rId21"/>
    <p:sldId id="292" r:id="rId22"/>
    <p:sldId id="300" r:id="rId23"/>
    <p:sldId id="301" r:id="rId24"/>
    <p:sldId id="305" r:id="rId25"/>
    <p:sldId id="306" r:id="rId26"/>
    <p:sldId id="307" r:id="rId27"/>
    <p:sldId id="308" r:id="rId28"/>
    <p:sldId id="309" r:id="rId29"/>
    <p:sldId id="310" r:id="rId30"/>
    <p:sldId id="279" r:id="rId31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Oswald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CC00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FAECA5-0C20-4C39-973E-79A00B215B5B}">
  <a:tblStyle styleId="{2EFAECA5-0C20-4C39-973E-79A00B215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16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0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2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40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3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6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59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72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3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3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038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626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99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83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83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831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22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716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11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221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63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80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94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2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8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3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30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9ac7ea12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9ac7ea12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42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157" name="Google Shape;157;p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2220953"/>
            <a:ext cx="5573400" cy="112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AIML CA2</a:t>
            </a:r>
            <a:endParaRPr sz="6600" dirty="0"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110237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dirty="0"/>
              <a:t>By: Koh Hui Lyn (p2021672)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dirty="0"/>
              <a:t>DAAA/FT/2A05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NOx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C0B54-CBA1-43AD-AB1D-717131343252}"/>
              </a:ext>
            </a:extLst>
          </p:cNvPr>
          <p:cNvSpPr txBox="1"/>
          <p:nvPr/>
        </p:nvSpPr>
        <p:spPr>
          <a:xfrm>
            <a:off x="5763025" y="1250158"/>
            <a:ext cx="3319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Tried Auto Arima to check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It brute forced and suggested (0,1,0) because of good AIC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But our data doesn’t need to diff so I didn’t use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Also the predicted graph is a straight line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1CAA0E3-9BA5-4613-823F-2F9B1B17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86" y="1141150"/>
            <a:ext cx="3724956" cy="1293628"/>
          </a:xfrm>
          <a:prstGeom prst="rect">
            <a:avLst/>
          </a:prstGeom>
        </p:spPr>
      </p:pic>
      <p:pic>
        <p:nvPicPr>
          <p:cNvPr id="28674" name="Picture 2">
            <a:extLst>
              <a:ext uri="{FF2B5EF4-FFF2-40B4-BE49-F238E27FC236}">
                <a16:creationId xmlns:a16="http://schemas.microsoft.com/office/drawing/2014/main" id="{11C53793-B51F-4E54-AD55-BDDFB9F9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" y="2303050"/>
            <a:ext cx="5672438" cy="21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A4CA4D-AEAE-4358-9A15-B1623007FF4A}"/>
              </a:ext>
            </a:extLst>
          </p:cNvPr>
          <p:cNvSpPr txBox="1"/>
          <p:nvPr/>
        </p:nvSpPr>
        <p:spPr>
          <a:xfrm>
            <a:off x="4853569" y="1224896"/>
            <a:ext cx="35835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P-</a:t>
            </a:r>
            <a:r>
              <a:rPr lang="en-SG" dirty="0" err="1">
                <a:latin typeface="Abadi Extra Light" panose="020B0204020104020204" pitchFamily="34" charset="0"/>
              </a:rPr>
              <a:t>val</a:t>
            </a:r>
            <a:r>
              <a:rPr lang="en-SG" dirty="0">
                <a:latin typeface="Abadi Extra Light" panose="020B0204020104020204" pitchFamily="34" charset="0"/>
              </a:rPr>
              <a:t> of O3 is 0.000273 &lt; 0.05. Reject null hypothesis that data doesn’t have a unit root and is stationary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q = 1 or q = 2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PACF: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p = 1 or p = 2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d = 0 (didn’t diff)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Seasonality = 7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endParaRPr lang="en-SG" dirty="0">
              <a:latin typeface="Abadi Extra Light" panose="020B0204020104020204" pitchFamily="34" charset="0"/>
            </a:endParaRPr>
          </a:p>
        </p:txBody>
      </p:sp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O3</a:t>
            </a:r>
            <a:endParaRPr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931C7-AE61-4206-A768-80592EB6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01" y="1216066"/>
            <a:ext cx="3721268" cy="846867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00047489-CEC9-4C93-81BB-55C28F8C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" y="2097903"/>
            <a:ext cx="4744393" cy="24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A0DC3-5F82-426C-B207-2546E765CF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5723" y="2126379"/>
            <a:ext cx="2759101" cy="243133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5EE10BA-E264-4037-8577-213C2138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13" y="928003"/>
            <a:ext cx="4467574" cy="1721203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4D2CA5F-F397-4EA3-A90B-F9555403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30" y="2649206"/>
            <a:ext cx="5344740" cy="18674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7604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O3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C0B54-CBA1-43AD-AB1D-717131343252}"/>
              </a:ext>
            </a:extLst>
          </p:cNvPr>
          <p:cNvSpPr txBox="1"/>
          <p:nvPr/>
        </p:nvSpPr>
        <p:spPr>
          <a:xfrm>
            <a:off x="5763025" y="1250158"/>
            <a:ext cx="3319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Tried Auto Arima to check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It brute forced and suggested (1,0,1)because of good AIC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This is the same as our original Model </a:t>
            </a:r>
            <a:r>
              <a:rPr lang="en-SG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SG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8322AF1-9F8C-4B69-A1A6-4FB51349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62" y="1186755"/>
            <a:ext cx="4451363" cy="1384995"/>
          </a:xfrm>
          <a:prstGeom prst="rect">
            <a:avLst/>
          </a:prstGeom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id="{5904EF03-B6F2-4049-9274-C2B09AD9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2" y="2469102"/>
            <a:ext cx="5244873" cy="20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7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50" y="2376195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Unsupervised Learning</a:t>
            </a:r>
            <a:endParaRPr sz="4000" dirty="0"/>
          </a:p>
        </p:txBody>
      </p:sp>
      <p:sp>
        <p:nvSpPr>
          <p:cNvPr id="736" name="Google Shape;736;p34"/>
          <p:cNvSpPr txBox="1">
            <a:spLocks noGrp="1"/>
          </p:cNvSpPr>
          <p:nvPr>
            <p:ph type="title" idx="2"/>
          </p:nvPr>
        </p:nvSpPr>
        <p:spPr>
          <a:xfrm>
            <a:off x="3536095" y="1756395"/>
            <a:ext cx="2071809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2652922" y="2767306"/>
            <a:ext cx="3838153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Understanding mall customers and how to market to them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18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DF924EF-A141-43AE-AA5E-B1B4976A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3" y="1481097"/>
            <a:ext cx="3254646" cy="218130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1E486B-62A6-4B26-83AE-642E6F7467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419"/>
          <a:stretch/>
        </p:blipFill>
        <p:spPr>
          <a:xfrm>
            <a:off x="3974646" y="1481097"/>
            <a:ext cx="4752331" cy="1214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11BFA-179F-415A-98EF-46ED699E6E2F}"/>
              </a:ext>
            </a:extLst>
          </p:cNvPr>
          <p:cNvSpPr txBox="1"/>
          <p:nvPr/>
        </p:nvSpPr>
        <p:spPr>
          <a:xfrm>
            <a:off x="720000" y="3694572"/>
            <a:ext cx="252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badi Extra Light" panose="020B0204020104020204" pitchFamily="34" charset="0"/>
              </a:rPr>
              <a:t>Checked for null values in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D0498-10CA-45A7-8DFF-B77628C4F912}"/>
              </a:ext>
            </a:extLst>
          </p:cNvPr>
          <p:cNvSpPr txBox="1"/>
          <p:nvPr/>
        </p:nvSpPr>
        <p:spPr>
          <a:xfrm>
            <a:off x="4073537" y="2695175"/>
            <a:ext cx="455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badi Extra Light" panose="020B0204020104020204" pitchFamily="34" charset="0"/>
              </a:rPr>
              <a:t>Dropped </a:t>
            </a:r>
            <a:r>
              <a:rPr lang="en-SG" dirty="0" err="1">
                <a:latin typeface="Abadi Extra Light" panose="020B0204020104020204" pitchFamily="34" charset="0"/>
              </a:rPr>
              <a:t>CustomerID</a:t>
            </a:r>
            <a:r>
              <a:rPr lang="en-SG" dirty="0">
                <a:latin typeface="Abadi Extra Light" panose="020B0204020104020204" pitchFamily="34" charset="0"/>
              </a:rPr>
              <a:t> as it’s just an auto increment number assigned to each customer.</a:t>
            </a:r>
          </a:p>
          <a:p>
            <a:pPr algn="ctr"/>
            <a:endParaRPr lang="en-SG" dirty="0">
              <a:latin typeface="Abadi Extra Light" panose="020B0204020104020204" pitchFamily="34" charset="0"/>
            </a:endParaRPr>
          </a:p>
          <a:p>
            <a:pPr algn="ctr"/>
            <a:r>
              <a:rPr lang="en-SG" dirty="0">
                <a:latin typeface="Abadi Extra Light" panose="020B0204020104020204" pitchFamily="34" charset="0"/>
              </a:rPr>
              <a:t>Changed column names to be easier to type.</a:t>
            </a:r>
          </a:p>
        </p:txBody>
      </p:sp>
    </p:spTree>
    <p:extLst>
      <p:ext uri="{BB962C8B-B14F-4D97-AF65-F5344CB8AC3E}">
        <p14:creationId xmlns:p14="http://schemas.microsoft.com/office/powerpoint/2010/main" val="353501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pic>
        <p:nvPicPr>
          <p:cNvPr id="3" name="Picture 2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2F899ACA-0318-4DD7-AE5E-34DB8ECD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42820"/>
            <a:ext cx="2153829" cy="1672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9E5E7-15D2-43E0-BE48-85C96AEC4AE7}"/>
              </a:ext>
            </a:extLst>
          </p:cNvPr>
          <p:cNvSpPr txBox="1"/>
          <p:nvPr/>
        </p:nvSpPr>
        <p:spPr>
          <a:xfrm>
            <a:off x="110268" y="3018269"/>
            <a:ext cx="29326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No outliers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Most of the Age of this mall’s customers are between 30-50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Minimum age of this mall’s customers is around 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Maximum age of this mall’s customers is around 70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D6C69-2E9C-4678-8CD6-09CB65A3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95085" y="1277041"/>
            <a:ext cx="2153829" cy="1702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937A6-062D-4310-9F18-6A677B357CF7}"/>
              </a:ext>
            </a:extLst>
          </p:cNvPr>
          <p:cNvSpPr txBox="1"/>
          <p:nvPr/>
        </p:nvSpPr>
        <p:spPr>
          <a:xfrm>
            <a:off x="2962194" y="3051496"/>
            <a:ext cx="3219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No outliers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Most of the Spending Score of this mall’s customers are between ~35-75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Minimum Spending Score of this mall’s customers is around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Maximum Spending Score of this mall’s customers is around 99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510F1-2810-41F2-ABC1-61EBBEBB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31535" y="570550"/>
            <a:ext cx="2424164" cy="188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C67A5A-AAC3-46EC-8773-A9E2871D4460}"/>
              </a:ext>
            </a:extLst>
          </p:cNvPr>
          <p:cNvSpPr txBox="1"/>
          <p:nvPr/>
        </p:nvSpPr>
        <p:spPr>
          <a:xfrm>
            <a:off x="6144534" y="2426686"/>
            <a:ext cx="2999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Has 1 outlier at around ~140K Annual Income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Felt that this annual income was possible as it means ~11.6k a month, so I kept it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Most of the Annual Income of this mall’s customers are between ~40K-80K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Minimum Annual Income is around 15k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Maximum Annual Income of this mall’s customers is around 140k</a:t>
            </a:r>
          </a:p>
        </p:txBody>
      </p:sp>
    </p:spTree>
    <p:extLst>
      <p:ext uri="{BB962C8B-B14F-4D97-AF65-F5344CB8AC3E}">
        <p14:creationId xmlns:p14="http://schemas.microsoft.com/office/powerpoint/2010/main" val="236209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270873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9E46441-E8AE-40FA-AA1B-B0044ABB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96572"/>
            <a:ext cx="2407402" cy="237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A8A3B-35EE-40F5-99C9-38348BAFE24B}"/>
              </a:ext>
            </a:extLst>
          </p:cNvPr>
          <p:cNvSpPr txBox="1"/>
          <p:nvPr/>
        </p:nvSpPr>
        <p:spPr>
          <a:xfrm>
            <a:off x="72694" y="3467797"/>
            <a:ext cx="3702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Checked for relationship between numerical columns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Can see that out of these 3, Income and Score got the most visible clusters.</a:t>
            </a:r>
          </a:p>
          <a:p>
            <a:endParaRPr lang="en-SG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6B7EF9-8B6A-45C8-924E-4581E1AA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91" y="1096572"/>
            <a:ext cx="2138461" cy="25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C4D90-A20C-4DE4-8AC6-827A6A299056}"/>
              </a:ext>
            </a:extLst>
          </p:cNvPr>
          <p:cNvSpPr txBox="1"/>
          <p:nvPr/>
        </p:nvSpPr>
        <p:spPr>
          <a:xfrm>
            <a:off x="4422014" y="3628218"/>
            <a:ext cx="370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More females than males in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440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546B79-C442-416C-98E2-B198663BD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9"/>
          <a:stretch/>
        </p:blipFill>
        <p:spPr bwMode="auto">
          <a:xfrm>
            <a:off x="76842" y="1268133"/>
            <a:ext cx="4256954" cy="25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2B2177-1B97-4AD8-802A-041D6BAFE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3" r="-1"/>
          <a:stretch/>
        </p:blipFill>
        <p:spPr bwMode="auto">
          <a:xfrm>
            <a:off x="4304739" y="1331204"/>
            <a:ext cx="2117430" cy="25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69F155-2EC1-4AF5-BB19-8504F21B9C4E}"/>
              </a:ext>
            </a:extLst>
          </p:cNvPr>
          <p:cNvSpPr txBox="1"/>
          <p:nvPr/>
        </p:nvSpPr>
        <p:spPr>
          <a:xfrm>
            <a:off x="2205319" y="3834286"/>
            <a:ext cx="2760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Cannot find any relationship with Gender and the other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Not very useful, so dropped.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C32EB1F-3E70-456A-9B18-9791214BB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89" y="1685126"/>
            <a:ext cx="2612570" cy="992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BC5CF3-3884-4CAB-A335-EFCDD80C491A}"/>
              </a:ext>
            </a:extLst>
          </p:cNvPr>
          <p:cNvSpPr txBox="1"/>
          <p:nvPr/>
        </p:nvSpPr>
        <p:spPr>
          <a:xfrm>
            <a:off x="6496579" y="2859001"/>
            <a:ext cx="2528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Columns are &lt;10x magnitude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Don’t need to scale</a:t>
            </a:r>
          </a:p>
        </p:txBody>
      </p:sp>
    </p:spTree>
    <p:extLst>
      <p:ext uri="{BB962C8B-B14F-4D97-AF65-F5344CB8AC3E}">
        <p14:creationId xmlns:p14="http://schemas.microsoft.com/office/powerpoint/2010/main" val="31601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5A921CB-9C83-41D7-B377-679A1E46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4" y="1255699"/>
            <a:ext cx="4922325" cy="140637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E80BCEE-D5BB-4467-9EBF-D07CDB8B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04" y="1055675"/>
            <a:ext cx="3605772" cy="24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26736-E8C9-440C-A4AE-79FC61DA3DF0}"/>
              </a:ext>
            </a:extLst>
          </p:cNvPr>
          <p:cNvSpPr txBox="1"/>
          <p:nvPr/>
        </p:nvSpPr>
        <p:spPr>
          <a:xfrm>
            <a:off x="407654" y="2776627"/>
            <a:ext cx="501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latin typeface="Abadi Extra Light" panose="020B0204020104020204" pitchFamily="34" charset="0"/>
              </a:rPr>
              <a:t>N_clusters</a:t>
            </a:r>
            <a:r>
              <a:rPr lang="en-SG" dirty="0">
                <a:latin typeface="Abadi Extra Light" panose="020B0204020104020204" pitchFamily="34" charset="0"/>
              </a:rPr>
              <a:t> with the highest Silhouette score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latin typeface="Abadi Extra Light" panose="020B0204020104020204" pitchFamily="34" charset="0"/>
              </a:rPr>
              <a:t>n_clusters</a:t>
            </a:r>
            <a:r>
              <a:rPr lang="en-SG" dirty="0">
                <a:latin typeface="Abadi Extra Light" panose="020B0204020104020204" pitchFamily="34" charset="0"/>
              </a:rPr>
              <a:t> = 6, Silhouette score = 0.45235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8BA0-D5B1-42C9-8088-13586E83BD53}"/>
              </a:ext>
            </a:extLst>
          </p:cNvPr>
          <p:cNvSpPr txBox="1"/>
          <p:nvPr/>
        </p:nvSpPr>
        <p:spPr>
          <a:xfrm>
            <a:off x="5760402" y="3459937"/>
            <a:ext cx="2992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Elbow plot suggests that can use either 5 or 6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Behind these points the graph gets much flatter</a:t>
            </a:r>
          </a:p>
        </p:txBody>
      </p:sp>
    </p:spTree>
    <p:extLst>
      <p:ext uri="{BB962C8B-B14F-4D97-AF65-F5344CB8AC3E}">
        <p14:creationId xmlns:p14="http://schemas.microsoft.com/office/powerpoint/2010/main" val="28612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02FDAD-E655-4329-9D95-6581AF25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14450"/>
            <a:ext cx="3581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51B50-E2FF-42A0-96A6-7116EF2115DA}"/>
              </a:ext>
            </a:extLst>
          </p:cNvPr>
          <p:cNvSpPr txBox="1"/>
          <p:nvPr/>
        </p:nvSpPr>
        <p:spPr>
          <a:xfrm>
            <a:off x="720000" y="374074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Visually the data looks like in 5 clusters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6AD221D-043D-4440-A965-5591ACE8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223" y="1314450"/>
            <a:ext cx="3581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83C32-909D-4AF1-B661-BEFAE4BA87EF}"/>
              </a:ext>
            </a:extLst>
          </p:cNvPr>
          <p:cNvSpPr txBox="1"/>
          <p:nvPr/>
        </p:nvSpPr>
        <p:spPr>
          <a:xfrm>
            <a:off x="4800222" y="3829050"/>
            <a:ext cx="4405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latin typeface="Abadi Extra Light" panose="020B0204020104020204" pitchFamily="34" charset="0"/>
              </a:rPr>
              <a:t>N_clusters</a:t>
            </a:r>
            <a:r>
              <a:rPr lang="en-SG" dirty="0">
                <a:latin typeface="Abadi Extra Light" panose="020B0204020104020204" pitchFamily="34" charset="0"/>
              </a:rPr>
              <a:t> = 6 looks like it has some weird clustering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Using just Score and Annual Income on the axis might not be enough to show how it’s clustered</a:t>
            </a:r>
          </a:p>
        </p:txBody>
      </p:sp>
    </p:spTree>
    <p:extLst>
      <p:ext uri="{BB962C8B-B14F-4D97-AF65-F5344CB8AC3E}">
        <p14:creationId xmlns:p14="http://schemas.microsoft.com/office/powerpoint/2010/main" val="24358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50" y="2376195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Time Series</a:t>
            </a:r>
            <a:endParaRPr sz="4000" dirty="0"/>
          </a:p>
        </p:txBody>
      </p:sp>
      <p:sp>
        <p:nvSpPr>
          <p:cNvPr id="736" name="Google Shape;736;p34"/>
          <p:cNvSpPr txBox="1">
            <a:spLocks noGrp="1"/>
          </p:cNvSpPr>
          <p:nvPr>
            <p:ph type="title" idx="2"/>
          </p:nvPr>
        </p:nvSpPr>
        <p:spPr>
          <a:xfrm>
            <a:off x="3536095" y="1756395"/>
            <a:ext cx="2071809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2652922" y="2686095"/>
            <a:ext cx="3838153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Predicting air pollution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77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83C32-909D-4AF1-B661-BEFAE4BA87EF}"/>
              </a:ext>
            </a:extLst>
          </p:cNvPr>
          <p:cNvSpPr txBox="1"/>
          <p:nvPr/>
        </p:nvSpPr>
        <p:spPr>
          <a:xfrm>
            <a:off x="5413359" y="3493514"/>
            <a:ext cx="377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Age is a significant component to separating these clusters as well</a:t>
            </a:r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CA187F6B-0038-4B2E-8E15-FA627E9B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" y="1220254"/>
            <a:ext cx="2709658" cy="3640300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73" y="1065210"/>
            <a:ext cx="2746127" cy="407829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A037B5B5-739C-4846-AB1A-876547A62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646" y="1065210"/>
            <a:ext cx="4218534" cy="23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Gaussian Mixture Model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F0546-0C41-4F94-BB90-20D36CFA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221"/>
            <a:ext cx="2668430" cy="19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FC713A-E66B-473D-A1C7-710524FCE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10" y="1239670"/>
            <a:ext cx="2803540" cy="19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A6401E-6FB7-4200-A2B6-06421019CC0E}"/>
              </a:ext>
            </a:extLst>
          </p:cNvPr>
          <p:cNvSpPr txBox="1"/>
          <p:nvPr/>
        </p:nvSpPr>
        <p:spPr>
          <a:xfrm>
            <a:off x="29780" y="3112033"/>
            <a:ext cx="2608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The lower is the BIC the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BIC Suggests </a:t>
            </a:r>
            <a:r>
              <a:rPr lang="en-US" dirty="0" err="1">
                <a:latin typeface="Abadi Extra Light" panose="020B0204020104020204" pitchFamily="34" charset="0"/>
              </a:rPr>
              <a:t>n_clusters</a:t>
            </a:r>
            <a:r>
              <a:rPr lang="en-US" dirty="0">
                <a:latin typeface="Abadi Extra Light" panose="020B0204020104020204" pitchFamily="34" charset="0"/>
              </a:rPr>
              <a:t> = 5</a:t>
            </a:r>
            <a:endParaRPr lang="en-SG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6470-802B-4DA3-93E2-EEB417376EEC}"/>
              </a:ext>
            </a:extLst>
          </p:cNvPr>
          <p:cNvSpPr txBox="1"/>
          <p:nvPr/>
        </p:nvSpPr>
        <p:spPr>
          <a:xfrm>
            <a:off x="2638650" y="3112033"/>
            <a:ext cx="31311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Good no. of clusters should have</a:t>
            </a:r>
          </a:p>
          <a:p>
            <a:pPr marL="285750" lvl="7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badi Extra Light" panose="020B0204020104020204" pitchFamily="34" charset="0"/>
              </a:rPr>
              <a:t>Lesser distance between the 2 GMMS</a:t>
            </a:r>
          </a:p>
          <a:p>
            <a:pPr marL="285750" lvl="7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badi Extra Light" panose="020B0204020104020204" pitchFamily="34" charset="0"/>
              </a:rPr>
              <a:t>Error bar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Distance plot suggests </a:t>
            </a:r>
            <a:r>
              <a:rPr lang="en-US" dirty="0" err="1">
                <a:latin typeface="Abadi Extra Light" panose="020B0204020104020204" pitchFamily="34" charset="0"/>
              </a:rPr>
              <a:t>n_clusters</a:t>
            </a:r>
            <a:r>
              <a:rPr lang="en-US" dirty="0">
                <a:latin typeface="Abadi Extra Light" panose="020B0204020104020204" pitchFamily="34" charset="0"/>
              </a:rPr>
              <a:t> = 4 or </a:t>
            </a:r>
            <a:r>
              <a:rPr lang="en-US" dirty="0" err="1">
                <a:latin typeface="Abadi Extra Light" panose="020B0204020104020204" pitchFamily="34" charset="0"/>
              </a:rPr>
              <a:t>n_clusters</a:t>
            </a:r>
            <a:r>
              <a:rPr lang="en-US" dirty="0">
                <a:latin typeface="Abadi Extra Light" panose="020B0204020104020204" pitchFamily="34" charset="0"/>
              </a:rPr>
              <a:t> = 6</a:t>
            </a:r>
            <a:endParaRPr lang="en-SG" dirty="0">
              <a:latin typeface="Abadi Extra Light" panose="020B020402010402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B1C6B91-D43F-404E-A8CE-A4413DE31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950" y="1401969"/>
            <a:ext cx="2988669" cy="1007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CF13B1-B0BC-47FF-94EF-41891F20A796}"/>
              </a:ext>
            </a:extLst>
          </p:cNvPr>
          <p:cNvSpPr txBox="1"/>
          <p:nvPr/>
        </p:nvSpPr>
        <p:spPr>
          <a:xfrm>
            <a:off x="5799547" y="2465702"/>
            <a:ext cx="32814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The silhouette score for </a:t>
            </a:r>
            <a:r>
              <a:rPr lang="en-US" dirty="0" err="1">
                <a:latin typeface="Abadi Extra Light" panose="020B0204020104020204" pitchFamily="34" charset="0"/>
              </a:rPr>
              <a:t>n_components</a:t>
            </a:r>
            <a:r>
              <a:rPr lang="en-US" dirty="0">
                <a:latin typeface="Abadi Extra Light" panose="020B0204020104020204" pitchFamily="34" charset="0"/>
              </a:rPr>
              <a:t> = 6 is the highest at 0.445837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BIC -&gt; n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Distance -&gt; n=4 or n=6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Silhouette -&gt; n=6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Should use n = 6</a:t>
            </a:r>
            <a:endParaRPr lang="en-SG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Gaussian Mixture Model</a:t>
            </a:r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A5634CB4-F5BB-4313-9951-92D772AE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" y="1360073"/>
            <a:ext cx="2429696" cy="3130283"/>
          </a:xfrm>
          <a:prstGeom prst="rect">
            <a:avLst/>
          </a:prstGeom>
        </p:spPr>
      </p:pic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228AC33E-DB0C-4C26-9903-D1F5DBC7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583" y="1229445"/>
            <a:ext cx="2284139" cy="3698902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278DF3C9-6AEA-4F05-BEB8-F5562608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48" y="1290918"/>
            <a:ext cx="3598389" cy="1851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A3487-0552-4441-A9BE-4E47B02DD959}"/>
              </a:ext>
            </a:extLst>
          </p:cNvPr>
          <p:cNvSpPr txBox="1"/>
          <p:nvPr/>
        </p:nvSpPr>
        <p:spPr>
          <a:xfrm>
            <a:off x="5198148" y="3142227"/>
            <a:ext cx="35983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Looks similar to K-Mean clustering just that center clusters ages are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I think I would rather use K-Means as: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badi Extra Light" panose="020B0204020104020204" pitchFamily="34" charset="0"/>
              </a:rPr>
              <a:t>Silhouette Score Higher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badi Extra Light" panose="020B0204020104020204" pitchFamily="34" charset="0"/>
              </a:rPr>
              <a:t>easier to target center 2 clusters as the age groups are smaller</a:t>
            </a:r>
            <a:endParaRPr lang="en-SG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7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DBScan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5D29B-FE72-470F-9CCC-80E2291FDF99}"/>
              </a:ext>
            </a:extLst>
          </p:cNvPr>
          <p:cNvSpPr txBox="1"/>
          <p:nvPr/>
        </p:nvSpPr>
        <p:spPr>
          <a:xfrm>
            <a:off x="2286000" y="3789100"/>
            <a:ext cx="4629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est epsilon value at the point of maximum curvature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Epsilon = 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Min Samples = 2*Dimensions, so 2*3 Columns=6</a:t>
            </a:r>
            <a:endParaRPr lang="en-US" b="0" dirty="0">
              <a:solidFill>
                <a:srgbClr val="000000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F1BB39F-E705-46CD-B0AC-427885EF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141150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BEFC3A32-191F-467C-8962-69B9B8DC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8" y="1141150"/>
            <a:ext cx="2499002" cy="3253227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50958E4-3EC9-40C1-82DF-501C13EBB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61" y="1141150"/>
            <a:ext cx="2391070" cy="3553972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E1245163-7453-4C26-A277-340D816EA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031" y="1271779"/>
            <a:ext cx="3786187" cy="213836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032DFD-41FA-4EE5-B001-5E0CBDE676B1}"/>
              </a:ext>
            </a:extLst>
          </p:cNvPr>
          <p:cNvSpPr txBox="1"/>
          <p:nvPr/>
        </p:nvSpPr>
        <p:spPr>
          <a:xfrm>
            <a:off x="5257840" y="3463930"/>
            <a:ext cx="3446568" cy="160043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latin typeface="Abadi Extra Light" panose="020B0204020104020204" pitchFamily="34" charset="0"/>
              </a:rPr>
              <a:t>DBScan</a:t>
            </a:r>
            <a:r>
              <a:rPr lang="en-US" dirty="0">
                <a:latin typeface="Abadi Extra Light" panose="020B0204020104020204" pitchFamily="34" charset="0"/>
              </a:rPr>
              <a:t> produced very messy clusters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They are hard to separate, so </a:t>
            </a:r>
            <a:r>
              <a:rPr lang="en-US" b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DBScan</a:t>
            </a:r>
            <a:r>
              <a:rPr lang="en-US" b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might not be a good model to use for this data.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Between K-Means and GMM, I decided to go with K-Means as the silhouette score is higher</a:t>
            </a:r>
            <a:endParaRPr lang="en-US" b="0" dirty="0">
              <a:solidFill>
                <a:srgbClr val="000000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471558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CA187F6B-0038-4B2E-8E15-FA627E9B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" y="1220254"/>
            <a:ext cx="2495580" cy="3352696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0" y="1042158"/>
            <a:ext cx="2433743" cy="361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57FB6-DE71-4541-93CF-2C076E87C70D}"/>
              </a:ext>
            </a:extLst>
          </p:cNvPr>
          <p:cNvSpPr txBox="1"/>
          <p:nvPr/>
        </p:nvSpPr>
        <p:spPr>
          <a:xfrm>
            <a:off x="5038143" y="1220254"/>
            <a:ext cx="39920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Cluster 1 </a:t>
            </a:r>
            <a:r>
              <a:rPr lang="en-US" dirty="0">
                <a:latin typeface="Abadi Extra Light" panose="020B0204020104020204" pitchFamily="34" charset="0"/>
              </a:rPr>
              <a:t>is Low-Mid range Age of around 20-35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-Mid - High range Spending Score of around 60-100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-Low-Mid range Annual Income of about $15k-$40k.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-can target this cluster by providing them with discount coupons (</a:t>
            </a:r>
            <a:r>
              <a:rPr lang="en-US" dirty="0" err="1">
                <a:latin typeface="Abadi Extra Light" panose="020B0204020104020204" pitchFamily="34" charset="0"/>
              </a:rPr>
              <a:t>ie</a:t>
            </a:r>
            <a:r>
              <a:rPr lang="en-US" dirty="0">
                <a:latin typeface="Abadi Extra Light" panose="020B0204020104020204" pitchFamily="34" charset="0"/>
              </a:rPr>
              <a:t> 20% off Minimum spend $X).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Since these people already visit the store so much, likely to buy more things with this discount and spend more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-Since they are aged 20-35, can target them by giving discounts for shops that they would visit like Electronics, Fashion (maybe H&amp;M, Uniqlo </a:t>
            </a:r>
            <a:r>
              <a:rPr lang="en-US" dirty="0" err="1">
                <a:latin typeface="Abadi Extra Light" panose="020B0204020104020204" pitchFamily="34" charset="0"/>
              </a:rPr>
              <a:t>etc</a:t>
            </a:r>
            <a:r>
              <a:rPr lang="en-US" dirty="0">
                <a:latin typeface="Abadi Extra Light" panose="020B0204020104020204" pitchFamily="34" charset="0"/>
              </a:rPr>
              <a:t>)</a:t>
            </a:r>
            <a:endParaRPr lang="en-SG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CA187F6B-0038-4B2E-8E15-FA627E9B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" y="1220254"/>
            <a:ext cx="2495580" cy="3352696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0" y="1042158"/>
            <a:ext cx="2433743" cy="361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57FB6-DE71-4541-93CF-2C076E87C70D}"/>
              </a:ext>
            </a:extLst>
          </p:cNvPr>
          <p:cNvSpPr txBox="1"/>
          <p:nvPr/>
        </p:nvSpPr>
        <p:spPr>
          <a:xfrm>
            <a:off x="5038143" y="1220254"/>
            <a:ext cx="4105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6600"/>
                </a:solidFill>
                <a:latin typeface="Abadi Extra Light" panose="020B0204020104020204" pitchFamily="34" charset="0"/>
              </a:rPr>
              <a:t>Cluster 2</a:t>
            </a:r>
            <a:r>
              <a:rPr lang="en-US" dirty="0">
                <a:solidFill>
                  <a:srgbClr val="CC6600"/>
                </a:solidFill>
                <a:latin typeface="Abadi Extra Light" panose="020B0204020104020204" pitchFamily="34" charset="0"/>
              </a:rPr>
              <a:t> </a:t>
            </a:r>
            <a:r>
              <a:rPr lang="en-US" dirty="0">
                <a:latin typeface="Abadi Extra Light" panose="020B0204020104020204" pitchFamily="34" charset="0"/>
              </a:rPr>
              <a:t>is Low-Mid range Age of around 30-40, 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-Mid-High range Spending Score of around 60-100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-Mid-High range Annual Income of about $70k-$140k (Most of which falling nearer to $70k than $140k)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SG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-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Can target them by having more expensive stores in the mall</a:t>
            </a:r>
          </a:p>
          <a:p>
            <a:r>
              <a:rPr lang="en-SG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Ie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 maybe have more expensive restaurants/buffets in the mall</a:t>
            </a:r>
          </a:p>
          <a:p>
            <a:r>
              <a:rPr lang="en-SG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Ie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have more expensive brands in the mall like Gucci etc</a:t>
            </a:r>
            <a:endParaRPr lang="en-SG" dirty="0">
              <a:solidFill>
                <a:srgbClr val="FFC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Google Shape;2510;p46">
            <a:extLst>
              <a:ext uri="{FF2B5EF4-FFF2-40B4-BE49-F238E27FC236}">
                <a16:creationId xmlns:a16="http://schemas.microsoft.com/office/drawing/2014/main" id="{66B9A7AF-4491-422B-B7D0-62FEAFBE3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1558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22" y="1141150"/>
            <a:ext cx="2433743" cy="361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57FB6-DE71-4541-93CF-2C076E87C70D}"/>
              </a:ext>
            </a:extLst>
          </p:cNvPr>
          <p:cNvSpPr txBox="1"/>
          <p:nvPr/>
        </p:nvSpPr>
        <p:spPr>
          <a:xfrm>
            <a:off x="3043365" y="1132451"/>
            <a:ext cx="44101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Cluster 3</a:t>
            </a:r>
            <a:r>
              <a:rPr lang="en-US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 </a:t>
            </a:r>
            <a:r>
              <a:rPr lang="en-US" dirty="0">
                <a:latin typeface="Abadi Extra Light" panose="020B0204020104020204" pitchFamily="34" charset="0"/>
              </a:rPr>
              <a:t>is Mid-High range Age of around 40-70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-Low-Mid range Annual Income of around $35k-$70k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-Mid-High range Spending Score of around 35-60</a:t>
            </a:r>
          </a:p>
          <a:p>
            <a:endParaRPr lang="en-SG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SG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-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Can target them by maybe including more resting spots</a:t>
            </a:r>
          </a:p>
          <a:p>
            <a:r>
              <a:rPr lang="en-SG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Ie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 Tables where they can sit with their friends and gather, and near the tables can have F&amp;B stores so they can sit there and have a bite etc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8AAF7B0C-2CA3-481A-81F2-3F298CD6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365" y="2948333"/>
            <a:ext cx="3496235" cy="1930975"/>
          </a:xfrm>
          <a:prstGeom prst="rect">
            <a:avLst/>
          </a:prstGeom>
        </p:spPr>
      </p:pic>
      <p:sp>
        <p:nvSpPr>
          <p:cNvPr id="9" name="Google Shape;2510;p46">
            <a:extLst>
              <a:ext uri="{FF2B5EF4-FFF2-40B4-BE49-F238E27FC236}">
                <a16:creationId xmlns:a16="http://schemas.microsoft.com/office/drawing/2014/main" id="{4D3B46DC-7BB1-43EF-BA5E-FB7A94D86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1558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9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41150"/>
            <a:ext cx="2433743" cy="361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57FB6-DE71-4541-93CF-2C076E87C70D}"/>
              </a:ext>
            </a:extLst>
          </p:cNvPr>
          <p:cNvSpPr txBox="1"/>
          <p:nvPr/>
        </p:nvSpPr>
        <p:spPr>
          <a:xfrm>
            <a:off x="3153743" y="1181065"/>
            <a:ext cx="39920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  <a:latin typeface="Abadi Extra Light" panose="020B0204020104020204" pitchFamily="34" charset="0"/>
              </a:rPr>
              <a:t>Cluster 4 </a:t>
            </a:r>
            <a:r>
              <a:rPr lang="en-US" dirty="0">
                <a:latin typeface="Abadi Extra Light" panose="020B0204020104020204" pitchFamily="34" charset="0"/>
              </a:rPr>
              <a:t>is Low-Mid range Age of around 20-40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-Low-Mid range Annual income of around $40k-$75k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-Mid range Spending Score of around 30-60</a:t>
            </a:r>
          </a:p>
          <a:p>
            <a:endParaRPr lang="en-SG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-Can target them by maybe having free WIFI in the mall as they are younger.</a:t>
            </a: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-Then can also have resting spaces for them with F&amp;B nearby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7CA664F3-F869-446C-8D01-34E703342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250" y="2996947"/>
            <a:ext cx="3496235" cy="1930975"/>
          </a:xfrm>
          <a:prstGeom prst="rect">
            <a:avLst/>
          </a:prstGeom>
        </p:spPr>
      </p:pic>
      <p:sp>
        <p:nvSpPr>
          <p:cNvPr id="9" name="Google Shape;2510;p46">
            <a:extLst>
              <a:ext uri="{FF2B5EF4-FFF2-40B4-BE49-F238E27FC236}">
                <a16:creationId xmlns:a16="http://schemas.microsoft.com/office/drawing/2014/main" id="{56FD3399-2591-4483-BC43-EFB2F5AD9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1558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7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CA187F6B-0038-4B2E-8E15-FA627E9B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" y="1220254"/>
            <a:ext cx="2495580" cy="3352696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0" y="1042158"/>
            <a:ext cx="2433743" cy="361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57FB6-DE71-4541-93CF-2C076E87C70D}"/>
              </a:ext>
            </a:extLst>
          </p:cNvPr>
          <p:cNvSpPr txBox="1"/>
          <p:nvPr/>
        </p:nvSpPr>
        <p:spPr>
          <a:xfrm>
            <a:off x="5043087" y="1220254"/>
            <a:ext cx="399209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CC00"/>
                </a:solidFill>
                <a:latin typeface="Abadi Extra Light" panose="020B0204020104020204" pitchFamily="34" charset="0"/>
              </a:rPr>
              <a:t>Cluster 5 </a:t>
            </a:r>
            <a:r>
              <a:rPr lang="en-US" dirty="0">
                <a:latin typeface="Abadi Extra Light" panose="020B0204020104020204" pitchFamily="34" charset="0"/>
              </a:rPr>
              <a:t>is Low-High range Age of around 20-60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-Low-Mid range Spending Score of around 1-40 </a:t>
            </a:r>
          </a:p>
          <a:p>
            <a:r>
              <a:rPr lang="en-US" dirty="0">
                <a:latin typeface="Abadi Extra Light" panose="020B0204020104020204" pitchFamily="34" charset="0"/>
              </a:rPr>
              <a:t>(Most of which being closer to 1 than 40)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-Mid – High range Annual Income of around $70k - $140k (Most being closer to $70k than $140k) 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-Have to attract them to spend in the store</a:t>
            </a: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-Have more high-class stores</a:t>
            </a: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-Can implement a Loyalty rewards scheme </a:t>
            </a:r>
            <a:r>
              <a:rPr lang="en-SG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ie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 points system to get them to come back and spend</a:t>
            </a:r>
          </a:p>
        </p:txBody>
      </p:sp>
      <p:sp>
        <p:nvSpPr>
          <p:cNvPr id="9" name="Google Shape;2510;p46">
            <a:extLst>
              <a:ext uri="{FF2B5EF4-FFF2-40B4-BE49-F238E27FC236}">
                <a16:creationId xmlns:a16="http://schemas.microsoft.com/office/drawing/2014/main" id="{36269B5A-615D-4274-9A73-CCDD906B9B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1558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2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CA187F6B-0038-4B2E-8E15-FA627E9B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" y="1220254"/>
            <a:ext cx="2495580" cy="3352696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D424241-3ADE-4C08-AA72-69F9D6D1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0" y="1042158"/>
            <a:ext cx="2433743" cy="361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57FB6-DE71-4541-93CF-2C076E87C70D}"/>
              </a:ext>
            </a:extLst>
          </p:cNvPr>
          <p:cNvSpPr txBox="1"/>
          <p:nvPr/>
        </p:nvSpPr>
        <p:spPr>
          <a:xfrm>
            <a:off x="5038143" y="1141150"/>
            <a:ext cx="39920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badi Extra Light" panose="020B0204020104020204" pitchFamily="34" charset="0"/>
              </a:rPr>
              <a:t>Cluster 6 </a:t>
            </a:r>
            <a:r>
              <a:rPr lang="en-US" dirty="0">
                <a:latin typeface="Abadi Extra Light" panose="020B0204020104020204" pitchFamily="34" charset="0"/>
              </a:rPr>
              <a:t>is a Low-High range Age of around 20-60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-Low-Mid range Spending Score of around 1-40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-Low-Mid range Annual Income of around $15k-$40k.</a:t>
            </a:r>
          </a:p>
          <a:p>
            <a:endParaRPr lang="en-SG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-Can give discount coupons for necessities like Supermarkets etc</a:t>
            </a:r>
          </a:p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-Can </a:t>
            </a:r>
            <a:r>
              <a:rPr lang="en-SG">
                <a:solidFill>
                  <a:schemeClr val="tx1"/>
                </a:solidFill>
                <a:latin typeface="Abadi Extra Light" panose="020B0204020104020204" pitchFamily="34" charset="0"/>
              </a:rPr>
              <a:t>give deals like 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buy 5 </a:t>
            </a:r>
            <a:r>
              <a:rPr lang="en-SG">
                <a:solidFill>
                  <a:schemeClr val="tx1"/>
                </a:solidFill>
                <a:latin typeface="Abadi Extra Light" panose="020B0204020104020204" pitchFamily="34" charset="0"/>
              </a:rPr>
              <a:t>get 1 free </a:t>
            </a:r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for certain items in the supermarkets</a:t>
            </a:r>
          </a:p>
        </p:txBody>
      </p:sp>
      <p:sp>
        <p:nvSpPr>
          <p:cNvPr id="9" name="Google Shape;2510;p46">
            <a:extLst>
              <a:ext uri="{FF2B5EF4-FFF2-40B4-BE49-F238E27FC236}">
                <a16:creationId xmlns:a16="http://schemas.microsoft.com/office/drawing/2014/main" id="{14F742E7-B871-44C4-B108-A1797FA57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1558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19998" y="285250"/>
            <a:ext cx="5104499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4635CAF-A266-4137-8958-47451828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1242184"/>
            <a:ext cx="2138461" cy="146350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8E4F3EF-0694-4A34-8561-20E94C6B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65" y="855850"/>
            <a:ext cx="2874588" cy="19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2797FC-54B8-4E13-BBD6-6E3FD2ED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63" y="2761749"/>
            <a:ext cx="2874589" cy="192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95DAEC2-A433-4CFB-A71C-E442EDAF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9" y="2761749"/>
            <a:ext cx="2936061" cy="199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E6041-0547-4AFD-8C69-8BE69B21BF4B}"/>
              </a:ext>
            </a:extLst>
          </p:cNvPr>
          <p:cNvSpPr txBox="1"/>
          <p:nvPr/>
        </p:nvSpPr>
        <p:spPr>
          <a:xfrm>
            <a:off x="6191898" y="2806727"/>
            <a:ext cx="2874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No nulls, but had weird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Replaced with the previous value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84DD28-2ED5-449A-8508-FA9675234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86" y="1904066"/>
            <a:ext cx="2565891" cy="801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50" y="226185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04806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4B472E4-A500-49FD-B206-6AE42CAA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6" y="1141150"/>
            <a:ext cx="3028489" cy="241622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918A5-6255-47B6-9E3D-62298932CEDA}"/>
              </a:ext>
            </a:extLst>
          </p:cNvPr>
          <p:cNvSpPr txBox="1"/>
          <p:nvPr/>
        </p:nvSpPr>
        <p:spPr>
          <a:xfrm>
            <a:off x="633713" y="3618843"/>
            <a:ext cx="3583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From CO’s decomposition plot we find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Data looks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No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There is seasonality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F7398EF-AC4F-4EBA-A178-31579E10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27" y="1281246"/>
            <a:ext cx="4247717" cy="219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3C8D8-93A5-4624-9319-D4B455F43CFE}"/>
              </a:ext>
            </a:extLst>
          </p:cNvPr>
          <p:cNvSpPr txBox="1"/>
          <p:nvPr/>
        </p:nvSpPr>
        <p:spPr>
          <a:xfrm>
            <a:off x="4259488" y="3618843"/>
            <a:ext cx="3583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From the ACF plot, we find that there is a pattern every 7 days.</a:t>
            </a:r>
          </a:p>
          <a:p>
            <a:r>
              <a:rPr lang="en-SG" dirty="0">
                <a:latin typeface="Abadi Extra Light" panose="020B0204020104020204" pitchFamily="34" charset="0"/>
              </a:rPr>
              <a:t>Thus, Seasonality is 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321372-75C4-456A-AF2B-578EE61A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</a:t>
            </a:r>
          </a:p>
        </p:txBody>
      </p:sp>
    </p:spTree>
    <p:extLst>
      <p:ext uri="{BB962C8B-B14F-4D97-AF65-F5344CB8AC3E}">
        <p14:creationId xmlns:p14="http://schemas.microsoft.com/office/powerpoint/2010/main" val="26889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CB5FF9-6D86-4038-A03C-CC0F3D893B8D}"/>
              </a:ext>
            </a:extLst>
          </p:cNvPr>
          <p:cNvSpPr txBox="1"/>
          <p:nvPr/>
        </p:nvSpPr>
        <p:spPr>
          <a:xfrm>
            <a:off x="3699935" y="983175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To check if its stationary, I split into 2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The mean of the 2 groups are very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Variance is different</a:t>
            </a:r>
          </a:p>
          <a:p>
            <a:r>
              <a:rPr lang="en-SG" dirty="0">
                <a:latin typeface="Abadi Extra Light" panose="020B0204020104020204" pitchFamily="34" charset="0"/>
              </a:rPr>
              <a:t>To confirm if it’s stationary, conducted Augmented Dicky Fuller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P-</a:t>
            </a:r>
            <a:r>
              <a:rPr lang="en-SG" dirty="0" err="1">
                <a:latin typeface="Abadi Extra Light" panose="020B0204020104020204" pitchFamily="34" charset="0"/>
              </a:rPr>
              <a:t>val</a:t>
            </a:r>
            <a:r>
              <a:rPr lang="en-SG" dirty="0">
                <a:latin typeface="Abadi Extra Light" panose="020B0204020104020204" pitchFamily="34" charset="0"/>
              </a:rPr>
              <a:t> of CO is 0 &lt; 0.05. Reject null hypothesis that data doesn’t have a unit root and is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Thus don’t have to do differencing</a:t>
            </a:r>
          </a:p>
          <a:p>
            <a:r>
              <a:rPr lang="en-SG" dirty="0">
                <a:latin typeface="Abadi Extra Light" panose="020B0204020104020204" pitchFamily="34" charset="0"/>
              </a:rPr>
              <a:t>From 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q = 1 or q = 2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PACF: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p = 1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d = 0 (didn’t diff)</a:t>
            </a:r>
          </a:p>
          <a:p>
            <a:r>
              <a:rPr lang="en-SG" dirty="0">
                <a:latin typeface="Abadi Extra Light" panose="020B0204020104020204" pitchFamily="34" charset="0"/>
              </a:rPr>
              <a:t>Seasonality = 7</a:t>
            </a:r>
          </a:p>
          <a:p>
            <a:endParaRPr lang="en-SG" dirty="0">
              <a:latin typeface="Abadi Extra Light" panose="020B0204020104020204" pitchFamily="34" charset="0"/>
            </a:endParaRPr>
          </a:p>
        </p:txBody>
      </p:sp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</a:t>
            </a:r>
            <a:endParaRPr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A46B526-C7C1-4BBD-9B7F-0E56D615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89236"/>
            <a:ext cx="3052861" cy="113536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16A8E9-A1D4-4ED8-BC40-841EEAD6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77" y="2324597"/>
            <a:ext cx="2954584" cy="68990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A80CE1E-F54A-49BE-9999-7138AEB6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3" y="2892505"/>
            <a:ext cx="3221228" cy="168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775A8F-CF5B-45A8-B492-C4D65666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632" y="3009953"/>
            <a:ext cx="2880735" cy="144554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470C87E-7460-4FCF-BDFE-942183D7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49" y="1098063"/>
            <a:ext cx="4840500" cy="186488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E491C1C-B82B-40B9-BD0D-CAD2F270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36" y="2804654"/>
            <a:ext cx="6580525" cy="229922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7016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</a:t>
            </a:r>
            <a:endParaRPr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5A877A-A5F2-4744-8E2A-8335D0F4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41150"/>
            <a:ext cx="5043025" cy="1712631"/>
          </a:xfrm>
          <a:prstGeom prst="rect">
            <a:avLst/>
          </a:prstGeom>
        </p:spPr>
      </p:pic>
      <p:pic>
        <p:nvPicPr>
          <p:cNvPr id="27650" name="Picture 2">
            <a:extLst>
              <a:ext uri="{FF2B5EF4-FFF2-40B4-BE49-F238E27FC236}">
                <a16:creationId xmlns:a16="http://schemas.microsoft.com/office/drawing/2014/main" id="{772FC7EB-8CE6-4F99-8180-913C572A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5" y="2723791"/>
            <a:ext cx="5209770" cy="20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4C0B54-CBA1-43AD-AB1D-717131343252}"/>
              </a:ext>
            </a:extLst>
          </p:cNvPr>
          <p:cNvSpPr txBox="1"/>
          <p:nvPr/>
        </p:nvSpPr>
        <p:spPr>
          <a:xfrm>
            <a:off x="5763025" y="1250158"/>
            <a:ext cx="33195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Tried Auto Arima to check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It brute forced and suggested (1,1,2) because of good AIC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But our data doesn’t need to diff so I didn’t use this</a:t>
            </a:r>
          </a:p>
        </p:txBody>
      </p:sp>
    </p:spTree>
    <p:extLst>
      <p:ext uri="{BB962C8B-B14F-4D97-AF65-F5344CB8AC3E}">
        <p14:creationId xmlns:p14="http://schemas.microsoft.com/office/powerpoint/2010/main" val="93205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A4CA4D-AEAE-4358-9A15-B1623007FF4A}"/>
              </a:ext>
            </a:extLst>
          </p:cNvPr>
          <p:cNvSpPr txBox="1"/>
          <p:nvPr/>
        </p:nvSpPr>
        <p:spPr>
          <a:xfrm>
            <a:off x="5033042" y="1141150"/>
            <a:ext cx="35835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P-</a:t>
            </a:r>
            <a:r>
              <a:rPr lang="en-SG" dirty="0" err="1">
                <a:latin typeface="Abadi Extra Light" panose="020B0204020104020204" pitchFamily="34" charset="0"/>
              </a:rPr>
              <a:t>val</a:t>
            </a:r>
            <a:r>
              <a:rPr lang="en-SG" dirty="0">
                <a:latin typeface="Abadi Extra Light" panose="020B0204020104020204" pitchFamily="34" charset="0"/>
              </a:rPr>
              <a:t> of NMHC is 0.000069 &lt; 0.05. Reject null hypothesis that data doesn’t have a unit root and is stationary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q = 1 or q = 2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PACF: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p = 1 or p = 2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d = 0 (didn’t diff)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Seasonality = 7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endParaRPr lang="en-SG" dirty="0">
              <a:latin typeface="Abadi Extra Light" panose="020B0204020104020204" pitchFamily="34" charset="0"/>
            </a:endParaRPr>
          </a:p>
        </p:txBody>
      </p:sp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354956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NMHC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6A1ADA0-0E42-47C1-9C8B-0DC092E4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1864860"/>
            <a:ext cx="3157569" cy="16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59773-D832-49FC-A8B4-241C92DA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93765" y="1141150"/>
            <a:ext cx="2739277" cy="767724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895F41-585B-4549-A088-D42D71B66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74" y="3380556"/>
            <a:ext cx="1974668" cy="171049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683B8D4-38B1-4EFD-95A0-2C8831C5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58" y="931309"/>
            <a:ext cx="5348281" cy="206050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ADF668-0FE4-49DE-B826-26E2C0D1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81" y="2977524"/>
            <a:ext cx="5787637" cy="202218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664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NMHC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C0B54-CBA1-43AD-AB1D-717131343252}"/>
              </a:ext>
            </a:extLst>
          </p:cNvPr>
          <p:cNvSpPr txBox="1"/>
          <p:nvPr/>
        </p:nvSpPr>
        <p:spPr>
          <a:xfrm>
            <a:off x="5763025" y="1250158"/>
            <a:ext cx="3319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Tried Auto Arima to check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It brute forced and suggested (0,0,1)(0,0,1,52) because of good AIC score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D8A0F4-A9C9-4139-8350-85B59E07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5" y="1196933"/>
            <a:ext cx="4665150" cy="1438220"/>
          </a:xfrm>
          <a:prstGeom prst="rect">
            <a:avLst/>
          </a:prstGeom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CA9EA48D-6A19-41E2-BC50-3BB0429C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" y="2512279"/>
            <a:ext cx="5682862" cy="21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96200B2-35B7-4E92-A9C2-5350E2A1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47" y="1141150"/>
            <a:ext cx="4676253" cy="180377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37B77-0FCE-4797-8EBF-1009BD5F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88412"/>
            <a:ext cx="4991299" cy="174394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C60E7-EA0E-44FA-A679-C3BA2FD287C9}"/>
              </a:ext>
            </a:extLst>
          </p:cNvPr>
          <p:cNvSpPr txBox="1"/>
          <p:nvPr/>
        </p:nvSpPr>
        <p:spPr>
          <a:xfrm>
            <a:off x="5763025" y="1250158"/>
            <a:ext cx="3319503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It doesn’t look very fitted to the training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It predicts very low values when the actual values aren’t very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Compared to our original forecast the predictions are bigger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badi Extra Light" panose="020B0204020104020204" pitchFamily="34" charset="0"/>
              </a:rPr>
              <a:t>This can be bad as its more likely to be wrong</a:t>
            </a:r>
          </a:p>
        </p:txBody>
      </p:sp>
    </p:spTree>
    <p:extLst>
      <p:ext uri="{BB962C8B-B14F-4D97-AF65-F5344CB8AC3E}">
        <p14:creationId xmlns:p14="http://schemas.microsoft.com/office/powerpoint/2010/main" val="6548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A4CA4D-AEAE-4358-9A15-B1623007FF4A}"/>
              </a:ext>
            </a:extLst>
          </p:cNvPr>
          <p:cNvSpPr txBox="1"/>
          <p:nvPr/>
        </p:nvSpPr>
        <p:spPr>
          <a:xfrm>
            <a:off x="5123045" y="1248963"/>
            <a:ext cx="35835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P-</a:t>
            </a:r>
            <a:r>
              <a:rPr lang="en-SG" dirty="0" err="1">
                <a:latin typeface="Abadi Extra Light" panose="020B0204020104020204" pitchFamily="34" charset="0"/>
              </a:rPr>
              <a:t>val</a:t>
            </a:r>
            <a:r>
              <a:rPr lang="en-SG" dirty="0">
                <a:latin typeface="Abadi Extra Light" panose="020B0204020104020204" pitchFamily="34" charset="0"/>
              </a:rPr>
              <a:t> of NOx is 0 &lt; 0.05. Reject null hypothesis that data doesn’t have a unit root and is stationary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q = 1 or q = 2 or q = 3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From PACF:</a:t>
            </a:r>
          </a:p>
          <a:p>
            <a:r>
              <a:rPr lang="en-SG" dirty="0">
                <a:latin typeface="Abadi Extra Light" panose="020B0204020104020204" pitchFamily="34" charset="0"/>
              </a:rPr>
              <a:t>p = 1 or p = 2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d = 0 (didn’t diff)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r>
              <a:rPr lang="en-SG" dirty="0">
                <a:latin typeface="Abadi Extra Light" panose="020B0204020104020204" pitchFamily="34" charset="0"/>
              </a:rPr>
              <a:t>Seasonality = 7</a:t>
            </a:r>
          </a:p>
          <a:p>
            <a:endParaRPr lang="en-SG" dirty="0">
              <a:latin typeface="Abadi Extra Light" panose="020B0204020104020204" pitchFamily="34" charset="0"/>
            </a:endParaRPr>
          </a:p>
          <a:p>
            <a:endParaRPr lang="en-SG" dirty="0">
              <a:latin typeface="Abadi Extra Light" panose="020B0204020104020204" pitchFamily="34" charset="0"/>
            </a:endParaRPr>
          </a:p>
        </p:txBody>
      </p:sp>
      <p:sp>
        <p:nvSpPr>
          <p:cNvPr id="2510" name="Google Shape;2510;p4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NOx</a:t>
            </a:r>
            <a:endParaRPr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ABA553-16C5-4B67-9B18-CDF2DE52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21" y="1248963"/>
            <a:ext cx="3429041" cy="841518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B5F2AECA-69E2-43ED-9CCD-92401EB64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1" y="2090481"/>
            <a:ext cx="4484581" cy="23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599FC-7A83-45C2-B161-0C788C5B78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68691" y="2571750"/>
            <a:ext cx="2117967" cy="242053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EB527D-E85E-4DAE-87BE-7325B282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90" y="1059393"/>
            <a:ext cx="4358288" cy="167909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048118E-FDCB-4B60-85FE-E29E4606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60" y="2722374"/>
            <a:ext cx="5250347" cy="1834458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620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1472</Words>
  <Application>Microsoft Office PowerPoint</Application>
  <PresentationFormat>On-screen Show (16:9)</PresentationFormat>
  <Paragraphs>210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Oswald</vt:lpstr>
      <vt:lpstr>Montserrat</vt:lpstr>
      <vt:lpstr>Abadi Extra Light</vt:lpstr>
      <vt:lpstr>Courier New</vt:lpstr>
      <vt:lpstr>Arial</vt:lpstr>
      <vt:lpstr>International politics thesis by Slidesgo</vt:lpstr>
      <vt:lpstr>AIML CA2</vt:lpstr>
      <vt:lpstr>Time Series</vt:lpstr>
      <vt:lpstr>Data Exploration</vt:lpstr>
      <vt:lpstr>CO</vt:lpstr>
      <vt:lpstr>CO</vt:lpstr>
      <vt:lpstr>CO</vt:lpstr>
      <vt:lpstr>NMHC</vt:lpstr>
      <vt:lpstr>NMHC</vt:lpstr>
      <vt:lpstr>NOx</vt:lpstr>
      <vt:lpstr>NOx</vt:lpstr>
      <vt:lpstr>O3</vt:lpstr>
      <vt:lpstr>O3</vt:lpstr>
      <vt:lpstr>Unsupervised Learning</vt:lpstr>
      <vt:lpstr>Data Exploration</vt:lpstr>
      <vt:lpstr>Data Exploration</vt:lpstr>
      <vt:lpstr>Data Exploration</vt:lpstr>
      <vt:lpstr>Data Exploration</vt:lpstr>
      <vt:lpstr>K-Means</vt:lpstr>
      <vt:lpstr>K-Means</vt:lpstr>
      <vt:lpstr>K-Means</vt:lpstr>
      <vt:lpstr>Gaussian Mixture Model</vt:lpstr>
      <vt:lpstr>Gaussian Mixture Model</vt:lpstr>
      <vt:lpstr>DBScan</vt:lpstr>
      <vt:lpstr>K-Means Clusters</vt:lpstr>
      <vt:lpstr>K-Means Clusters</vt:lpstr>
      <vt:lpstr>K-Means Clusters</vt:lpstr>
      <vt:lpstr>K-Means Clusters</vt:lpstr>
      <vt:lpstr>K-Means Clusters</vt:lpstr>
      <vt:lpstr>K-Means Clusters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CA2</dc:title>
  <cp:lastModifiedBy>KOH HUI LYN</cp:lastModifiedBy>
  <cp:revision>27</cp:revision>
  <dcterms:modified xsi:type="dcterms:W3CDTF">2021-08-14T12:44:13Z</dcterms:modified>
</cp:coreProperties>
</file>