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杉谷　胡春" initials="杉谷　胡春" lastIdx="1" clrIdx="0">
    <p:extLst>
      <p:ext uri="{19B8F6BF-5375-455C-9EA6-DF929625EA0E}">
        <p15:presenceInfo xmlns:p15="http://schemas.microsoft.com/office/powerpoint/2012/main" userId="S-1-5-21-2506379622-578812505-3786030140-63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80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47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56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95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65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92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98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15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792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51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86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3CA96-9EB7-4190-9943-2A446C06CAF1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73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D75EC08-24E7-4340-8B1A-C25CF1B60F7A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D0C222-609E-4983-B239-90751E2F9E12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</a:t>
            </a:r>
            <a:r>
              <a:rPr kumimoji="1" lang="en-US" altLang="ja-JP" sz="2800" dirty="0">
                <a:solidFill>
                  <a:schemeClr val="bg1"/>
                </a:solidFill>
                <a:latin typeface="+mn-ea"/>
              </a:rPr>
              <a:t>FLUFF</a:t>
            </a:r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en-US" altLang="ja-JP" sz="2800" dirty="0">
                <a:solidFill>
                  <a:schemeClr val="bg1"/>
                </a:solidFill>
                <a:latin typeface="+mn-ea"/>
              </a:rPr>
              <a:t>SWING </a:t>
            </a:r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仕様書</a:t>
            </a: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9FEEC95F-D3A1-4BE4-A624-D381053F6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747735"/>
              </p:ext>
            </p:extLst>
          </p:nvPr>
        </p:nvGraphicFramePr>
        <p:xfrm>
          <a:off x="194732" y="1041399"/>
          <a:ext cx="7382934" cy="2926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01333">
                  <a:extLst>
                    <a:ext uri="{9D8B030D-6E8A-4147-A177-3AD203B41FA5}">
                      <a16:colId xmlns:a16="http://schemas.microsoft.com/office/drawing/2014/main" val="2131922858"/>
                    </a:ext>
                  </a:extLst>
                </a:gridCol>
                <a:gridCol w="5181601">
                  <a:extLst>
                    <a:ext uri="{9D8B030D-6E8A-4147-A177-3AD203B41FA5}">
                      <a16:colId xmlns:a16="http://schemas.microsoft.com/office/drawing/2014/main" val="104629227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▼項目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130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・概要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ゲーム概要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272462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・画面説明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UI</a:t>
                      </a:r>
                      <a:r>
                        <a:rPr kumimoji="1" lang="ja-JP" altLang="en-US" dirty="0"/>
                        <a:t>配置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57709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・操作説明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操作説明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58174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・遷移フロー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画面遷移フロー図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27789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・チュートリアル構成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チュートリアル画面配置、フロー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55683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・コイン挙動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コインの説明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980570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・敵デザイン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敵の挙動、見た目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811301"/>
                  </a:ext>
                </a:extLst>
              </a:tr>
            </a:tbl>
          </a:graphicData>
        </a:graphic>
      </p:graphicFrame>
      <p:graphicFrame>
        <p:nvGraphicFramePr>
          <p:cNvPr id="11" name="表 8">
            <a:extLst>
              <a:ext uri="{FF2B5EF4-FFF2-40B4-BE49-F238E27FC236}">
                <a16:creationId xmlns:a16="http://schemas.microsoft.com/office/drawing/2014/main" id="{1AC5DFD8-FD07-4F1E-8450-73E6E397E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563406"/>
              </p:ext>
            </p:extLst>
          </p:nvPr>
        </p:nvGraphicFramePr>
        <p:xfrm>
          <a:off x="194731" y="4306145"/>
          <a:ext cx="7382935" cy="2214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0601">
                  <a:extLst>
                    <a:ext uri="{9D8B030D-6E8A-4147-A177-3AD203B41FA5}">
                      <a16:colId xmlns:a16="http://schemas.microsoft.com/office/drawing/2014/main" val="2131922858"/>
                    </a:ext>
                  </a:extLst>
                </a:gridCol>
                <a:gridCol w="922867">
                  <a:extLst>
                    <a:ext uri="{9D8B030D-6E8A-4147-A177-3AD203B41FA5}">
                      <a16:colId xmlns:a16="http://schemas.microsoft.com/office/drawing/2014/main" val="104629227"/>
                    </a:ext>
                  </a:extLst>
                </a:gridCol>
                <a:gridCol w="1176867">
                  <a:extLst>
                    <a:ext uri="{9D8B030D-6E8A-4147-A177-3AD203B41FA5}">
                      <a16:colId xmlns:a16="http://schemas.microsoft.com/office/drawing/2014/main" val="3302113230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205005310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更新履歴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130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更新日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更新者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更新ページ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更新内容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2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2025/05/16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杉谷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全ページ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仕様書の作成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577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2025/05/20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杉谷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画面説明以降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/>
                        <a:t>仕様書の作成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5817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2025/05/28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杉谷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４スライド目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マウスポインタを表示に変更</a:t>
                      </a:r>
                      <a:br>
                        <a:rPr kumimoji="1" lang="en-US" altLang="ja-JP" sz="1100" dirty="0"/>
                      </a:br>
                      <a:r>
                        <a:rPr kumimoji="1" lang="ja-JP" altLang="en-US" sz="1100" dirty="0"/>
                        <a:t>ワイヤーアクションの操作仕様変更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277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2025/06/10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石川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８スライド目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敵デザインの追加・修正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218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08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■概要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18950CC1-EAFD-4F08-924D-54CF4C684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564570"/>
              </p:ext>
            </p:extLst>
          </p:nvPr>
        </p:nvGraphicFramePr>
        <p:xfrm>
          <a:off x="193040" y="1066800"/>
          <a:ext cx="7029030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560">
                  <a:extLst>
                    <a:ext uri="{9D8B030D-6E8A-4147-A177-3AD203B41FA5}">
                      <a16:colId xmlns:a16="http://schemas.microsoft.com/office/drawing/2014/main" val="2416707162"/>
                    </a:ext>
                  </a:extLst>
                </a:gridCol>
                <a:gridCol w="5469470">
                  <a:extLst>
                    <a:ext uri="{9D8B030D-6E8A-4147-A177-3AD203B41FA5}">
                      <a16:colId xmlns:a16="http://schemas.microsoft.com/office/drawing/2014/main" val="1697303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要素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099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・概要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横スクロール２</a:t>
                      </a:r>
                      <a:r>
                        <a:rPr kumimoji="1" lang="en-US" altLang="ja-JP" sz="1200" dirty="0"/>
                        <a:t>D</a:t>
                      </a:r>
                      <a:r>
                        <a:rPr kumimoji="1" lang="ja-JP" altLang="en-US" sz="1200" dirty="0"/>
                        <a:t>アクションゲーム。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裁縫モチーフで裁縫糸を伸ばしたワイヤーアクションを用いて移動ができる。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3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・プラットフォーム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PC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12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・画面サイズ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1920×1080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9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・ピクセルサイズ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32×32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5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・ターゲット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小中高生の女性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4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331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020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51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■画面説明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56387BF-2FF6-493E-8FBF-9828B87519EA}"/>
              </a:ext>
            </a:extLst>
          </p:cNvPr>
          <p:cNvSpPr/>
          <p:nvPr/>
        </p:nvSpPr>
        <p:spPr>
          <a:xfrm>
            <a:off x="296331" y="1331629"/>
            <a:ext cx="4114800" cy="2182037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D702846-4E43-47AE-9045-EDAEBCF0ADBF}"/>
              </a:ext>
            </a:extLst>
          </p:cNvPr>
          <p:cNvSpPr txBox="1"/>
          <p:nvPr/>
        </p:nvSpPr>
        <p:spPr>
          <a:xfrm>
            <a:off x="143932" y="894563"/>
            <a:ext cx="19304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+mn-ea"/>
              </a:rPr>
              <a:t>■タイトル画面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3342C5A-E0E1-49F9-9027-870B07E59D08}"/>
              </a:ext>
            </a:extLst>
          </p:cNvPr>
          <p:cNvSpPr txBox="1"/>
          <p:nvPr/>
        </p:nvSpPr>
        <p:spPr>
          <a:xfrm>
            <a:off x="1761054" y="2143667"/>
            <a:ext cx="118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タイトル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C9AE44E-0509-4A9E-AD4D-2D5833FFBA40}"/>
              </a:ext>
            </a:extLst>
          </p:cNvPr>
          <p:cNvSpPr/>
          <p:nvPr/>
        </p:nvSpPr>
        <p:spPr>
          <a:xfrm>
            <a:off x="1921920" y="2868598"/>
            <a:ext cx="778933" cy="28946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スタートボタン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A10AEF3-9E40-4AAE-86B8-5A8FB32B24BA}"/>
              </a:ext>
            </a:extLst>
          </p:cNvPr>
          <p:cNvSpPr/>
          <p:nvPr/>
        </p:nvSpPr>
        <p:spPr>
          <a:xfrm>
            <a:off x="4868338" y="1320643"/>
            <a:ext cx="4114800" cy="2182037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25DAA8B-AAF6-4CC2-A9E8-B2385E121B2D}"/>
              </a:ext>
            </a:extLst>
          </p:cNvPr>
          <p:cNvSpPr txBox="1"/>
          <p:nvPr/>
        </p:nvSpPr>
        <p:spPr>
          <a:xfrm>
            <a:off x="4715932" y="839911"/>
            <a:ext cx="28448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+mn-ea"/>
              </a:rPr>
              <a:t>■ステージセレクト画面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EE99625-4A8E-4FD7-9EF4-66A84F00AB20}"/>
              </a:ext>
            </a:extLst>
          </p:cNvPr>
          <p:cNvSpPr txBox="1"/>
          <p:nvPr/>
        </p:nvSpPr>
        <p:spPr>
          <a:xfrm>
            <a:off x="6163738" y="1391808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ステージセレクト</a:t>
            </a:r>
          </a:p>
        </p:txBody>
      </p:sp>
      <p:sp>
        <p:nvSpPr>
          <p:cNvPr id="20" name="フローチャート: 代替処理 19">
            <a:extLst>
              <a:ext uri="{FF2B5EF4-FFF2-40B4-BE49-F238E27FC236}">
                <a16:creationId xmlns:a16="http://schemas.microsoft.com/office/drawing/2014/main" id="{2803E2C2-6352-4843-AEED-779D1B856488}"/>
              </a:ext>
            </a:extLst>
          </p:cNvPr>
          <p:cNvSpPr/>
          <p:nvPr/>
        </p:nvSpPr>
        <p:spPr>
          <a:xfrm>
            <a:off x="5281087" y="1710647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1CCCC19-CEE6-4A28-8565-2EDBA8700A8F}"/>
              </a:ext>
            </a:extLst>
          </p:cNvPr>
          <p:cNvSpPr/>
          <p:nvPr/>
        </p:nvSpPr>
        <p:spPr>
          <a:xfrm>
            <a:off x="5350936" y="1791192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E6ED3CD-899F-440B-BF86-0F996ED0BB61}"/>
              </a:ext>
            </a:extLst>
          </p:cNvPr>
          <p:cNvSpPr txBox="1"/>
          <p:nvPr/>
        </p:nvSpPr>
        <p:spPr>
          <a:xfrm>
            <a:off x="5184778" y="2214871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1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24" name="フローチャート: 代替処理 23">
            <a:extLst>
              <a:ext uri="{FF2B5EF4-FFF2-40B4-BE49-F238E27FC236}">
                <a16:creationId xmlns:a16="http://schemas.microsoft.com/office/drawing/2014/main" id="{2CC45B6A-C569-4B1D-B37A-1B209FBE3364}"/>
              </a:ext>
            </a:extLst>
          </p:cNvPr>
          <p:cNvSpPr/>
          <p:nvPr/>
        </p:nvSpPr>
        <p:spPr>
          <a:xfrm>
            <a:off x="6396663" y="1721971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B6183A2F-7C23-4063-BBBD-1336C34C5DB8}"/>
              </a:ext>
            </a:extLst>
          </p:cNvPr>
          <p:cNvSpPr/>
          <p:nvPr/>
        </p:nvSpPr>
        <p:spPr>
          <a:xfrm>
            <a:off x="6466512" y="1802516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049F4DB-541A-41D0-8871-6B68E4FF4251}"/>
              </a:ext>
            </a:extLst>
          </p:cNvPr>
          <p:cNvSpPr txBox="1"/>
          <p:nvPr/>
        </p:nvSpPr>
        <p:spPr>
          <a:xfrm>
            <a:off x="6297647" y="2250253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2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27" name="フローチャート: 代替処理 26">
            <a:extLst>
              <a:ext uri="{FF2B5EF4-FFF2-40B4-BE49-F238E27FC236}">
                <a16:creationId xmlns:a16="http://schemas.microsoft.com/office/drawing/2014/main" id="{35133CE2-05C6-4599-88F0-20551D082A6D}"/>
              </a:ext>
            </a:extLst>
          </p:cNvPr>
          <p:cNvSpPr/>
          <p:nvPr/>
        </p:nvSpPr>
        <p:spPr>
          <a:xfrm>
            <a:off x="7509532" y="1725430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C3638E0C-263E-464F-962D-3E724D92E917}"/>
              </a:ext>
            </a:extLst>
          </p:cNvPr>
          <p:cNvSpPr/>
          <p:nvPr/>
        </p:nvSpPr>
        <p:spPr>
          <a:xfrm>
            <a:off x="7579381" y="1805975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8D3AEBC-E538-43F6-9F28-B51EF7104E76}"/>
              </a:ext>
            </a:extLst>
          </p:cNvPr>
          <p:cNvSpPr txBox="1"/>
          <p:nvPr/>
        </p:nvSpPr>
        <p:spPr>
          <a:xfrm>
            <a:off x="7416050" y="2242616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3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30" name="フローチャート: 代替処理 29">
            <a:extLst>
              <a:ext uri="{FF2B5EF4-FFF2-40B4-BE49-F238E27FC236}">
                <a16:creationId xmlns:a16="http://schemas.microsoft.com/office/drawing/2014/main" id="{2C514AB7-32DB-4CB1-A3AA-902173867342}"/>
              </a:ext>
            </a:extLst>
          </p:cNvPr>
          <p:cNvSpPr/>
          <p:nvPr/>
        </p:nvSpPr>
        <p:spPr>
          <a:xfrm>
            <a:off x="5281087" y="2593890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F8AF6973-D01C-45D8-AD1A-ECB76BB9C071}"/>
              </a:ext>
            </a:extLst>
          </p:cNvPr>
          <p:cNvSpPr/>
          <p:nvPr/>
        </p:nvSpPr>
        <p:spPr>
          <a:xfrm>
            <a:off x="5350936" y="2674435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C3BB01A-7484-4AAE-BB73-6A4EC537E106}"/>
              </a:ext>
            </a:extLst>
          </p:cNvPr>
          <p:cNvSpPr txBox="1"/>
          <p:nvPr/>
        </p:nvSpPr>
        <p:spPr>
          <a:xfrm>
            <a:off x="5184778" y="3098114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4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33" name="フローチャート: 代替処理 32">
            <a:extLst>
              <a:ext uri="{FF2B5EF4-FFF2-40B4-BE49-F238E27FC236}">
                <a16:creationId xmlns:a16="http://schemas.microsoft.com/office/drawing/2014/main" id="{1DE6582A-50B9-4F66-98D0-E707575BA3B1}"/>
              </a:ext>
            </a:extLst>
          </p:cNvPr>
          <p:cNvSpPr/>
          <p:nvPr/>
        </p:nvSpPr>
        <p:spPr>
          <a:xfrm>
            <a:off x="6396663" y="2605214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435CACD3-1DE9-4FB2-99D7-97F88539CAE9}"/>
              </a:ext>
            </a:extLst>
          </p:cNvPr>
          <p:cNvSpPr/>
          <p:nvPr/>
        </p:nvSpPr>
        <p:spPr>
          <a:xfrm>
            <a:off x="6466512" y="2685759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9D7058B-FFB4-4987-82F4-98BC7D0D90A2}"/>
              </a:ext>
            </a:extLst>
          </p:cNvPr>
          <p:cNvSpPr txBox="1"/>
          <p:nvPr/>
        </p:nvSpPr>
        <p:spPr>
          <a:xfrm>
            <a:off x="6297647" y="3108095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5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36" name="フローチャート: 代替処理 35">
            <a:extLst>
              <a:ext uri="{FF2B5EF4-FFF2-40B4-BE49-F238E27FC236}">
                <a16:creationId xmlns:a16="http://schemas.microsoft.com/office/drawing/2014/main" id="{9B52DBE6-8D48-4CB2-AAE7-46499C3242AF}"/>
              </a:ext>
            </a:extLst>
          </p:cNvPr>
          <p:cNvSpPr/>
          <p:nvPr/>
        </p:nvSpPr>
        <p:spPr>
          <a:xfrm>
            <a:off x="7509532" y="2608673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90F99F49-337A-4D36-BDE6-E3784B93B454}"/>
              </a:ext>
            </a:extLst>
          </p:cNvPr>
          <p:cNvSpPr/>
          <p:nvPr/>
        </p:nvSpPr>
        <p:spPr>
          <a:xfrm>
            <a:off x="7579381" y="2689218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B6E8A40-11E8-44B9-A078-A4EC6E915FCD}"/>
              </a:ext>
            </a:extLst>
          </p:cNvPr>
          <p:cNvSpPr txBox="1"/>
          <p:nvPr/>
        </p:nvSpPr>
        <p:spPr>
          <a:xfrm>
            <a:off x="7416050" y="3100458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6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CB07F2C-45E8-4875-984A-AC7D520C2A01}"/>
              </a:ext>
            </a:extLst>
          </p:cNvPr>
          <p:cNvSpPr txBox="1"/>
          <p:nvPr/>
        </p:nvSpPr>
        <p:spPr>
          <a:xfrm>
            <a:off x="143932" y="3773230"/>
            <a:ext cx="16510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+mn-ea"/>
              </a:rPr>
              <a:t>■ゲーム画面</a:t>
            </a: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773E798A-0DDE-4648-8C47-60FC0FB07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334" y="4309039"/>
            <a:ext cx="4114800" cy="2297604"/>
          </a:xfrm>
          <a:prstGeom prst="rect">
            <a:avLst/>
          </a:prstGeom>
        </p:spPr>
      </p:pic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9D90DA5F-62A3-4A72-9E8A-9C638AFFBC4A}"/>
              </a:ext>
            </a:extLst>
          </p:cNvPr>
          <p:cNvGrpSpPr/>
          <p:nvPr/>
        </p:nvGrpSpPr>
        <p:grpSpPr>
          <a:xfrm>
            <a:off x="296331" y="4274084"/>
            <a:ext cx="4114800" cy="2335419"/>
            <a:chOff x="296331" y="4274084"/>
            <a:chExt cx="4114800" cy="2335419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A89D40BF-FDA4-4F6A-BD20-C21B4CD4F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3474406A-E0E2-4590-930C-BD24A7AEB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A97A06D5-4E0C-4E4E-9F02-C12935532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42" name="図 41">
              <a:extLst>
                <a:ext uri="{FF2B5EF4-FFF2-40B4-BE49-F238E27FC236}">
                  <a16:creationId xmlns:a16="http://schemas.microsoft.com/office/drawing/2014/main" id="{D67D3A13-841D-41BC-8E93-D6AA238DF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A4E01171-4260-416A-BD94-4B673A573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90FC9707-C358-4A65-B762-4755ECE65B92}"/>
                </a:ext>
              </a:extLst>
            </p:cNvPr>
            <p:cNvSpPr txBox="1"/>
            <p:nvPr/>
          </p:nvSpPr>
          <p:spPr>
            <a:xfrm>
              <a:off x="489341" y="4596680"/>
              <a:ext cx="4528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F5143088-0654-4A00-BE7C-C2D3E35CB689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CD919476-B41E-43F5-A1CF-20804548B037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D385759E-94CA-4D13-9C7A-CB7C8DA9F90B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：中断</a:t>
              </a:r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8F09583-15A0-4670-ABAE-49BA7FAA75F3}"/>
              </a:ext>
            </a:extLst>
          </p:cNvPr>
          <p:cNvSpPr/>
          <p:nvPr/>
        </p:nvSpPr>
        <p:spPr>
          <a:xfrm>
            <a:off x="5540454" y="4777203"/>
            <a:ext cx="2706812" cy="1520308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447889E-138C-4773-87F2-95D7CC46851B}"/>
              </a:ext>
            </a:extLst>
          </p:cNvPr>
          <p:cNvSpPr txBox="1"/>
          <p:nvPr/>
        </p:nvSpPr>
        <p:spPr>
          <a:xfrm>
            <a:off x="4745660" y="3773230"/>
            <a:ext cx="41148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+mn-ea"/>
              </a:rPr>
              <a:t>■ゲーム画面ポップアップ</a:t>
            </a:r>
            <a:endParaRPr kumimoji="1" lang="en-US" altLang="ja-JP" dirty="0">
              <a:latin typeface="+mn-ea"/>
            </a:endParaRPr>
          </a:p>
          <a:p>
            <a:r>
              <a:rPr kumimoji="1" lang="ja-JP" altLang="en-US" sz="1200" dirty="0">
                <a:latin typeface="+mn-ea"/>
              </a:rPr>
              <a:t>レイアウトはゲームクリア</a:t>
            </a:r>
            <a:r>
              <a:rPr kumimoji="1" lang="en-US" altLang="ja-JP" sz="1200" dirty="0">
                <a:latin typeface="+mn-ea"/>
              </a:rPr>
              <a:t>/</a:t>
            </a:r>
            <a:r>
              <a:rPr kumimoji="1" lang="ja-JP" altLang="en-US" sz="1200" dirty="0">
                <a:latin typeface="+mn-ea"/>
              </a:rPr>
              <a:t>ゲームオーバー</a:t>
            </a:r>
            <a:r>
              <a:rPr kumimoji="1" lang="en-US" altLang="ja-JP" sz="1200" dirty="0">
                <a:latin typeface="+mn-ea"/>
              </a:rPr>
              <a:t>/</a:t>
            </a:r>
            <a:r>
              <a:rPr kumimoji="1" lang="ja-JP" altLang="en-US" sz="1200" dirty="0">
                <a:latin typeface="+mn-ea"/>
              </a:rPr>
              <a:t>中断共通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D74648B-3825-406A-BB2D-AAA951413397}"/>
              </a:ext>
            </a:extLst>
          </p:cNvPr>
          <p:cNvSpPr txBox="1"/>
          <p:nvPr/>
        </p:nvSpPr>
        <p:spPr>
          <a:xfrm>
            <a:off x="6043130" y="4983385"/>
            <a:ext cx="17652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ポップアップタイトル</a:t>
            </a:r>
            <a:endParaRPr kumimoji="1" lang="en-US" altLang="ja-JP" sz="1200" dirty="0">
              <a:latin typeface="+mn-ea"/>
            </a:endParaRPr>
          </a:p>
          <a:p>
            <a:r>
              <a:rPr kumimoji="1" lang="en-US" altLang="ja-JP" sz="1200" dirty="0">
                <a:latin typeface="+mn-ea"/>
              </a:rPr>
              <a:t>(</a:t>
            </a:r>
            <a:r>
              <a:rPr kumimoji="1" lang="ja-JP" altLang="en-US" sz="1200" dirty="0">
                <a:latin typeface="+mn-ea"/>
              </a:rPr>
              <a:t>ゲームクリアなど</a:t>
            </a:r>
            <a:r>
              <a:rPr kumimoji="1" lang="en-US" altLang="ja-JP" sz="1200" dirty="0">
                <a:latin typeface="+mn-ea"/>
              </a:rPr>
              <a:t>)</a:t>
            </a:r>
            <a:endParaRPr kumimoji="1" lang="ja-JP" altLang="en-US" sz="1200" dirty="0">
              <a:latin typeface="+mn-ea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9E0A3CA0-485F-41E5-856A-333D2D6D1F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435" y="5422757"/>
            <a:ext cx="450850" cy="450850"/>
          </a:xfrm>
          <a:prstGeom prst="rect">
            <a:avLst/>
          </a:prstGeom>
        </p:spPr>
      </p:pic>
      <p:sp>
        <p:nvSpPr>
          <p:cNvPr id="48" name="吹き出し: 円形 47">
            <a:extLst>
              <a:ext uri="{FF2B5EF4-FFF2-40B4-BE49-F238E27FC236}">
                <a16:creationId xmlns:a16="http://schemas.microsoft.com/office/drawing/2014/main" id="{E305390B-6061-4B61-A8FC-C28D047EF521}"/>
              </a:ext>
            </a:extLst>
          </p:cNvPr>
          <p:cNvSpPr/>
          <p:nvPr/>
        </p:nvSpPr>
        <p:spPr>
          <a:xfrm>
            <a:off x="7917066" y="4572303"/>
            <a:ext cx="1947333" cy="918099"/>
          </a:xfrm>
          <a:prstGeom prst="wedgeEllipseCallout">
            <a:avLst>
              <a:gd name="adj1" fmla="val -83381"/>
              <a:gd name="adj2" fmla="val 6434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E68E861-848E-45C6-B718-2A6BD959F57C}"/>
              </a:ext>
            </a:extLst>
          </p:cNvPr>
          <p:cNvSpPr txBox="1"/>
          <p:nvPr/>
        </p:nvSpPr>
        <p:spPr>
          <a:xfrm>
            <a:off x="8012263" y="4727485"/>
            <a:ext cx="196086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中央に主人公配置</a:t>
            </a:r>
            <a:endParaRPr kumimoji="1" lang="en-US" altLang="ja-JP" sz="1200" dirty="0">
              <a:latin typeface="+mn-ea"/>
            </a:endParaRPr>
          </a:p>
          <a:p>
            <a:r>
              <a:rPr kumimoji="1" lang="en-US" altLang="ja-JP" sz="1200" dirty="0">
                <a:latin typeface="+mn-ea"/>
              </a:rPr>
              <a:t>(</a:t>
            </a:r>
            <a:r>
              <a:rPr kumimoji="1" lang="ja-JP" altLang="en-US" sz="1200" dirty="0">
                <a:latin typeface="+mn-ea"/>
              </a:rPr>
              <a:t>クリア、ゲームオーバー時のみ</a:t>
            </a:r>
            <a:r>
              <a:rPr kumimoji="1" lang="en-US" altLang="ja-JP" sz="1200" dirty="0">
                <a:latin typeface="+mn-ea"/>
              </a:rPr>
              <a:t>)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2B8C8A93-0E39-46AC-A356-4A8D0B416C40}"/>
              </a:ext>
            </a:extLst>
          </p:cNvPr>
          <p:cNvSpPr/>
          <p:nvPr/>
        </p:nvSpPr>
        <p:spPr>
          <a:xfrm>
            <a:off x="6251979" y="5915303"/>
            <a:ext cx="540593" cy="2257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dirty="0"/>
              <a:t>セレクト</a:t>
            </a:r>
            <a:endParaRPr kumimoji="1" lang="en-US" altLang="ja-JP" sz="500" dirty="0"/>
          </a:p>
          <a:p>
            <a:pPr algn="ctr"/>
            <a:r>
              <a:rPr kumimoji="1" lang="ja-JP" altLang="en-US" sz="500" dirty="0"/>
              <a:t>画面に戻る</a:t>
            </a: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D6540113-F564-4060-961E-C042E9C6619D}"/>
              </a:ext>
            </a:extLst>
          </p:cNvPr>
          <p:cNvSpPr/>
          <p:nvPr/>
        </p:nvSpPr>
        <p:spPr>
          <a:xfrm>
            <a:off x="7085220" y="5918303"/>
            <a:ext cx="540593" cy="2257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dirty="0"/>
              <a:t>次のステージへ</a:t>
            </a:r>
          </a:p>
        </p:txBody>
      </p:sp>
      <p:pic>
        <p:nvPicPr>
          <p:cNvPr id="52" name="図 51">
            <a:extLst>
              <a:ext uri="{FF2B5EF4-FFF2-40B4-BE49-F238E27FC236}">
                <a16:creationId xmlns:a16="http://schemas.microsoft.com/office/drawing/2014/main" id="{05E24B43-62E8-4A66-A8D3-16ABB3525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495" y="4274084"/>
            <a:ext cx="406402" cy="406402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B7A42354-98EC-4C75-9354-13EF1173D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584467"/>
            <a:ext cx="267667" cy="267667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204999E6-870E-4596-9997-2227B55BD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170" y="4274084"/>
            <a:ext cx="406402" cy="406402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C2810C9C-42F8-43C5-9E9F-5292C903A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845" y="4274084"/>
            <a:ext cx="406402" cy="406402"/>
          </a:xfrm>
          <a:prstGeom prst="rect">
            <a:avLst/>
          </a:prstGeom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56C0BA6-48EB-4180-8EF2-54715978F792}"/>
              </a:ext>
            </a:extLst>
          </p:cNvPr>
          <p:cNvSpPr txBox="1"/>
          <p:nvPr/>
        </p:nvSpPr>
        <p:spPr>
          <a:xfrm>
            <a:off x="5091505" y="4596680"/>
            <a:ext cx="45287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×0</a:t>
            </a:r>
            <a:endParaRPr kumimoji="1" lang="ja-JP" altLang="en-US" sz="1100" b="1" dirty="0">
              <a:latin typeface="+mn-ea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8CFA7DE-A615-4A45-868B-3D6B27A2155F}"/>
              </a:ext>
            </a:extLst>
          </p:cNvPr>
          <p:cNvSpPr txBox="1"/>
          <p:nvPr/>
        </p:nvSpPr>
        <p:spPr>
          <a:xfrm>
            <a:off x="1990057" y="4317809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DBF3229-DD76-4B21-A0CD-5CC13BF16A9C}"/>
              </a:ext>
            </a:extLst>
          </p:cNvPr>
          <p:cNvSpPr txBox="1"/>
          <p:nvPr/>
        </p:nvSpPr>
        <p:spPr>
          <a:xfrm>
            <a:off x="6461336" y="4317809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165491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■操作説明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18950CC1-EAFD-4F08-924D-54CF4C684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754793"/>
              </p:ext>
            </p:extLst>
          </p:nvPr>
        </p:nvGraphicFramePr>
        <p:xfrm>
          <a:off x="193040" y="1066800"/>
          <a:ext cx="7029030" cy="3047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560">
                  <a:extLst>
                    <a:ext uri="{9D8B030D-6E8A-4147-A177-3AD203B41FA5}">
                      <a16:colId xmlns:a16="http://schemas.microsoft.com/office/drawing/2014/main" val="2416707162"/>
                    </a:ext>
                  </a:extLst>
                </a:gridCol>
                <a:gridCol w="5469470">
                  <a:extLst>
                    <a:ext uri="{9D8B030D-6E8A-4147-A177-3AD203B41FA5}">
                      <a16:colId xmlns:a16="http://schemas.microsoft.com/office/drawing/2014/main" val="1697303351"/>
                    </a:ext>
                  </a:extLst>
                </a:gridCol>
              </a:tblGrid>
              <a:tr h="28429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要素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099889"/>
                  </a:ext>
                </a:extLst>
              </a:tr>
              <a:tr h="284294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WASD/</a:t>
                      </a:r>
                      <a:r>
                        <a:rPr kumimoji="1" lang="ja-JP" altLang="en-US" sz="1200" dirty="0"/>
                        <a:t>↑←↓→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3336"/>
                  </a:ext>
                </a:extLst>
              </a:tr>
              <a:tr h="490699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・ワイヤー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マウスカーソルを接続可能な位置に合わせる：ワイヤーの発射場所決め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左クリック単押し：ワイヤー接続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右クリック単押し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：</a:t>
                      </a: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ワイヤー接続中</a:t>
                      </a: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)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ワイヤーの接続解除</a:t>
                      </a:r>
                      <a:endParaRPr kumimoji="1" lang="en-US" altLang="ja-JP" sz="1200" dirty="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12529"/>
                  </a:ext>
                </a:extLst>
              </a:tr>
              <a:tr h="3504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・攻撃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右クリック単押し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：</a:t>
                      </a: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(Player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と同一地面上にいる敵をクリック</a:t>
                      </a: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)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敵に攻撃</a:t>
                      </a:r>
                      <a:endParaRPr kumimoji="1" lang="en-US" altLang="ja-JP" sz="1200" dirty="0">
                        <a:sym typeface="Wingdings" panose="05000000000000000000" pitchFamily="2" charset="2"/>
                      </a:endParaRPr>
                    </a:p>
                    <a:p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攻撃方法：近距離、遠距離の</a:t>
                      </a: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パターン</a:t>
                      </a: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距離によって自動で変更される</a:t>
                      </a: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99081"/>
                  </a:ext>
                </a:extLst>
              </a:tr>
              <a:tr h="284294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・中断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+mn-ea"/>
                          <a:ea typeface="+mn-ea"/>
                        </a:rPr>
                        <a:t>エスケープキー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54038"/>
                  </a:ext>
                </a:extLst>
              </a:tr>
              <a:tr h="284294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42516"/>
                  </a:ext>
                </a:extLst>
              </a:tr>
              <a:tr h="28429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331847"/>
                  </a:ext>
                </a:extLst>
              </a:tr>
              <a:tr h="28429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020169"/>
                  </a:ext>
                </a:extLst>
              </a:tr>
            </a:tbl>
          </a:graphicData>
        </a:graphic>
      </p:graphicFrame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7BA291B-04BB-40D2-A9E0-5D7CFE012271}"/>
              </a:ext>
            </a:extLst>
          </p:cNvPr>
          <p:cNvGrpSpPr/>
          <p:nvPr/>
        </p:nvGrpSpPr>
        <p:grpSpPr>
          <a:xfrm>
            <a:off x="296331" y="4274084"/>
            <a:ext cx="4114800" cy="2335419"/>
            <a:chOff x="296331" y="4274084"/>
            <a:chExt cx="4114800" cy="2335419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828663A6-6D36-452E-BBC0-6266C5444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FCA09A25-6065-4104-A653-0B017F3C0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2D12A83-1D0A-4CAF-88B9-956F6DED9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69150105-6C9A-4925-9BF3-1CC8E5C8B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3CCFC540-6DEF-4C67-8C22-319FC1521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1AE1827-B0A3-4452-83A9-7B39014BCDCE}"/>
                </a:ext>
              </a:extLst>
            </p:cNvPr>
            <p:cNvSpPr txBox="1"/>
            <p:nvPr/>
          </p:nvSpPr>
          <p:spPr>
            <a:xfrm>
              <a:off x="489341" y="4596680"/>
              <a:ext cx="4528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5F755C27-FCE5-4B27-A4BB-AABD5A18CD6C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B2A7C7A9-98B1-4D24-9F95-20E32B2B3A61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4D7AEBE7-9343-4BFF-9243-2E253D340107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：中断</a:t>
              </a:r>
            </a:p>
          </p:txBody>
        </p:sp>
      </p:grp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88BAB8D-AD0A-4D58-B628-FB05C7B281D1}"/>
              </a:ext>
            </a:extLst>
          </p:cNvPr>
          <p:cNvCxnSpPr/>
          <p:nvPr/>
        </p:nvCxnSpPr>
        <p:spPr>
          <a:xfrm flipV="1">
            <a:off x="1507067" y="5054599"/>
            <a:ext cx="990600" cy="584200"/>
          </a:xfrm>
          <a:prstGeom prst="straightConnector1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5828AD2-D34F-41B1-8495-77F46BBD4719}"/>
              </a:ext>
            </a:extLst>
          </p:cNvPr>
          <p:cNvCxnSpPr>
            <a:cxnSpLocks/>
          </p:cNvCxnSpPr>
          <p:nvPr/>
        </p:nvCxnSpPr>
        <p:spPr>
          <a:xfrm flipV="1">
            <a:off x="2520285" y="4996656"/>
            <a:ext cx="81759" cy="508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矢印: 右 19">
            <a:extLst>
              <a:ext uri="{FF2B5EF4-FFF2-40B4-BE49-F238E27FC236}">
                <a16:creationId xmlns:a16="http://schemas.microsoft.com/office/drawing/2014/main" id="{AA7C018A-1D12-4188-B16E-ED881849E685}"/>
              </a:ext>
            </a:extLst>
          </p:cNvPr>
          <p:cNvSpPr/>
          <p:nvPr/>
        </p:nvSpPr>
        <p:spPr>
          <a:xfrm rot="14124514">
            <a:off x="2585673" y="4890602"/>
            <a:ext cx="322094" cy="32799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吹き出し: 円形 20">
            <a:extLst>
              <a:ext uri="{FF2B5EF4-FFF2-40B4-BE49-F238E27FC236}">
                <a16:creationId xmlns:a16="http://schemas.microsoft.com/office/drawing/2014/main" id="{DC2D7475-559F-4505-A8B3-2EE54FD1B541}"/>
              </a:ext>
            </a:extLst>
          </p:cNvPr>
          <p:cNvSpPr/>
          <p:nvPr/>
        </p:nvSpPr>
        <p:spPr>
          <a:xfrm>
            <a:off x="4075740" y="4865957"/>
            <a:ext cx="2113393" cy="918099"/>
          </a:xfrm>
          <a:prstGeom prst="wedgeEllipseCallout">
            <a:avLst>
              <a:gd name="adj1" fmla="val -94041"/>
              <a:gd name="adj2" fmla="val -2418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2F25F6E-BA61-47CE-B2BA-47E5F5145556}"/>
              </a:ext>
            </a:extLst>
          </p:cNvPr>
          <p:cNvSpPr txBox="1"/>
          <p:nvPr/>
        </p:nvSpPr>
        <p:spPr>
          <a:xfrm>
            <a:off x="4302087" y="5094173"/>
            <a:ext cx="19608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マウスポインタ表示。</a:t>
            </a:r>
            <a:endParaRPr kumimoji="1" lang="en-US" altLang="ja-JP" sz="1200" dirty="0">
              <a:latin typeface="+mn-ea"/>
            </a:endParaRPr>
          </a:p>
          <a:p>
            <a:r>
              <a:rPr kumimoji="1" lang="ja-JP" altLang="en-US" sz="1200" dirty="0">
                <a:latin typeface="+mn-ea"/>
              </a:rPr>
              <a:t>予測線表示。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FB303B4-5B22-47F1-9C8C-79C4C88BD355}"/>
              </a:ext>
            </a:extLst>
          </p:cNvPr>
          <p:cNvSpPr txBox="1"/>
          <p:nvPr/>
        </p:nvSpPr>
        <p:spPr>
          <a:xfrm>
            <a:off x="4381589" y="4390469"/>
            <a:ext cx="19608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latin typeface="+mn-ea"/>
              </a:rPr>
              <a:t>ワイヤー接続位置決め</a:t>
            </a:r>
            <a:endParaRPr kumimoji="1" lang="en-US" altLang="ja-JP" sz="1200" b="1" dirty="0">
              <a:latin typeface="+mn-ea"/>
            </a:endParaRPr>
          </a:p>
          <a:p>
            <a:r>
              <a:rPr kumimoji="1" lang="ja-JP" altLang="en-US" sz="1200" b="1" dirty="0">
                <a:latin typeface="+mn-ea"/>
              </a:rPr>
              <a:t>画面イメージ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FAC2171-AFB6-4872-A308-2A522082F6B0}"/>
              </a:ext>
            </a:extLst>
          </p:cNvPr>
          <p:cNvGrpSpPr/>
          <p:nvPr/>
        </p:nvGrpSpPr>
        <p:grpSpPr>
          <a:xfrm>
            <a:off x="6277076" y="4274084"/>
            <a:ext cx="3395133" cy="1910075"/>
            <a:chOff x="296331" y="4274084"/>
            <a:chExt cx="4114800" cy="2335419"/>
          </a:xfrm>
        </p:grpSpPr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BE5AB2CE-6AFF-48B0-8BF0-AF832A19A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006A88F4-9FF6-4775-BFD0-4976726CD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854EF0EA-90C0-45B1-A668-4A01CC305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DC814187-8CC5-41FA-9F3B-030CB4C2B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B198B604-88D0-48FA-8D43-F4155635E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4C5B65CC-D123-449A-B588-E313E1A0196E}"/>
                </a:ext>
              </a:extLst>
            </p:cNvPr>
            <p:cNvSpPr txBox="1"/>
            <p:nvPr/>
          </p:nvSpPr>
          <p:spPr>
            <a:xfrm>
              <a:off x="489341" y="4596680"/>
              <a:ext cx="683828" cy="319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32" name="四角形: 角を丸くする 31">
              <a:extLst>
                <a:ext uri="{FF2B5EF4-FFF2-40B4-BE49-F238E27FC236}">
                  <a16:creationId xmlns:a16="http://schemas.microsoft.com/office/drawing/2014/main" id="{DC802762-078A-4A5E-A573-64607C195F08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9FE8B28A-78FC-45B3-BB59-2E96073F9AEE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09186906-E78F-44C7-B469-65FBE4CE6AB2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：離脱</a:t>
              </a:r>
            </a:p>
          </p:txBody>
        </p:sp>
      </p:grpSp>
      <p:sp>
        <p:nvSpPr>
          <p:cNvPr id="43" name="矢印: 右 42">
            <a:extLst>
              <a:ext uri="{FF2B5EF4-FFF2-40B4-BE49-F238E27FC236}">
                <a16:creationId xmlns:a16="http://schemas.microsoft.com/office/drawing/2014/main" id="{F4A01879-97DF-4670-974E-14738D46AA25}"/>
              </a:ext>
            </a:extLst>
          </p:cNvPr>
          <p:cNvSpPr/>
          <p:nvPr/>
        </p:nvSpPr>
        <p:spPr>
          <a:xfrm rot="14124514">
            <a:off x="8464874" y="5296704"/>
            <a:ext cx="322094" cy="32799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20AC454-AA82-4E83-B607-E0B1474832E0}"/>
              </a:ext>
            </a:extLst>
          </p:cNvPr>
          <p:cNvSpPr/>
          <p:nvPr/>
        </p:nvSpPr>
        <p:spPr>
          <a:xfrm>
            <a:off x="292006" y="5929792"/>
            <a:ext cx="1617136" cy="695049"/>
          </a:xfrm>
          <a:prstGeom prst="rect">
            <a:avLst/>
          </a:prstGeom>
          <a:solidFill>
            <a:srgbClr val="C0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964C757-F9E5-43D4-9ED5-BAE44D222224}"/>
              </a:ext>
            </a:extLst>
          </p:cNvPr>
          <p:cNvSpPr/>
          <p:nvPr/>
        </p:nvSpPr>
        <p:spPr>
          <a:xfrm>
            <a:off x="3267172" y="5926667"/>
            <a:ext cx="1143959" cy="695049"/>
          </a:xfrm>
          <a:prstGeom prst="rect">
            <a:avLst/>
          </a:prstGeom>
          <a:solidFill>
            <a:srgbClr val="00206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4A8A034-869F-4452-9B7D-7F73CF052B57}"/>
              </a:ext>
            </a:extLst>
          </p:cNvPr>
          <p:cNvSpPr txBox="1"/>
          <p:nvPr/>
        </p:nvSpPr>
        <p:spPr>
          <a:xfrm>
            <a:off x="359118" y="6622969"/>
            <a:ext cx="275150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同じ色が同一地面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19772B6-BC8A-48F2-AA91-7FF3ED7935F3}"/>
              </a:ext>
            </a:extLst>
          </p:cNvPr>
          <p:cNvSpPr txBox="1"/>
          <p:nvPr/>
        </p:nvSpPr>
        <p:spPr>
          <a:xfrm>
            <a:off x="1979941" y="4334482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56A9AEB-55E4-47C8-BBA8-209CC5D6FB58}"/>
              </a:ext>
            </a:extLst>
          </p:cNvPr>
          <p:cNvSpPr txBox="1"/>
          <p:nvPr/>
        </p:nvSpPr>
        <p:spPr>
          <a:xfrm>
            <a:off x="7597923" y="4301366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6D5A344-3B45-4DFF-904A-5977377FBD0C}"/>
              </a:ext>
            </a:extLst>
          </p:cNvPr>
          <p:cNvSpPr txBox="1"/>
          <p:nvPr/>
        </p:nvSpPr>
        <p:spPr>
          <a:xfrm>
            <a:off x="7222070" y="3652577"/>
            <a:ext cx="271297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ワイヤー接続不可の場所にカーソルを合わせても予測線は表示されない</a:t>
            </a:r>
          </a:p>
        </p:txBody>
      </p:sp>
    </p:spTree>
    <p:extLst>
      <p:ext uri="{BB962C8B-B14F-4D97-AF65-F5344CB8AC3E}">
        <p14:creationId xmlns:p14="http://schemas.microsoft.com/office/powerpoint/2010/main" val="252771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■遷移フロー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02A3D78-64FF-49CC-B27F-DC656068156A}"/>
              </a:ext>
            </a:extLst>
          </p:cNvPr>
          <p:cNvSpPr/>
          <p:nvPr/>
        </p:nvSpPr>
        <p:spPr>
          <a:xfrm>
            <a:off x="3623733" y="960967"/>
            <a:ext cx="1938867" cy="491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タイトル画面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8F40904B-EB6A-4DB9-9105-2A419D268D15}"/>
              </a:ext>
            </a:extLst>
          </p:cNvPr>
          <p:cNvSpPr/>
          <p:nvPr/>
        </p:nvSpPr>
        <p:spPr>
          <a:xfrm>
            <a:off x="3623733" y="1985434"/>
            <a:ext cx="1938867" cy="491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ステージセレクト画面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4A1176F-BED2-4A41-9DCC-0F168DC78C7D}"/>
              </a:ext>
            </a:extLst>
          </p:cNvPr>
          <p:cNvSpPr/>
          <p:nvPr/>
        </p:nvSpPr>
        <p:spPr>
          <a:xfrm>
            <a:off x="3657600" y="4525434"/>
            <a:ext cx="1938867" cy="491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ステージ</a:t>
            </a:r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06AFA7C-C1AB-4C67-91AC-A4FEF520098E}"/>
              </a:ext>
            </a:extLst>
          </p:cNvPr>
          <p:cNvCxnSpPr>
            <a:stCxn id="15" idx="2"/>
            <a:endCxn id="58" idx="0"/>
          </p:cNvCxnSpPr>
          <p:nvPr/>
        </p:nvCxnSpPr>
        <p:spPr>
          <a:xfrm>
            <a:off x="4593167" y="1452033"/>
            <a:ext cx="0" cy="5334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B8AD88C2-2C89-4314-8561-6F7A20C69387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4580466" y="2476500"/>
            <a:ext cx="46568" cy="20489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9120392A-0655-4F51-97AE-BB8F033D6CF6}"/>
              </a:ext>
            </a:extLst>
          </p:cNvPr>
          <p:cNvCxnSpPr/>
          <p:nvPr/>
        </p:nvCxnSpPr>
        <p:spPr>
          <a:xfrm rot="5400000">
            <a:off x="3056467" y="2535767"/>
            <a:ext cx="952500" cy="83396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コネクタ: カギ線 63">
            <a:extLst>
              <a:ext uri="{FF2B5EF4-FFF2-40B4-BE49-F238E27FC236}">
                <a16:creationId xmlns:a16="http://schemas.microsoft.com/office/drawing/2014/main" id="{04C65EE0-9C09-49F6-AA85-74772551869A}"/>
              </a:ext>
            </a:extLst>
          </p:cNvPr>
          <p:cNvCxnSpPr>
            <a:cxnSpLocks/>
          </p:cNvCxnSpPr>
          <p:nvPr/>
        </p:nvCxnSpPr>
        <p:spPr>
          <a:xfrm rot="5400000">
            <a:off x="3781425" y="2792943"/>
            <a:ext cx="952501" cy="31961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34956598-3E53-4123-845D-CBEAAD63D1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49234" y="2792942"/>
            <a:ext cx="952501" cy="31961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6CB625AB-10F8-4C71-9389-76827A541D5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74193" y="2535765"/>
            <a:ext cx="952500" cy="83396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E14F93EA-1B26-44E9-BCF8-E5B81E260462}"/>
              </a:ext>
            </a:extLst>
          </p:cNvPr>
          <p:cNvSpPr/>
          <p:nvPr/>
        </p:nvSpPr>
        <p:spPr>
          <a:xfrm>
            <a:off x="2673354" y="3500967"/>
            <a:ext cx="859363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ステージ■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81F10028-7C03-4658-8CDE-CAC04230978D}"/>
              </a:ext>
            </a:extLst>
          </p:cNvPr>
          <p:cNvSpPr/>
          <p:nvPr/>
        </p:nvSpPr>
        <p:spPr>
          <a:xfrm>
            <a:off x="3657600" y="3500967"/>
            <a:ext cx="859363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ステージ■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019D9A7D-779A-4E13-AA92-82981EB704B4}"/>
              </a:ext>
            </a:extLst>
          </p:cNvPr>
          <p:cNvSpPr/>
          <p:nvPr/>
        </p:nvSpPr>
        <p:spPr>
          <a:xfrm>
            <a:off x="4690537" y="3500967"/>
            <a:ext cx="859363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ステージ■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2E9377A8-8C97-4440-9133-DE64AF53BAFB}"/>
              </a:ext>
            </a:extLst>
          </p:cNvPr>
          <p:cNvSpPr/>
          <p:nvPr/>
        </p:nvSpPr>
        <p:spPr>
          <a:xfrm>
            <a:off x="5674783" y="3500967"/>
            <a:ext cx="859363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ステージ■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6C55F7F2-D68A-4E08-A6A9-564FEF34F105}"/>
              </a:ext>
            </a:extLst>
          </p:cNvPr>
          <p:cNvCxnSpPr>
            <a:cxnSpLocks/>
          </p:cNvCxnSpPr>
          <p:nvPr/>
        </p:nvCxnSpPr>
        <p:spPr>
          <a:xfrm>
            <a:off x="4623324" y="5016500"/>
            <a:ext cx="3709" cy="6942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コネクタ: カギ線 76">
            <a:extLst>
              <a:ext uri="{FF2B5EF4-FFF2-40B4-BE49-F238E27FC236}">
                <a16:creationId xmlns:a16="http://schemas.microsoft.com/office/drawing/2014/main" id="{0A68BC58-BBD5-49F8-8160-C350679A5B31}"/>
              </a:ext>
            </a:extLst>
          </p:cNvPr>
          <p:cNvCxnSpPr>
            <a:stCxn id="59" idx="3"/>
            <a:endCxn id="58" idx="3"/>
          </p:cNvCxnSpPr>
          <p:nvPr/>
        </p:nvCxnSpPr>
        <p:spPr>
          <a:xfrm flipH="1" flipV="1">
            <a:off x="5562600" y="2230967"/>
            <a:ext cx="33867" cy="2540000"/>
          </a:xfrm>
          <a:prstGeom prst="bentConnector3">
            <a:avLst>
              <a:gd name="adj1" fmla="val -449995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7A5ADB55-62DC-4892-BF4E-FD2730ED0071}"/>
              </a:ext>
            </a:extLst>
          </p:cNvPr>
          <p:cNvSpPr/>
          <p:nvPr/>
        </p:nvSpPr>
        <p:spPr>
          <a:xfrm>
            <a:off x="3653890" y="5742518"/>
            <a:ext cx="1938867" cy="491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ステージ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165F1CF-C4D4-4C84-8B8C-5BE411727609}"/>
              </a:ext>
            </a:extLst>
          </p:cNvPr>
          <p:cNvSpPr txBox="1"/>
          <p:nvPr/>
        </p:nvSpPr>
        <p:spPr>
          <a:xfrm>
            <a:off x="5278969" y="5149791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クリア画面で次のステージに進むか</a:t>
            </a:r>
            <a:endParaRPr kumimoji="1" lang="en-US" altLang="ja-JP" sz="1000" b="1" dirty="0"/>
          </a:p>
          <a:p>
            <a:r>
              <a:rPr kumimoji="1" lang="ja-JP" altLang="en-US" sz="1000" b="1" dirty="0"/>
              <a:t>セレクト画面に戻るか決める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1435F398-7D57-4652-807C-D106D28BC726}"/>
              </a:ext>
            </a:extLst>
          </p:cNvPr>
          <p:cNvSpPr txBox="1"/>
          <p:nvPr/>
        </p:nvSpPr>
        <p:spPr>
          <a:xfrm>
            <a:off x="776533" y="2439399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最初はステージ</a:t>
            </a:r>
            <a:r>
              <a:rPr kumimoji="1" lang="en-US" altLang="ja-JP" sz="1000" b="1" dirty="0"/>
              <a:t>1</a:t>
            </a:r>
            <a:r>
              <a:rPr kumimoji="1" lang="ja-JP" altLang="en-US" sz="1000" b="1" dirty="0"/>
              <a:t>のみプレイ可能</a:t>
            </a:r>
            <a:endParaRPr kumimoji="1" lang="en-US" altLang="ja-JP" sz="1000" b="1" dirty="0"/>
          </a:p>
          <a:p>
            <a:r>
              <a:rPr kumimoji="1" lang="ja-JP" altLang="en-US" sz="1000" b="1" dirty="0"/>
              <a:t>以降、直前のステージクリアごとにステージ開放</a:t>
            </a:r>
          </a:p>
        </p:txBody>
      </p:sp>
      <p:sp>
        <p:nvSpPr>
          <p:cNvPr id="82" name="吹き出し: 円形 81">
            <a:extLst>
              <a:ext uri="{FF2B5EF4-FFF2-40B4-BE49-F238E27FC236}">
                <a16:creationId xmlns:a16="http://schemas.microsoft.com/office/drawing/2014/main" id="{8A1DE9EA-70A8-497F-8AA7-A6B73813BC8E}"/>
              </a:ext>
            </a:extLst>
          </p:cNvPr>
          <p:cNvSpPr/>
          <p:nvPr/>
        </p:nvSpPr>
        <p:spPr>
          <a:xfrm>
            <a:off x="1625600" y="1604403"/>
            <a:ext cx="1907115" cy="702733"/>
          </a:xfrm>
          <a:prstGeom prst="wedgeEllipseCallout">
            <a:avLst>
              <a:gd name="adj1" fmla="val -20195"/>
              <a:gd name="adj2" fmla="val 7469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464C1269-6CF7-4D81-A9D7-A2583DB02DB3}"/>
              </a:ext>
            </a:extLst>
          </p:cNvPr>
          <p:cNvSpPr txBox="1"/>
          <p:nvPr/>
        </p:nvSpPr>
        <p:spPr>
          <a:xfrm>
            <a:off x="1649491" y="1770116"/>
            <a:ext cx="192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b="1" dirty="0"/>
              <a:t>プレイ不可のステージは</a:t>
            </a:r>
            <a:endParaRPr kumimoji="1" lang="en-US" altLang="ja-JP" sz="800" b="1" dirty="0"/>
          </a:p>
          <a:p>
            <a:r>
              <a:rPr kumimoji="1" lang="ja-JP" altLang="en-US" sz="800" b="1" dirty="0"/>
              <a:t>遷移できないようにロックかけておく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F131ACD7-F5EE-4AF6-8C03-DCB76B0877C8}"/>
              </a:ext>
            </a:extLst>
          </p:cNvPr>
          <p:cNvCxnSpPr>
            <a:cxnSpLocks/>
          </p:cNvCxnSpPr>
          <p:nvPr/>
        </p:nvCxnSpPr>
        <p:spPr>
          <a:xfrm>
            <a:off x="4623323" y="6233584"/>
            <a:ext cx="0" cy="3407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楕円 86">
            <a:extLst>
              <a:ext uri="{FF2B5EF4-FFF2-40B4-BE49-F238E27FC236}">
                <a16:creationId xmlns:a16="http://schemas.microsoft.com/office/drawing/2014/main" id="{DDCA41ED-B418-4B26-A0F1-1933BEC106AA}"/>
              </a:ext>
            </a:extLst>
          </p:cNvPr>
          <p:cNvSpPr/>
          <p:nvPr/>
        </p:nvSpPr>
        <p:spPr>
          <a:xfrm>
            <a:off x="4603750" y="659890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EF082DD1-2BD5-43DE-8689-D861C30ED5DE}"/>
              </a:ext>
            </a:extLst>
          </p:cNvPr>
          <p:cNvSpPr/>
          <p:nvPr/>
        </p:nvSpPr>
        <p:spPr>
          <a:xfrm>
            <a:off x="4603750" y="673608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0" name="コネクタ: カギ線 89">
            <a:extLst>
              <a:ext uri="{FF2B5EF4-FFF2-40B4-BE49-F238E27FC236}">
                <a16:creationId xmlns:a16="http://schemas.microsoft.com/office/drawing/2014/main" id="{738023DD-93D8-4985-9A7C-C54999CB8F72}"/>
              </a:ext>
            </a:extLst>
          </p:cNvPr>
          <p:cNvCxnSpPr>
            <a:cxnSpLocks/>
            <a:stCxn id="79" idx="3"/>
            <a:endCxn id="58" idx="3"/>
          </p:cNvCxnSpPr>
          <p:nvPr/>
        </p:nvCxnSpPr>
        <p:spPr>
          <a:xfrm flipH="1" flipV="1">
            <a:off x="5562600" y="2230967"/>
            <a:ext cx="30157" cy="3757084"/>
          </a:xfrm>
          <a:prstGeom prst="bentConnector3">
            <a:avLst>
              <a:gd name="adj1" fmla="val -797338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楕円 95">
            <a:extLst>
              <a:ext uri="{FF2B5EF4-FFF2-40B4-BE49-F238E27FC236}">
                <a16:creationId xmlns:a16="http://schemas.microsoft.com/office/drawing/2014/main" id="{D5895E52-204D-428D-82F5-2E2AE9376596}"/>
              </a:ext>
            </a:extLst>
          </p:cNvPr>
          <p:cNvSpPr/>
          <p:nvPr/>
        </p:nvSpPr>
        <p:spPr>
          <a:xfrm>
            <a:off x="7372873" y="2956984"/>
            <a:ext cx="2390521" cy="10879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9E22F3A5-0701-4317-8777-789D83C1FBC6}"/>
              </a:ext>
            </a:extLst>
          </p:cNvPr>
          <p:cNvSpPr txBox="1"/>
          <p:nvPr/>
        </p:nvSpPr>
        <p:spPr>
          <a:xfrm>
            <a:off x="7209366" y="3401424"/>
            <a:ext cx="2621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クリア</a:t>
            </a:r>
            <a:r>
              <a:rPr kumimoji="1" lang="en-US" altLang="ja-JP" sz="1000" b="1" dirty="0"/>
              <a:t>/</a:t>
            </a:r>
            <a:r>
              <a:rPr kumimoji="1" lang="ja-JP" altLang="en-US" sz="1000" b="1" dirty="0"/>
              <a:t>ゲームオーバー</a:t>
            </a:r>
            <a:r>
              <a:rPr kumimoji="1" lang="en-US" altLang="ja-JP" sz="1000" b="1" dirty="0"/>
              <a:t>/</a:t>
            </a:r>
            <a:r>
              <a:rPr kumimoji="1" lang="ja-JP" altLang="en-US" sz="1000" b="1" dirty="0"/>
              <a:t>中断画面で</a:t>
            </a:r>
            <a:endParaRPr kumimoji="1" lang="en-US" altLang="ja-JP" sz="1000" b="1" dirty="0"/>
          </a:p>
          <a:p>
            <a:r>
              <a:rPr kumimoji="1" lang="ja-JP" altLang="en-US" sz="1000" b="1" dirty="0"/>
              <a:t>ステージセレクト画面に戻ることができる</a:t>
            </a:r>
          </a:p>
        </p:txBody>
      </p:sp>
    </p:spTree>
    <p:extLst>
      <p:ext uri="{BB962C8B-B14F-4D97-AF65-F5344CB8AC3E}">
        <p14:creationId xmlns:p14="http://schemas.microsoft.com/office/powerpoint/2010/main" val="279912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05370D0E-E8F1-4DCC-93A4-AF4B00447948}"/>
              </a:ext>
            </a:extLst>
          </p:cNvPr>
          <p:cNvSpPr/>
          <p:nvPr/>
        </p:nvSpPr>
        <p:spPr>
          <a:xfrm>
            <a:off x="350836" y="1998133"/>
            <a:ext cx="8886297" cy="19782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■チュートリアル構成</a:t>
            </a:r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8B16AC8B-F439-4DD1-A1CB-5F7A69D85BEE}"/>
              </a:ext>
            </a:extLst>
          </p:cNvPr>
          <p:cNvGrpSpPr/>
          <p:nvPr/>
        </p:nvGrpSpPr>
        <p:grpSpPr>
          <a:xfrm>
            <a:off x="296331" y="4274084"/>
            <a:ext cx="4114800" cy="2335419"/>
            <a:chOff x="296331" y="4274084"/>
            <a:chExt cx="4114800" cy="2335419"/>
          </a:xfrm>
        </p:grpSpPr>
        <p:pic>
          <p:nvPicPr>
            <p:cNvPr id="59" name="図 58">
              <a:extLst>
                <a:ext uri="{FF2B5EF4-FFF2-40B4-BE49-F238E27FC236}">
                  <a16:creationId xmlns:a16="http://schemas.microsoft.com/office/drawing/2014/main" id="{24C7863F-43DE-4963-AE97-6D5A497DC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C073BE13-F5FE-49B9-AB38-2FDE0BC60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61" name="図 60">
              <a:extLst>
                <a:ext uri="{FF2B5EF4-FFF2-40B4-BE49-F238E27FC236}">
                  <a16:creationId xmlns:a16="http://schemas.microsoft.com/office/drawing/2014/main" id="{104476A8-2722-4859-8376-6BC41C3C9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62" name="図 61">
              <a:extLst>
                <a:ext uri="{FF2B5EF4-FFF2-40B4-BE49-F238E27FC236}">
                  <a16:creationId xmlns:a16="http://schemas.microsoft.com/office/drawing/2014/main" id="{E02F9C4F-E9B8-4570-AB06-527471204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63" name="図 62">
              <a:extLst>
                <a:ext uri="{FF2B5EF4-FFF2-40B4-BE49-F238E27FC236}">
                  <a16:creationId xmlns:a16="http://schemas.microsoft.com/office/drawing/2014/main" id="{0A57B13B-695E-4B38-8775-32D3BF7EC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211FD714-6B86-449E-BF09-C264EE0AA5D5}"/>
                </a:ext>
              </a:extLst>
            </p:cNvPr>
            <p:cNvSpPr txBox="1"/>
            <p:nvPr/>
          </p:nvSpPr>
          <p:spPr>
            <a:xfrm>
              <a:off x="489341" y="4596680"/>
              <a:ext cx="4528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65" name="四角形: 角を丸くする 64">
              <a:extLst>
                <a:ext uri="{FF2B5EF4-FFF2-40B4-BE49-F238E27FC236}">
                  <a16:creationId xmlns:a16="http://schemas.microsoft.com/office/drawing/2014/main" id="{F45A4349-8912-4644-BD50-B1A2B4B57E7B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28110783-18B9-4C6F-9A64-DD856B3664C8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2309103C-72FD-4026-8EC1-6E891A104154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：中断</a:t>
              </a: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8868942-708A-42C7-9B7F-61B4024D5937}"/>
              </a:ext>
            </a:extLst>
          </p:cNvPr>
          <p:cNvSpPr txBox="1"/>
          <p:nvPr/>
        </p:nvSpPr>
        <p:spPr>
          <a:xfrm>
            <a:off x="185294" y="1012985"/>
            <a:ext cx="4493538" cy="70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ja-JP" altLang="en-US" sz="1400" b="1" dirty="0"/>
              <a:t>ステージ</a:t>
            </a:r>
            <a:r>
              <a:rPr kumimoji="1" lang="en-US" altLang="ja-JP" sz="1400" b="1" dirty="0"/>
              <a:t>1</a:t>
            </a:r>
            <a:r>
              <a:rPr kumimoji="1" lang="ja-JP" altLang="en-US" sz="1400" b="1" dirty="0"/>
              <a:t>選択時、最初に操作方法説明を開始する</a:t>
            </a:r>
            <a:endParaRPr kumimoji="1" lang="en-US" altLang="ja-JP" sz="1400" b="1" dirty="0"/>
          </a:p>
          <a:p>
            <a:pPr>
              <a:lnSpc>
                <a:spcPts val="2500"/>
              </a:lnSpc>
            </a:pPr>
            <a:r>
              <a:rPr kumimoji="1" lang="ja-JP" altLang="en-US" sz="1400" b="1" dirty="0"/>
              <a:t>プレイヤーが説明中の操作をするまで表示を変えない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DE3D7580-A7D2-4992-8381-FA5AC41596D9}"/>
              </a:ext>
            </a:extLst>
          </p:cNvPr>
          <p:cNvSpPr txBox="1"/>
          <p:nvPr/>
        </p:nvSpPr>
        <p:spPr>
          <a:xfrm>
            <a:off x="1924243" y="4358235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43CB81C8-EA06-43A3-A2D2-B7A7800D69B7}"/>
              </a:ext>
            </a:extLst>
          </p:cNvPr>
          <p:cNvSpPr txBox="1"/>
          <p:nvPr/>
        </p:nvSpPr>
        <p:spPr>
          <a:xfrm>
            <a:off x="1852094" y="5001703"/>
            <a:ext cx="115993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solidFill>
                  <a:schemeClr val="bg1"/>
                </a:solidFill>
                <a:latin typeface="+mn-ea"/>
              </a:rPr>
              <a:t>WASD</a:t>
            </a:r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で移動</a:t>
            </a: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2656FBDC-AE53-4DE9-9670-BEFFE46F7840}"/>
              </a:ext>
            </a:extLst>
          </p:cNvPr>
          <p:cNvSpPr/>
          <p:nvPr/>
        </p:nvSpPr>
        <p:spPr>
          <a:xfrm>
            <a:off x="4572003" y="4962385"/>
            <a:ext cx="922868" cy="88263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E18C0C3A-F951-4AF4-B78E-F2CBD59BB214}"/>
              </a:ext>
            </a:extLst>
          </p:cNvPr>
          <p:cNvSpPr txBox="1"/>
          <p:nvPr/>
        </p:nvSpPr>
        <p:spPr>
          <a:xfrm>
            <a:off x="4528536" y="4478993"/>
            <a:ext cx="889987" cy="468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kumimoji="1" lang="ja-JP" altLang="en-US" sz="1100" dirty="0"/>
              <a:t>プレイヤー</a:t>
            </a:r>
            <a:endParaRPr kumimoji="1" lang="en-US" altLang="ja-JP" sz="1100" dirty="0"/>
          </a:p>
          <a:p>
            <a:pPr>
              <a:lnSpc>
                <a:spcPts val="1500"/>
              </a:lnSpc>
            </a:pPr>
            <a:r>
              <a:rPr kumimoji="1" lang="ja-JP" altLang="en-US" sz="1100" dirty="0"/>
              <a:t>該当操作後</a:t>
            </a: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C3FCDB55-8776-40D4-869E-2A70E6981E00}"/>
              </a:ext>
            </a:extLst>
          </p:cNvPr>
          <p:cNvGrpSpPr/>
          <p:nvPr/>
        </p:nvGrpSpPr>
        <p:grpSpPr>
          <a:xfrm>
            <a:off x="5529928" y="4274084"/>
            <a:ext cx="4114800" cy="2335419"/>
            <a:chOff x="296331" y="4274084"/>
            <a:chExt cx="4114800" cy="2335419"/>
          </a:xfrm>
        </p:grpSpPr>
        <p:pic>
          <p:nvPicPr>
            <p:cNvPr id="72" name="図 71">
              <a:extLst>
                <a:ext uri="{FF2B5EF4-FFF2-40B4-BE49-F238E27FC236}">
                  <a16:creationId xmlns:a16="http://schemas.microsoft.com/office/drawing/2014/main" id="{76F7865D-7E80-4D84-BDEF-8359FF4EB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56E2BD77-3663-498D-B72F-884EA99CF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74" name="図 73">
              <a:extLst>
                <a:ext uri="{FF2B5EF4-FFF2-40B4-BE49-F238E27FC236}">
                  <a16:creationId xmlns:a16="http://schemas.microsoft.com/office/drawing/2014/main" id="{20798C0C-B853-44DE-B6B1-B3D8DCFA7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75" name="図 74">
              <a:extLst>
                <a:ext uri="{FF2B5EF4-FFF2-40B4-BE49-F238E27FC236}">
                  <a16:creationId xmlns:a16="http://schemas.microsoft.com/office/drawing/2014/main" id="{A25256AE-1A4E-4ED5-9A36-3B65DBA8B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76" name="図 75">
              <a:extLst>
                <a:ext uri="{FF2B5EF4-FFF2-40B4-BE49-F238E27FC236}">
                  <a16:creationId xmlns:a16="http://schemas.microsoft.com/office/drawing/2014/main" id="{236522D2-D608-4A49-AC6F-51F7B09DB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8677F5EF-678B-4353-82AA-0F12CA72F52F}"/>
                </a:ext>
              </a:extLst>
            </p:cNvPr>
            <p:cNvSpPr txBox="1"/>
            <p:nvPr/>
          </p:nvSpPr>
          <p:spPr>
            <a:xfrm>
              <a:off x="489341" y="4596680"/>
              <a:ext cx="4528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78" name="四角形: 角を丸くする 77">
              <a:extLst>
                <a:ext uri="{FF2B5EF4-FFF2-40B4-BE49-F238E27FC236}">
                  <a16:creationId xmlns:a16="http://schemas.microsoft.com/office/drawing/2014/main" id="{F990BB48-FAF9-429A-AC58-2378E0E3E930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D10EEBA1-44F0-4D48-82CF-936A81E69E32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6756CCA7-9933-4F8C-8B01-401782BBE5A5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：中断</a:t>
              </a:r>
            </a:p>
          </p:txBody>
        </p:sp>
      </p:grp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C121DF9-BE9A-4AA6-A806-81A753F3CCDC}"/>
              </a:ext>
            </a:extLst>
          </p:cNvPr>
          <p:cNvSpPr txBox="1"/>
          <p:nvPr/>
        </p:nvSpPr>
        <p:spPr>
          <a:xfrm>
            <a:off x="7157840" y="4358235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A9359487-CF81-4B74-BB93-89E39E2F6986}"/>
              </a:ext>
            </a:extLst>
          </p:cNvPr>
          <p:cNvSpPr txBox="1"/>
          <p:nvPr/>
        </p:nvSpPr>
        <p:spPr>
          <a:xfrm>
            <a:off x="6580251" y="5001703"/>
            <a:ext cx="294730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左クリックを押したまま</a:t>
            </a:r>
            <a:endParaRPr kumimoji="1" lang="en-US" altLang="ja-JP" sz="1100" b="1" dirty="0">
              <a:solidFill>
                <a:schemeClr val="bg1"/>
              </a:solidFill>
              <a:latin typeface="+mn-ea"/>
            </a:endParaRPr>
          </a:p>
          <a:p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ワイヤーを伸ばしたい場所で離す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42CF799-CA39-4071-AE09-97DADA8DD780}"/>
              </a:ext>
            </a:extLst>
          </p:cNvPr>
          <p:cNvSpPr/>
          <p:nvPr/>
        </p:nvSpPr>
        <p:spPr>
          <a:xfrm>
            <a:off x="952408" y="2881908"/>
            <a:ext cx="1276537" cy="406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移動方法</a:t>
            </a: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D1075E83-63BF-4514-A3C9-138AEDFF7D99}"/>
              </a:ext>
            </a:extLst>
          </p:cNvPr>
          <p:cNvCxnSpPr>
            <a:stCxn id="21" idx="3"/>
          </p:cNvCxnSpPr>
          <p:nvPr/>
        </p:nvCxnSpPr>
        <p:spPr>
          <a:xfrm flipV="1">
            <a:off x="2228945" y="3085108"/>
            <a:ext cx="59266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989066B4-54FC-4898-A3B2-7B638FC8F15E}"/>
              </a:ext>
            </a:extLst>
          </p:cNvPr>
          <p:cNvSpPr/>
          <p:nvPr/>
        </p:nvSpPr>
        <p:spPr>
          <a:xfrm>
            <a:off x="2821612" y="2881908"/>
            <a:ext cx="1276537" cy="406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ワイヤー接続法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453708FE-36DB-44F7-B284-4834FCBA8343}"/>
              </a:ext>
            </a:extLst>
          </p:cNvPr>
          <p:cNvSpPr/>
          <p:nvPr/>
        </p:nvSpPr>
        <p:spPr>
          <a:xfrm>
            <a:off x="4693401" y="2862327"/>
            <a:ext cx="1276537" cy="406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ワイヤー解除法</a:t>
            </a: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CC8FCC9F-5319-4622-867B-446FB54C76FB}"/>
              </a:ext>
            </a:extLst>
          </p:cNvPr>
          <p:cNvCxnSpPr/>
          <p:nvPr/>
        </p:nvCxnSpPr>
        <p:spPr>
          <a:xfrm flipV="1">
            <a:off x="4098149" y="3085107"/>
            <a:ext cx="59266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33C6511A-D489-43EE-9931-A4C9E3A6B8C4}"/>
              </a:ext>
            </a:extLst>
          </p:cNvPr>
          <p:cNvSpPr txBox="1"/>
          <p:nvPr/>
        </p:nvSpPr>
        <p:spPr>
          <a:xfrm>
            <a:off x="8975710" y="6122394"/>
            <a:ext cx="340158" cy="400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en-US" altLang="ja-JP" sz="2000" b="1" dirty="0">
                <a:solidFill>
                  <a:srgbClr val="002060"/>
                </a:solidFill>
              </a:rPr>
              <a:t>B</a:t>
            </a:r>
            <a:endParaRPr kumimoji="1" lang="ja-JP" altLang="en-US" sz="2000" b="1" dirty="0">
              <a:solidFill>
                <a:srgbClr val="002060"/>
              </a:solidFill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80C71345-FF11-4C51-B9BC-225C59D2A0D5}"/>
              </a:ext>
            </a:extLst>
          </p:cNvPr>
          <p:cNvSpPr txBox="1"/>
          <p:nvPr/>
        </p:nvSpPr>
        <p:spPr>
          <a:xfrm>
            <a:off x="6079440" y="6086269"/>
            <a:ext cx="340158" cy="400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en-US" altLang="ja-JP" sz="2000" b="1" dirty="0">
                <a:solidFill>
                  <a:srgbClr val="C00000"/>
                </a:solidFill>
              </a:rPr>
              <a:t>A</a:t>
            </a:r>
            <a:endParaRPr kumimoji="1" lang="ja-JP" altLang="en-US" sz="2000" b="1" dirty="0">
              <a:solidFill>
                <a:srgbClr val="C00000"/>
              </a:solidFill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7EC31495-FB4A-4931-A7FF-D0B99C49CB3D}"/>
              </a:ext>
            </a:extLst>
          </p:cNvPr>
          <p:cNvSpPr/>
          <p:nvPr/>
        </p:nvSpPr>
        <p:spPr>
          <a:xfrm>
            <a:off x="6562605" y="2862327"/>
            <a:ext cx="1276537" cy="406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攻撃法</a:t>
            </a: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CD906E9B-CB54-4F7C-BD8A-E5233FD10A16}"/>
              </a:ext>
            </a:extLst>
          </p:cNvPr>
          <p:cNvCxnSpPr/>
          <p:nvPr/>
        </p:nvCxnSpPr>
        <p:spPr>
          <a:xfrm flipV="1">
            <a:off x="5967353" y="3085107"/>
            <a:ext cx="59266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吹き出し: 円形 91">
            <a:extLst>
              <a:ext uri="{FF2B5EF4-FFF2-40B4-BE49-F238E27FC236}">
                <a16:creationId xmlns:a16="http://schemas.microsoft.com/office/drawing/2014/main" id="{6A2FECA6-359F-4E1A-92FA-F48A9035BAE9}"/>
              </a:ext>
            </a:extLst>
          </p:cNvPr>
          <p:cNvSpPr/>
          <p:nvPr/>
        </p:nvSpPr>
        <p:spPr>
          <a:xfrm>
            <a:off x="5189044" y="2233977"/>
            <a:ext cx="2746489" cy="536535"/>
          </a:xfrm>
          <a:prstGeom prst="wedgeEllipseCallout">
            <a:avLst>
              <a:gd name="adj1" fmla="val -10968"/>
              <a:gd name="adj2" fmla="val 8617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1CF26596-AEF8-459F-8EE3-D12547827632}"/>
              </a:ext>
            </a:extLst>
          </p:cNvPr>
          <p:cNvSpPr txBox="1"/>
          <p:nvPr/>
        </p:nvSpPr>
        <p:spPr>
          <a:xfrm>
            <a:off x="5245403" y="2366710"/>
            <a:ext cx="2691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</a:t>
            </a:r>
            <a:r>
              <a:rPr kumimoji="1" lang="ja-JP" altLang="en-US" sz="1000" dirty="0"/>
              <a:t>に主人公が移動するまで説明を開始しない</a:t>
            </a:r>
          </a:p>
        </p:txBody>
      </p:sp>
      <p:sp>
        <p:nvSpPr>
          <p:cNvPr id="94" name="吹き出し: 円形 93">
            <a:extLst>
              <a:ext uri="{FF2B5EF4-FFF2-40B4-BE49-F238E27FC236}">
                <a16:creationId xmlns:a16="http://schemas.microsoft.com/office/drawing/2014/main" id="{D98BCC15-E560-4800-ABE7-FF160D3F755B}"/>
              </a:ext>
            </a:extLst>
          </p:cNvPr>
          <p:cNvSpPr/>
          <p:nvPr/>
        </p:nvSpPr>
        <p:spPr>
          <a:xfrm flipV="1">
            <a:off x="6841637" y="3348620"/>
            <a:ext cx="718472" cy="492290"/>
          </a:xfrm>
          <a:prstGeom prst="wedgeEllipseCallout">
            <a:avLst>
              <a:gd name="adj1" fmla="val -1251"/>
              <a:gd name="adj2" fmla="val 7654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EF98D25A-3BD2-4F83-9560-BF9E13FBFCFB}"/>
              </a:ext>
            </a:extLst>
          </p:cNvPr>
          <p:cNvSpPr txBox="1"/>
          <p:nvPr/>
        </p:nvSpPr>
        <p:spPr>
          <a:xfrm>
            <a:off x="6929810" y="348879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敵出現</a:t>
            </a: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90FE6B61-C6CE-4330-B0AF-79A487F7B31C}"/>
              </a:ext>
            </a:extLst>
          </p:cNvPr>
          <p:cNvSpPr txBox="1"/>
          <p:nvPr/>
        </p:nvSpPr>
        <p:spPr>
          <a:xfrm>
            <a:off x="484669" y="2187299"/>
            <a:ext cx="902811" cy="382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ja-JP" altLang="en-US" sz="1400" b="1" dirty="0"/>
              <a:t>フロー図</a:t>
            </a: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75A7434D-6B31-4409-9E99-2A745C26575C}"/>
              </a:ext>
            </a:extLst>
          </p:cNvPr>
          <p:cNvCxnSpPr/>
          <p:nvPr/>
        </p:nvCxnSpPr>
        <p:spPr>
          <a:xfrm flipV="1">
            <a:off x="7839142" y="3083627"/>
            <a:ext cx="59266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吹き出し: 円形 98">
            <a:extLst>
              <a:ext uri="{FF2B5EF4-FFF2-40B4-BE49-F238E27FC236}">
                <a16:creationId xmlns:a16="http://schemas.microsoft.com/office/drawing/2014/main" id="{80B833B7-569F-4D39-9B53-A66D24EBCBEB}"/>
              </a:ext>
            </a:extLst>
          </p:cNvPr>
          <p:cNvSpPr/>
          <p:nvPr/>
        </p:nvSpPr>
        <p:spPr>
          <a:xfrm flipV="1">
            <a:off x="8348704" y="3332923"/>
            <a:ext cx="718472" cy="492290"/>
          </a:xfrm>
          <a:prstGeom prst="wedgeEllipseCallout">
            <a:avLst>
              <a:gd name="adj1" fmla="val -1251"/>
              <a:gd name="adj2" fmla="val 7654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4B64F627-C389-4EC1-93B2-9BFFDE9B24B5}"/>
              </a:ext>
            </a:extLst>
          </p:cNvPr>
          <p:cNvSpPr txBox="1"/>
          <p:nvPr/>
        </p:nvSpPr>
        <p:spPr>
          <a:xfrm>
            <a:off x="8295006" y="347165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自由プレイ</a:t>
            </a:r>
          </a:p>
        </p:txBody>
      </p:sp>
    </p:spTree>
    <p:extLst>
      <p:ext uri="{BB962C8B-B14F-4D97-AF65-F5344CB8AC3E}">
        <p14:creationId xmlns:p14="http://schemas.microsoft.com/office/powerpoint/2010/main" val="249014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■コイン挙動</a:t>
            </a:r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8B16AC8B-F439-4DD1-A1CB-5F7A69D85BEE}"/>
              </a:ext>
            </a:extLst>
          </p:cNvPr>
          <p:cNvGrpSpPr/>
          <p:nvPr/>
        </p:nvGrpSpPr>
        <p:grpSpPr>
          <a:xfrm>
            <a:off x="185294" y="3930958"/>
            <a:ext cx="4114800" cy="2335419"/>
            <a:chOff x="296331" y="4274084"/>
            <a:chExt cx="4114800" cy="2335419"/>
          </a:xfrm>
        </p:grpSpPr>
        <p:pic>
          <p:nvPicPr>
            <p:cNvPr id="59" name="図 58">
              <a:extLst>
                <a:ext uri="{FF2B5EF4-FFF2-40B4-BE49-F238E27FC236}">
                  <a16:creationId xmlns:a16="http://schemas.microsoft.com/office/drawing/2014/main" id="{24C7863F-43DE-4963-AE97-6D5A497DC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C073BE13-F5FE-49B9-AB38-2FDE0BC60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61" name="図 60">
              <a:extLst>
                <a:ext uri="{FF2B5EF4-FFF2-40B4-BE49-F238E27FC236}">
                  <a16:creationId xmlns:a16="http://schemas.microsoft.com/office/drawing/2014/main" id="{104476A8-2722-4859-8376-6BC41C3C9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62" name="図 61">
              <a:extLst>
                <a:ext uri="{FF2B5EF4-FFF2-40B4-BE49-F238E27FC236}">
                  <a16:creationId xmlns:a16="http://schemas.microsoft.com/office/drawing/2014/main" id="{E02F9C4F-E9B8-4570-AB06-527471204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63" name="図 62">
              <a:extLst>
                <a:ext uri="{FF2B5EF4-FFF2-40B4-BE49-F238E27FC236}">
                  <a16:creationId xmlns:a16="http://schemas.microsoft.com/office/drawing/2014/main" id="{0A57B13B-695E-4B38-8775-32D3BF7EC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211FD714-6B86-449E-BF09-C264EE0AA5D5}"/>
                </a:ext>
              </a:extLst>
            </p:cNvPr>
            <p:cNvSpPr txBox="1"/>
            <p:nvPr/>
          </p:nvSpPr>
          <p:spPr>
            <a:xfrm>
              <a:off x="489340" y="4596680"/>
              <a:ext cx="49861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×30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65" name="四角形: 角を丸くする 64">
              <a:extLst>
                <a:ext uri="{FF2B5EF4-FFF2-40B4-BE49-F238E27FC236}">
                  <a16:creationId xmlns:a16="http://schemas.microsoft.com/office/drawing/2014/main" id="{F45A4349-8912-4644-BD50-B1A2B4B57E7B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28110783-18B9-4C6F-9A64-DD856B3664C8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2309103C-72FD-4026-8EC1-6E891A104154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：中断</a:t>
              </a: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8868942-708A-42C7-9B7F-61B4024D5937}"/>
              </a:ext>
            </a:extLst>
          </p:cNvPr>
          <p:cNvSpPr txBox="1"/>
          <p:nvPr/>
        </p:nvSpPr>
        <p:spPr>
          <a:xfrm>
            <a:off x="185294" y="1012985"/>
            <a:ext cx="8108310" cy="1021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ja-JP" altLang="en-US" sz="1400" b="1" dirty="0"/>
              <a:t>コイン</a:t>
            </a:r>
            <a:r>
              <a:rPr kumimoji="1" lang="en-US" altLang="ja-JP" sz="1400" b="1" dirty="0"/>
              <a:t>(</a:t>
            </a:r>
            <a:r>
              <a:rPr kumimoji="1" lang="ja-JP" altLang="en-US" sz="1400" b="1" dirty="0"/>
              <a:t>ボタン</a:t>
            </a:r>
            <a:r>
              <a:rPr kumimoji="1" lang="en-US" altLang="ja-JP" sz="1400" b="1" dirty="0"/>
              <a:t>)</a:t>
            </a:r>
            <a:r>
              <a:rPr kumimoji="1" lang="ja-JP" altLang="en-US" sz="1400" b="1" dirty="0"/>
              <a:t>：コイン</a:t>
            </a:r>
            <a:r>
              <a:rPr kumimoji="1" lang="en-US" altLang="ja-JP" sz="1400" b="1" dirty="0"/>
              <a:t>(</a:t>
            </a:r>
            <a:r>
              <a:rPr kumimoji="1" lang="ja-JP" altLang="en-US" sz="1400" b="1" dirty="0"/>
              <a:t>ボタン</a:t>
            </a:r>
            <a:r>
              <a:rPr kumimoji="1" lang="en-US" altLang="ja-JP" sz="1400" b="1" dirty="0"/>
              <a:t>)</a:t>
            </a:r>
            <a:r>
              <a:rPr kumimoji="1" lang="ja-JP" altLang="en-US" sz="1400" b="1" dirty="0"/>
              <a:t>接触時に獲得できる</a:t>
            </a:r>
            <a:endParaRPr kumimoji="1" lang="en-US" altLang="ja-JP" sz="1400" b="1" dirty="0"/>
          </a:p>
          <a:p>
            <a:pPr>
              <a:lnSpc>
                <a:spcPts val="2500"/>
              </a:lnSpc>
            </a:pPr>
            <a:r>
              <a:rPr kumimoji="1" lang="ja-JP" altLang="en-US" sz="1400" b="1" dirty="0"/>
              <a:t>一定数集めるとステージのどこかにあるコイン交換所でライフと交換できる</a:t>
            </a:r>
            <a:r>
              <a:rPr kumimoji="1" lang="en-US" altLang="ja-JP" sz="1400" b="1" dirty="0"/>
              <a:t>(</a:t>
            </a:r>
            <a:r>
              <a:rPr kumimoji="1" lang="ja-JP" altLang="en-US" sz="1400" b="1" dirty="0"/>
              <a:t>ステージごとに</a:t>
            </a:r>
            <a:r>
              <a:rPr kumimoji="1" lang="en-US" altLang="ja-JP" sz="1400" b="1" dirty="0"/>
              <a:t>1</a:t>
            </a:r>
            <a:r>
              <a:rPr kumimoji="1" lang="ja-JP" altLang="en-US" sz="1400" b="1" dirty="0"/>
              <a:t>か所</a:t>
            </a:r>
            <a:r>
              <a:rPr kumimoji="1" lang="en-US" altLang="ja-JP" sz="1400" b="1" dirty="0"/>
              <a:t>)</a:t>
            </a:r>
          </a:p>
          <a:p>
            <a:pPr>
              <a:lnSpc>
                <a:spcPts val="2500"/>
              </a:lnSpc>
            </a:pPr>
            <a:r>
              <a:rPr kumimoji="1" lang="ja-JP" altLang="en-US" sz="1400" b="1" dirty="0"/>
              <a:t>コイン交換所キャラクリックで話しかける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DE3D7580-A7D2-4992-8381-FA5AC41596D9}"/>
              </a:ext>
            </a:extLst>
          </p:cNvPr>
          <p:cNvSpPr txBox="1"/>
          <p:nvPr/>
        </p:nvSpPr>
        <p:spPr>
          <a:xfrm>
            <a:off x="1813206" y="4015109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2656FBDC-AE53-4DE9-9670-BEFFE46F7840}"/>
              </a:ext>
            </a:extLst>
          </p:cNvPr>
          <p:cNvSpPr/>
          <p:nvPr/>
        </p:nvSpPr>
        <p:spPr>
          <a:xfrm>
            <a:off x="4460966" y="4619259"/>
            <a:ext cx="922868" cy="88263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E18C0C3A-F951-4AF4-B78E-F2CBD59BB214}"/>
              </a:ext>
            </a:extLst>
          </p:cNvPr>
          <p:cNvSpPr txBox="1"/>
          <p:nvPr/>
        </p:nvSpPr>
        <p:spPr>
          <a:xfrm>
            <a:off x="4519559" y="4253554"/>
            <a:ext cx="607859" cy="275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kumimoji="1" lang="ja-JP" altLang="en-US" sz="1100" dirty="0"/>
              <a:t>交換後</a:t>
            </a: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C3FCDB55-8776-40D4-869E-2A70E6981E00}"/>
              </a:ext>
            </a:extLst>
          </p:cNvPr>
          <p:cNvGrpSpPr/>
          <p:nvPr/>
        </p:nvGrpSpPr>
        <p:grpSpPr>
          <a:xfrm>
            <a:off x="5418891" y="3930958"/>
            <a:ext cx="4114800" cy="2335419"/>
            <a:chOff x="296331" y="4274084"/>
            <a:chExt cx="4114800" cy="2335419"/>
          </a:xfrm>
        </p:grpSpPr>
        <p:pic>
          <p:nvPicPr>
            <p:cNvPr id="72" name="図 71">
              <a:extLst>
                <a:ext uri="{FF2B5EF4-FFF2-40B4-BE49-F238E27FC236}">
                  <a16:creationId xmlns:a16="http://schemas.microsoft.com/office/drawing/2014/main" id="{76F7865D-7E80-4D84-BDEF-8359FF4EB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56E2BD77-3663-498D-B72F-884EA99CF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74" name="図 73">
              <a:extLst>
                <a:ext uri="{FF2B5EF4-FFF2-40B4-BE49-F238E27FC236}">
                  <a16:creationId xmlns:a16="http://schemas.microsoft.com/office/drawing/2014/main" id="{20798C0C-B853-44DE-B6B1-B3D8DCFA7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75" name="図 74">
              <a:extLst>
                <a:ext uri="{FF2B5EF4-FFF2-40B4-BE49-F238E27FC236}">
                  <a16:creationId xmlns:a16="http://schemas.microsoft.com/office/drawing/2014/main" id="{A25256AE-1A4E-4ED5-9A36-3B65DBA8B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76" name="図 75">
              <a:extLst>
                <a:ext uri="{FF2B5EF4-FFF2-40B4-BE49-F238E27FC236}">
                  <a16:creationId xmlns:a16="http://schemas.microsoft.com/office/drawing/2014/main" id="{236522D2-D608-4A49-AC6F-51F7B09DB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8677F5EF-678B-4353-82AA-0F12CA72F52F}"/>
                </a:ext>
              </a:extLst>
            </p:cNvPr>
            <p:cNvSpPr txBox="1"/>
            <p:nvPr/>
          </p:nvSpPr>
          <p:spPr>
            <a:xfrm>
              <a:off x="489341" y="4596680"/>
              <a:ext cx="4528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78" name="四角形: 角を丸くする 77">
              <a:extLst>
                <a:ext uri="{FF2B5EF4-FFF2-40B4-BE49-F238E27FC236}">
                  <a16:creationId xmlns:a16="http://schemas.microsoft.com/office/drawing/2014/main" id="{F990BB48-FAF9-429A-AC58-2378E0E3E930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D10EEBA1-44F0-4D48-82CF-936A81E69E32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6756CCA7-9933-4F8C-8B01-401782BBE5A5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：中断</a:t>
              </a:r>
            </a:p>
          </p:txBody>
        </p:sp>
      </p:grp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C121DF9-BE9A-4AA6-A806-81A753F3CCDC}"/>
              </a:ext>
            </a:extLst>
          </p:cNvPr>
          <p:cNvSpPr txBox="1"/>
          <p:nvPr/>
        </p:nvSpPr>
        <p:spPr>
          <a:xfrm>
            <a:off x="7046803" y="4015109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9A8AEA9-32D9-45BE-B9AE-11E146E3F61C}"/>
              </a:ext>
            </a:extLst>
          </p:cNvPr>
          <p:cNvSpPr txBox="1"/>
          <p:nvPr/>
        </p:nvSpPr>
        <p:spPr>
          <a:xfrm>
            <a:off x="185294" y="2473767"/>
            <a:ext cx="3348994" cy="699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ja-JP" altLang="en-US" sz="1400" b="1" dirty="0"/>
              <a:t>・トレードレート</a:t>
            </a:r>
            <a:endParaRPr kumimoji="1" lang="en-US" altLang="ja-JP" sz="1400" b="1" dirty="0"/>
          </a:p>
          <a:p>
            <a:pPr>
              <a:lnSpc>
                <a:spcPts val="2500"/>
              </a:lnSpc>
            </a:pPr>
            <a:r>
              <a:rPr kumimoji="1" lang="ja-JP" altLang="en-US" sz="1400" b="1" dirty="0"/>
              <a:t>コイン</a:t>
            </a:r>
            <a:r>
              <a:rPr kumimoji="1" lang="en-US" altLang="ja-JP" sz="1400" b="1" dirty="0"/>
              <a:t>(</a:t>
            </a:r>
            <a:r>
              <a:rPr kumimoji="1" lang="ja-JP" altLang="en-US" sz="1400" b="1" dirty="0"/>
              <a:t>決まり次第記入</a:t>
            </a:r>
            <a:r>
              <a:rPr kumimoji="1" lang="en-US" altLang="ja-JP" sz="1400" b="1" dirty="0"/>
              <a:t>)</a:t>
            </a:r>
            <a:r>
              <a:rPr kumimoji="1" lang="ja-JP" altLang="en-US" sz="1400" b="1" dirty="0"/>
              <a:t>個⇔ライフ１個</a:t>
            </a:r>
          </a:p>
        </p:txBody>
      </p:sp>
      <p:pic>
        <p:nvPicPr>
          <p:cNvPr id="50" name="図 49">
            <a:extLst>
              <a:ext uri="{FF2B5EF4-FFF2-40B4-BE49-F238E27FC236}">
                <a16:creationId xmlns:a16="http://schemas.microsoft.com/office/drawing/2014/main" id="{41C7BB1A-F06B-4345-BFDC-D00D24FB8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801" y="3930958"/>
            <a:ext cx="406402" cy="406402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3A578337-B95E-4F99-82F3-F458F6B72D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53" t="69567" r="10673"/>
          <a:stretch/>
        </p:blipFill>
        <p:spPr>
          <a:xfrm>
            <a:off x="2523833" y="5567147"/>
            <a:ext cx="677892" cy="699230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D48E3A91-8114-4DF7-8FC5-7821425BE3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53" t="69567" r="10673"/>
          <a:stretch/>
        </p:blipFill>
        <p:spPr>
          <a:xfrm>
            <a:off x="1746319" y="5567147"/>
            <a:ext cx="777513" cy="699230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F84CB673-6694-4EF8-9A7F-D4A63A4D4F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53" t="69567" r="10673"/>
          <a:stretch/>
        </p:blipFill>
        <p:spPr>
          <a:xfrm>
            <a:off x="7753309" y="5567147"/>
            <a:ext cx="677892" cy="699230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DE464B0C-D989-4893-B13E-73DB9BB0B2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53" t="69567" r="10673"/>
          <a:stretch/>
        </p:blipFill>
        <p:spPr>
          <a:xfrm>
            <a:off x="6975795" y="5567147"/>
            <a:ext cx="777513" cy="69923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3F26F13-79BE-4767-BE35-2F096A80CF9B}"/>
              </a:ext>
            </a:extLst>
          </p:cNvPr>
          <p:cNvSpPr/>
          <p:nvPr/>
        </p:nvSpPr>
        <p:spPr>
          <a:xfrm>
            <a:off x="1813206" y="4894052"/>
            <a:ext cx="889987" cy="6992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43CB81C8-EA06-43A3-A2D2-B7A7800D69B7}"/>
              </a:ext>
            </a:extLst>
          </p:cNvPr>
          <p:cNvSpPr txBox="1"/>
          <p:nvPr/>
        </p:nvSpPr>
        <p:spPr>
          <a:xfrm>
            <a:off x="1746319" y="5060574"/>
            <a:ext cx="115993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コイン交換所</a:t>
            </a:r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93AC82B5-F4B5-4DAE-8C9A-80E813F02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72" y="4779715"/>
            <a:ext cx="406402" cy="406402"/>
          </a:xfrm>
          <a:prstGeom prst="rect">
            <a:avLst/>
          </a:prstGeom>
        </p:spPr>
      </p:pic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44BD3F0-3F8C-4EBA-83D2-DD2B458FA983}"/>
              </a:ext>
            </a:extLst>
          </p:cNvPr>
          <p:cNvSpPr txBox="1"/>
          <p:nvPr/>
        </p:nvSpPr>
        <p:spPr>
          <a:xfrm>
            <a:off x="2085715" y="4885706"/>
            <a:ext cx="29670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➡</a:t>
            </a:r>
          </a:p>
        </p:txBody>
      </p:sp>
      <p:pic>
        <p:nvPicPr>
          <p:cNvPr id="83" name="図 82">
            <a:extLst>
              <a:ext uri="{FF2B5EF4-FFF2-40B4-BE49-F238E27FC236}">
                <a16:creationId xmlns:a16="http://schemas.microsoft.com/office/drawing/2014/main" id="{95C19F02-9F38-420D-BB92-B68B7F2E3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828" y="4875192"/>
            <a:ext cx="267667" cy="267667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2064FC06-248F-4B79-B52E-FA74F5540E86}"/>
              </a:ext>
            </a:extLst>
          </p:cNvPr>
          <p:cNvSpPr/>
          <p:nvPr/>
        </p:nvSpPr>
        <p:spPr>
          <a:xfrm>
            <a:off x="2145356" y="5246065"/>
            <a:ext cx="211667" cy="211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92462BC-8E28-47B8-A731-33D7D17CE74D}"/>
              </a:ext>
            </a:extLst>
          </p:cNvPr>
          <p:cNvSpPr/>
          <p:nvPr/>
        </p:nvSpPr>
        <p:spPr>
          <a:xfrm>
            <a:off x="2173915" y="5408267"/>
            <a:ext cx="154547" cy="185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円形 7">
            <a:extLst>
              <a:ext uri="{FF2B5EF4-FFF2-40B4-BE49-F238E27FC236}">
                <a16:creationId xmlns:a16="http://schemas.microsoft.com/office/drawing/2014/main" id="{5BD9FEC0-3122-4C87-81E0-083F2084CFFF}"/>
              </a:ext>
            </a:extLst>
          </p:cNvPr>
          <p:cNvSpPr/>
          <p:nvPr/>
        </p:nvSpPr>
        <p:spPr>
          <a:xfrm>
            <a:off x="2328798" y="3339039"/>
            <a:ext cx="1971296" cy="541198"/>
          </a:xfrm>
          <a:prstGeom prst="wedgeEllipseCallout">
            <a:avLst>
              <a:gd name="adj1" fmla="val -33288"/>
              <a:gd name="adj2" fmla="val 2846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6FBB85-AF25-493F-99F5-8BC2174B32E4}"/>
              </a:ext>
            </a:extLst>
          </p:cNvPr>
          <p:cNvSpPr txBox="1"/>
          <p:nvPr/>
        </p:nvSpPr>
        <p:spPr>
          <a:xfrm>
            <a:off x="2399584" y="3424972"/>
            <a:ext cx="228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専用キャラ配置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4B578865-D552-4B57-9A48-81337256CC05}"/>
              </a:ext>
            </a:extLst>
          </p:cNvPr>
          <p:cNvSpPr/>
          <p:nvPr/>
        </p:nvSpPr>
        <p:spPr>
          <a:xfrm>
            <a:off x="1746319" y="4445176"/>
            <a:ext cx="1038315" cy="376802"/>
          </a:xfrm>
          <a:prstGeom prst="wedgeRoundRectCallout">
            <a:avLst>
              <a:gd name="adj1" fmla="val -11048"/>
              <a:gd name="adj2" fmla="val 9620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4F2B1E6-7F3E-4ECD-969E-8306F24AAAA7}"/>
              </a:ext>
            </a:extLst>
          </p:cNvPr>
          <p:cNvSpPr txBox="1"/>
          <p:nvPr/>
        </p:nvSpPr>
        <p:spPr>
          <a:xfrm>
            <a:off x="1870200" y="45033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00" dirty="0"/>
              <a:t>〇個で　　１個と</a:t>
            </a:r>
            <a:endParaRPr kumimoji="1" lang="en-US" altLang="ja-JP" sz="700" dirty="0"/>
          </a:p>
          <a:p>
            <a:r>
              <a:rPr kumimoji="1" lang="ja-JP" altLang="en-US" sz="700" dirty="0"/>
              <a:t>交換できるよ</a:t>
            </a:r>
          </a:p>
        </p:txBody>
      </p:sp>
      <p:pic>
        <p:nvPicPr>
          <p:cNvPr id="101" name="図 100">
            <a:extLst>
              <a:ext uri="{FF2B5EF4-FFF2-40B4-BE49-F238E27FC236}">
                <a16:creationId xmlns:a16="http://schemas.microsoft.com/office/drawing/2014/main" id="{221F27D3-4389-48DB-B3B9-292D8CAFE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677" y="4460563"/>
            <a:ext cx="267667" cy="267667"/>
          </a:xfrm>
          <a:prstGeom prst="rect">
            <a:avLst/>
          </a:prstGeom>
        </p:spPr>
      </p:pic>
      <p:pic>
        <p:nvPicPr>
          <p:cNvPr id="102" name="図 101">
            <a:extLst>
              <a:ext uri="{FF2B5EF4-FFF2-40B4-BE49-F238E27FC236}">
                <a16:creationId xmlns:a16="http://schemas.microsoft.com/office/drawing/2014/main" id="{B67EF7E7-F015-4CA9-B74A-6725A11AD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770" y="4353523"/>
            <a:ext cx="406402" cy="406402"/>
          </a:xfrm>
          <a:prstGeom prst="rect">
            <a:avLst/>
          </a:prstGeom>
        </p:spPr>
      </p:pic>
      <p:sp>
        <p:nvSpPr>
          <p:cNvPr id="103" name="矢印: 右 102">
            <a:extLst>
              <a:ext uri="{FF2B5EF4-FFF2-40B4-BE49-F238E27FC236}">
                <a16:creationId xmlns:a16="http://schemas.microsoft.com/office/drawing/2014/main" id="{C723859E-E1FC-4BB2-8C42-53CDCC6F2075}"/>
              </a:ext>
            </a:extLst>
          </p:cNvPr>
          <p:cNvSpPr/>
          <p:nvPr/>
        </p:nvSpPr>
        <p:spPr>
          <a:xfrm rot="14124514">
            <a:off x="2262863" y="5346550"/>
            <a:ext cx="322094" cy="32799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F1E05CEB-9E51-4B65-B089-8B7F91842290}"/>
              </a:ext>
            </a:extLst>
          </p:cNvPr>
          <p:cNvSpPr/>
          <p:nvPr/>
        </p:nvSpPr>
        <p:spPr>
          <a:xfrm>
            <a:off x="7149939" y="4879073"/>
            <a:ext cx="889987" cy="6992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0DD9EBD4-D2AD-4041-8830-9DDEE28ABD7C}"/>
              </a:ext>
            </a:extLst>
          </p:cNvPr>
          <p:cNvSpPr txBox="1"/>
          <p:nvPr/>
        </p:nvSpPr>
        <p:spPr>
          <a:xfrm>
            <a:off x="7083052" y="5045595"/>
            <a:ext cx="115993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コイン交換所</a:t>
            </a:r>
          </a:p>
        </p:txBody>
      </p:sp>
      <p:pic>
        <p:nvPicPr>
          <p:cNvPr id="106" name="図 105">
            <a:extLst>
              <a:ext uri="{FF2B5EF4-FFF2-40B4-BE49-F238E27FC236}">
                <a16:creationId xmlns:a16="http://schemas.microsoft.com/office/drawing/2014/main" id="{76CC5E1E-70BE-481C-9BDA-8C108BB5B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05" y="4764736"/>
            <a:ext cx="406402" cy="406402"/>
          </a:xfrm>
          <a:prstGeom prst="rect">
            <a:avLst/>
          </a:prstGeom>
        </p:spPr>
      </p:pic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4F1982E2-B4CC-46D9-B2C6-969FEA8BAD32}"/>
              </a:ext>
            </a:extLst>
          </p:cNvPr>
          <p:cNvSpPr txBox="1"/>
          <p:nvPr/>
        </p:nvSpPr>
        <p:spPr>
          <a:xfrm>
            <a:off x="7422448" y="4870727"/>
            <a:ext cx="29670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➡</a:t>
            </a:r>
          </a:p>
        </p:txBody>
      </p:sp>
      <p:pic>
        <p:nvPicPr>
          <p:cNvPr id="108" name="図 107">
            <a:extLst>
              <a:ext uri="{FF2B5EF4-FFF2-40B4-BE49-F238E27FC236}">
                <a16:creationId xmlns:a16="http://schemas.microsoft.com/office/drawing/2014/main" id="{44FA105E-6CE3-4CDE-A2B4-78283ADB6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561" y="4860213"/>
            <a:ext cx="267667" cy="267667"/>
          </a:xfrm>
          <a:prstGeom prst="rect">
            <a:avLst/>
          </a:prstGeom>
        </p:spPr>
      </p:pic>
      <p:sp>
        <p:nvSpPr>
          <p:cNvPr id="109" name="楕円 108">
            <a:extLst>
              <a:ext uri="{FF2B5EF4-FFF2-40B4-BE49-F238E27FC236}">
                <a16:creationId xmlns:a16="http://schemas.microsoft.com/office/drawing/2014/main" id="{3A7B8963-297E-4ADD-92AF-A7DCD519B5D3}"/>
              </a:ext>
            </a:extLst>
          </p:cNvPr>
          <p:cNvSpPr/>
          <p:nvPr/>
        </p:nvSpPr>
        <p:spPr>
          <a:xfrm>
            <a:off x="7482089" y="5231086"/>
            <a:ext cx="211667" cy="211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FF62E5EF-5283-4B54-8E5D-A223DDE96DED}"/>
              </a:ext>
            </a:extLst>
          </p:cNvPr>
          <p:cNvSpPr/>
          <p:nvPr/>
        </p:nvSpPr>
        <p:spPr>
          <a:xfrm>
            <a:off x="7510648" y="5393288"/>
            <a:ext cx="154547" cy="185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93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■敵デザイン</a:t>
            </a:r>
          </a:p>
        </p:txBody>
      </p:sp>
      <p:graphicFrame>
        <p:nvGraphicFramePr>
          <p:cNvPr id="47" name="表 6">
            <a:extLst>
              <a:ext uri="{FF2B5EF4-FFF2-40B4-BE49-F238E27FC236}">
                <a16:creationId xmlns:a16="http://schemas.microsoft.com/office/drawing/2014/main" id="{F1D71392-D3E2-4BB7-9AD6-6C973497E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905254"/>
              </p:ext>
            </p:extLst>
          </p:nvPr>
        </p:nvGraphicFramePr>
        <p:xfrm>
          <a:off x="193040" y="1066800"/>
          <a:ext cx="7029030" cy="5020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560">
                  <a:extLst>
                    <a:ext uri="{9D8B030D-6E8A-4147-A177-3AD203B41FA5}">
                      <a16:colId xmlns:a16="http://schemas.microsoft.com/office/drawing/2014/main" val="2416707162"/>
                    </a:ext>
                  </a:extLst>
                </a:gridCol>
                <a:gridCol w="5469470">
                  <a:extLst>
                    <a:ext uri="{9D8B030D-6E8A-4147-A177-3AD203B41FA5}">
                      <a16:colId xmlns:a16="http://schemas.microsoft.com/office/drawing/2014/main" val="1697303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要素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099889"/>
                  </a:ext>
                </a:extLst>
              </a:tr>
              <a:tr h="1167908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・トリ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プレイヤーのワイヤーを切断してくる。直線移動。キラー的な。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3336"/>
                  </a:ext>
                </a:extLst>
              </a:tr>
              <a:tr h="1005021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・モグラ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+mn-ea"/>
                          <a:ea typeface="+mn-ea"/>
                        </a:rPr>
                        <a:t>地面から飛び出す。事前挙動あり</a:t>
                      </a:r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ja-JP" altLang="en-US" sz="1200" dirty="0">
                          <a:latin typeface="+mn-ea"/>
                          <a:ea typeface="+mn-ea"/>
                        </a:rPr>
                        <a:t>砂が盛り上がる</a:t>
                      </a:r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ja-JP" altLang="en-US" sz="1200" dirty="0">
                          <a:latin typeface="+mn-ea"/>
                          <a:ea typeface="+mn-ea"/>
                        </a:rPr>
                        <a:t>。出てきて戻る。モグラたたき的な。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12529"/>
                  </a:ext>
                </a:extLst>
              </a:tr>
              <a:tr h="1364554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・ウサギ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+mn-ea"/>
                          <a:ea typeface="+mn-ea"/>
                        </a:rPr>
                        <a:t>マリオのクリボーみたいな歩くだけのキャラ。攻撃はしてこないがぶつかるとダメージを受ける。青色と黄色の二色いる、黄色は倒したときにコインがもらえる。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5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4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331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020169"/>
                  </a:ext>
                </a:extLst>
              </a:tr>
            </a:tbl>
          </a:graphicData>
        </a:graphic>
      </p:graphicFrame>
      <p:pic>
        <p:nvPicPr>
          <p:cNvPr id="5" name="図 4">
            <a:extLst>
              <a:ext uri="{FF2B5EF4-FFF2-40B4-BE49-F238E27FC236}">
                <a16:creationId xmlns:a16="http://schemas.microsoft.com/office/drawing/2014/main" id="{4A3C9701-5C2D-4AEE-AF7F-43FAA77D55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8" t="12968" r="4102"/>
          <a:stretch/>
        </p:blipFill>
        <p:spPr>
          <a:xfrm>
            <a:off x="2877936" y="4114305"/>
            <a:ext cx="766916" cy="82108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BAD96D1-F8A2-47AC-8D8F-3439ACE9D9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3" t="15462" r="9756"/>
          <a:stretch/>
        </p:blipFill>
        <p:spPr>
          <a:xfrm>
            <a:off x="2852791" y="1746560"/>
            <a:ext cx="817206" cy="79756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308D349E-A41B-436E-9994-A6A62EFD01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1" t="12581" r="7927"/>
          <a:stretch/>
        </p:blipFill>
        <p:spPr>
          <a:xfrm>
            <a:off x="3949700" y="1719386"/>
            <a:ext cx="697768" cy="82473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2E84ADF-EFDF-466F-8CCA-833E665044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15"/>
          <a:stretch/>
        </p:blipFill>
        <p:spPr>
          <a:xfrm>
            <a:off x="2852791" y="2932500"/>
            <a:ext cx="943427" cy="56496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C081506E-E728-4646-8747-C322643330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6" t="13007" r="1684"/>
          <a:stretch/>
        </p:blipFill>
        <p:spPr>
          <a:xfrm>
            <a:off x="3899411" y="4114305"/>
            <a:ext cx="798346" cy="81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95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</TotalTime>
  <Words>695</Words>
  <Application>Microsoft Office PowerPoint</Application>
  <PresentationFormat>A4 210 x 297 mm</PresentationFormat>
  <Paragraphs>187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游ゴシック</vt:lpstr>
      <vt:lpstr>Arial</vt:lpstr>
      <vt:lpstr>Calibri</vt:lpstr>
      <vt:lpstr>Calibri Light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杉谷　胡春</dc:creator>
  <cp:lastModifiedBy>石川　真帆</cp:lastModifiedBy>
  <cp:revision>32</cp:revision>
  <dcterms:created xsi:type="dcterms:W3CDTF">2025-05-16T04:31:41Z</dcterms:created>
  <dcterms:modified xsi:type="dcterms:W3CDTF">2025-06-10T03:17:40Z</dcterms:modified>
</cp:coreProperties>
</file>