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2" r:id="rId6"/>
    <p:sldId id="259" r:id="rId7"/>
    <p:sldId id="261" r:id="rId8"/>
    <p:sldId id="266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DA43E5-9C07-4039-8825-8AAA65ADB80C}" v="4" dt="2021-10-08T11:27:26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Österman Anneli" userId="9fb701ba-ed03-4130-af66-87d3c323bb9a" providerId="ADAL" clId="{DBDA43E5-9C07-4039-8825-8AAA65ADB80C}"/>
    <pc:docChg chg="custSel addSld delSld modSld">
      <pc:chgData name="Österman Anneli" userId="9fb701ba-ed03-4130-af66-87d3c323bb9a" providerId="ADAL" clId="{DBDA43E5-9C07-4039-8825-8AAA65ADB80C}" dt="2021-10-14T05:49:10.015" v="5168" actId="20577"/>
      <pc:docMkLst>
        <pc:docMk/>
      </pc:docMkLst>
      <pc:sldChg chg="modSp mod">
        <pc:chgData name="Österman Anneli" userId="9fb701ba-ed03-4130-af66-87d3c323bb9a" providerId="ADAL" clId="{DBDA43E5-9C07-4039-8825-8AAA65ADB80C}" dt="2021-10-08T11:56:47.479" v="4880" actId="20577"/>
        <pc:sldMkLst>
          <pc:docMk/>
          <pc:sldMk cId="925714544" sldId="257"/>
        </pc:sldMkLst>
        <pc:spChg chg="mod">
          <ac:chgData name="Österman Anneli" userId="9fb701ba-ed03-4130-af66-87d3c323bb9a" providerId="ADAL" clId="{DBDA43E5-9C07-4039-8825-8AAA65ADB80C}" dt="2021-10-08T11:56:47.479" v="4880" actId="20577"/>
          <ac:spMkLst>
            <pc:docMk/>
            <pc:sldMk cId="925714544" sldId="257"/>
            <ac:spMk id="4" creationId="{3EFACF7A-A457-4107-B205-D84CE49D26E6}"/>
          </ac:spMkLst>
        </pc:spChg>
      </pc:sldChg>
      <pc:sldChg chg="modSp mod">
        <pc:chgData name="Österman Anneli" userId="9fb701ba-ed03-4130-af66-87d3c323bb9a" providerId="ADAL" clId="{DBDA43E5-9C07-4039-8825-8AAA65ADB80C}" dt="2021-10-14T05:35:46.367" v="5079" actId="20577"/>
        <pc:sldMkLst>
          <pc:docMk/>
          <pc:sldMk cId="2967702856" sldId="261"/>
        </pc:sldMkLst>
        <pc:spChg chg="mod">
          <ac:chgData name="Österman Anneli" userId="9fb701ba-ed03-4130-af66-87d3c323bb9a" providerId="ADAL" clId="{DBDA43E5-9C07-4039-8825-8AAA65ADB80C}" dt="2021-10-08T11:40:34.836" v="4172" actId="20577"/>
          <ac:spMkLst>
            <pc:docMk/>
            <pc:sldMk cId="2967702856" sldId="261"/>
            <ac:spMk id="2" creationId="{62A4F7F7-5E62-4A87-A6B4-C40740D67A6D}"/>
          </ac:spMkLst>
        </pc:spChg>
        <pc:spChg chg="mod">
          <ac:chgData name="Österman Anneli" userId="9fb701ba-ed03-4130-af66-87d3c323bb9a" providerId="ADAL" clId="{DBDA43E5-9C07-4039-8825-8AAA65ADB80C}" dt="2021-10-14T05:35:46.367" v="5079" actId="20577"/>
          <ac:spMkLst>
            <pc:docMk/>
            <pc:sldMk cId="2967702856" sldId="261"/>
            <ac:spMk id="3" creationId="{AE2B3A6F-AB68-465E-978A-4689EB7AA1A9}"/>
          </ac:spMkLst>
        </pc:spChg>
      </pc:sldChg>
      <pc:sldChg chg="modSp mod">
        <pc:chgData name="Österman Anneli" userId="9fb701ba-ed03-4130-af66-87d3c323bb9a" providerId="ADAL" clId="{DBDA43E5-9C07-4039-8825-8AAA65ADB80C}" dt="2021-10-08T11:58:21.444" v="4919" actId="20577"/>
        <pc:sldMkLst>
          <pc:docMk/>
          <pc:sldMk cId="3428242640" sldId="262"/>
        </pc:sldMkLst>
        <pc:spChg chg="mod">
          <ac:chgData name="Österman Anneli" userId="9fb701ba-ed03-4130-af66-87d3c323bb9a" providerId="ADAL" clId="{DBDA43E5-9C07-4039-8825-8AAA65ADB80C}" dt="2021-10-08T11:58:21.444" v="4919" actId="20577"/>
          <ac:spMkLst>
            <pc:docMk/>
            <pc:sldMk cId="3428242640" sldId="262"/>
            <ac:spMk id="9" creationId="{BD1A87DC-CFA5-401B-9604-1257B0EB01C2}"/>
          </ac:spMkLst>
        </pc:spChg>
      </pc:sldChg>
      <pc:sldChg chg="del">
        <pc:chgData name="Österman Anneli" userId="9fb701ba-ed03-4130-af66-87d3c323bb9a" providerId="ADAL" clId="{DBDA43E5-9C07-4039-8825-8AAA65ADB80C}" dt="2021-10-08T11:59:34.108" v="4934" actId="2696"/>
        <pc:sldMkLst>
          <pc:docMk/>
          <pc:sldMk cId="140981991" sldId="263"/>
        </pc:sldMkLst>
      </pc:sldChg>
      <pc:sldChg chg="modSp add mod">
        <pc:chgData name="Österman Anneli" userId="9fb701ba-ed03-4130-af66-87d3c323bb9a" providerId="ADAL" clId="{DBDA43E5-9C07-4039-8825-8AAA65ADB80C}" dt="2021-10-14T05:49:10.015" v="5168" actId="20577"/>
        <pc:sldMkLst>
          <pc:docMk/>
          <pc:sldMk cId="584430458" sldId="264"/>
        </pc:sldMkLst>
        <pc:spChg chg="mod">
          <ac:chgData name="Österman Anneli" userId="9fb701ba-ed03-4130-af66-87d3c323bb9a" providerId="ADAL" clId="{DBDA43E5-9C07-4039-8825-8AAA65ADB80C}" dt="2021-10-08T11:40:45.210" v="4192" actId="20577"/>
          <ac:spMkLst>
            <pc:docMk/>
            <pc:sldMk cId="584430458" sldId="264"/>
            <ac:spMk id="2" creationId="{62A4F7F7-5E62-4A87-A6B4-C40740D67A6D}"/>
          </ac:spMkLst>
        </pc:spChg>
        <pc:spChg chg="mod">
          <ac:chgData name="Österman Anneli" userId="9fb701ba-ed03-4130-af66-87d3c323bb9a" providerId="ADAL" clId="{DBDA43E5-9C07-4039-8825-8AAA65ADB80C}" dt="2021-10-14T05:49:10.015" v="5168" actId="20577"/>
          <ac:spMkLst>
            <pc:docMk/>
            <pc:sldMk cId="584430458" sldId="264"/>
            <ac:spMk id="3" creationId="{AE2B3A6F-AB68-465E-978A-4689EB7AA1A9}"/>
          </ac:spMkLst>
        </pc:spChg>
      </pc:sldChg>
      <pc:sldChg chg="modSp add mod">
        <pc:chgData name="Österman Anneli" userId="9fb701ba-ed03-4130-af66-87d3c323bb9a" providerId="ADAL" clId="{DBDA43E5-9C07-4039-8825-8AAA65ADB80C}" dt="2021-10-08T11:40:51.328" v="4202" actId="20577"/>
        <pc:sldMkLst>
          <pc:docMk/>
          <pc:sldMk cId="2442137851" sldId="265"/>
        </pc:sldMkLst>
        <pc:spChg chg="mod">
          <ac:chgData name="Österman Anneli" userId="9fb701ba-ed03-4130-af66-87d3c323bb9a" providerId="ADAL" clId="{DBDA43E5-9C07-4039-8825-8AAA65ADB80C}" dt="2021-10-08T11:40:51.328" v="4202" actId="20577"/>
          <ac:spMkLst>
            <pc:docMk/>
            <pc:sldMk cId="2442137851" sldId="265"/>
            <ac:spMk id="2" creationId="{62A4F7F7-5E62-4A87-A6B4-C40740D67A6D}"/>
          </ac:spMkLst>
        </pc:spChg>
        <pc:spChg chg="mod">
          <ac:chgData name="Österman Anneli" userId="9fb701ba-ed03-4130-af66-87d3c323bb9a" providerId="ADAL" clId="{DBDA43E5-9C07-4039-8825-8AAA65ADB80C}" dt="2021-10-08T11:25:47.470" v="2895" actId="20577"/>
          <ac:spMkLst>
            <pc:docMk/>
            <pc:sldMk cId="2442137851" sldId="265"/>
            <ac:spMk id="3" creationId="{AE2B3A6F-AB68-465E-978A-4689EB7AA1A9}"/>
          </ac:spMkLst>
        </pc:spChg>
      </pc:sldChg>
      <pc:sldChg chg="modSp add mod">
        <pc:chgData name="Österman Anneli" userId="9fb701ba-ed03-4130-af66-87d3c323bb9a" providerId="ADAL" clId="{DBDA43E5-9C07-4039-8825-8AAA65ADB80C}" dt="2021-10-08T11:56:22.067" v="4871" actId="20577"/>
        <pc:sldMkLst>
          <pc:docMk/>
          <pc:sldMk cId="1111040132" sldId="266"/>
        </pc:sldMkLst>
        <pc:spChg chg="mod">
          <ac:chgData name="Österman Anneli" userId="9fb701ba-ed03-4130-af66-87d3c323bb9a" providerId="ADAL" clId="{DBDA43E5-9C07-4039-8825-8AAA65ADB80C}" dt="2021-10-08T11:40:39.666" v="4182" actId="20577"/>
          <ac:spMkLst>
            <pc:docMk/>
            <pc:sldMk cId="1111040132" sldId="266"/>
            <ac:spMk id="2" creationId="{62A4F7F7-5E62-4A87-A6B4-C40740D67A6D}"/>
          </ac:spMkLst>
        </pc:spChg>
        <pc:spChg chg="mod">
          <ac:chgData name="Österman Anneli" userId="9fb701ba-ed03-4130-af66-87d3c323bb9a" providerId="ADAL" clId="{DBDA43E5-9C07-4039-8825-8AAA65ADB80C}" dt="2021-10-08T11:56:22.067" v="4871" actId="20577"/>
          <ac:spMkLst>
            <pc:docMk/>
            <pc:sldMk cId="1111040132" sldId="266"/>
            <ac:spMk id="3" creationId="{AE2B3A6F-AB68-465E-978A-4689EB7AA1A9}"/>
          </ac:spMkLst>
        </pc:spChg>
      </pc:sldChg>
      <pc:sldChg chg="modSp add mod">
        <pc:chgData name="Österman Anneli" userId="9fb701ba-ed03-4130-af66-87d3c323bb9a" providerId="ADAL" clId="{DBDA43E5-9C07-4039-8825-8AAA65ADB80C}" dt="2021-10-08T11:59:26.830" v="4933" actId="20577"/>
        <pc:sldMkLst>
          <pc:docMk/>
          <pc:sldMk cId="1337414766" sldId="267"/>
        </pc:sldMkLst>
        <pc:spChg chg="mod">
          <ac:chgData name="Österman Anneli" userId="9fb701ba-ed03-4130-af66-87d3c323bb9a" providerId="ADAL" clId="{DBDA43E5-9C07-4039-8825-8AAA65ADB80C}" dt="2021-10-08T11:40:56.345" v="4212" actId="20577"/>
          <ac:spMkLst>
            <pc:docMk/>
            <pc:sldMk cId="1337414766" sldId="267"/>
            <ac:spMk id="2" creationId="{62A4F7F7-5E62-4A87-A6B4-C40740D67A6D}"/>
          </ac:spMkLst>
        </pc:spChg>
        <pc:spChg chg="mod">
          <ac:chgData name="Österman Anneli" userId="9fb701ba-ed03-4130-af66-87d3c323bb9a" providerId="ADAL" clId="{DBDA43E5-9C07-4039-8825-8AAA65ADB80C}" dt="2021-10-08T11:59:26.830" v="4933" actId="20577"/>
          <ac:spMkLst>
            <pc:docMk/>
            <pc:sldMk cId="1337414766" sldId="267"/>
            <ac:spMk id="3" creationId="{AE2B3A6F-AB68-465E-978A-4689EB7AA1A9}"/>
          </ac:spMkLst>
        </pc:spChg>
      </pc:sldChg>
      <pc:sldChg chg="modSp add mod">
        <pc:chgData name="Österman Anneli" userId="9fb701ba-ed03-4130-af66-87d3c323bb9a" providerId="ADAL" clId="{DBDA43E5-9C07-4039-8825-8AAA65ADB80C}" dt="2021-10-08T12:27:30.209" v="4995" actId="1076"/>
        <pc:sldMkLst>
          <pc:docMk/>
          <pc:sldMk cId="3741579165" sldId="268"/>
        </pc:sldMkLst>
        <pc:spChg chg="mod">
          <ac:chgData name="Österman Anneli" userId="9fb701ba-ed03-4130-af66-87d3c323bb9a" providerId="ADAL" clId="{DBDA43E5-9C07-4039-8825-8AAA65ADB80C}" dt="2021-10-08T12:27:24.613" v="4994" actId="1076"/>
          <ac:spMkLst>
            <pc:docMk/>
            <pc:sldMk cId="3741579165" sldId="268"/>
            <ac:spMk id="2" creationId="{62A4F7F7-5E62-4A87-A6B4-C40740D67A6D}"/>
          </ac:spMkLst>
        </pc:spChg>
        <pc:spChg chg="mod">
          <ac:chgData name="Österman Anneli" userId="9fb701ba-ed03-4130-af66-87d3c323bb9a" providerId="ADAL" clId="{DBDA43E5-9C07-4039-8825-8AAA65ADB80C}" dt="2021-10-08T12:27:30.209" v="4995" actId="1076"/>
          <ac:spMkLst>
            <pc:docMk/>
            <pc:sldMk cId="3741579165" sldId="268"/>
            <ac:spMk id="3" creationId="{AE2B3A6F-AB68-465E-978A-4689EB7AA1A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oulunkaupunki-my.sharepoint.com/personal/anneli_osterman_ouka_fi/Documents/Mit&#228;%20Kohan%20hitaus%20sinulle%20tarkoittaa.o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i-FI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400" b="0" i="0" u="none" strike="noStrike" kern="1200" spc="0" baseline="0">
                <a:solidFill>
                  <a:srgbClr val="595959"/>
                </a:solidFill>
                <a:latin typeface="Calibri"/>
              </a:defRPr>
            </a:pPr>
            <a:r>
              <a:rPr lang="fi-FI" sz="1400" b="0" i="0" u="none" strike="noStrike" kern="1200" cap="none" spc="0" baseline="0" dirty="0">
                <a:solidFill>
                  <a:srgbClr val="595959"/>
                </a:solidFill>
                <a:uFillTx/>
                <a:latin typeface="Abadi" panose="020B0604020104020204" pitchFamily="34" charset="0"/>
              </a:rPr>
              <a:t>Vastaajien määrä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Kimpat!$B$1</c:f>
              <c:strCache>
                <c:ptCount val="1"/>
                <c:pt idx="0">
                  <c:v>Vastaajien määrä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cat>
            <c:strRef>
              <c:f>Kimpat!$A$2:$A$9</c:f>
              <c:strCache>
                <c:ptCount val="8"/>
                <c:pt idx="0">
                  <c:v>Helle-kirjastot</c:v>
                </c:pt>
                <c:pt idx="1">
                  <c:v>Kyyti-kirjastot</c:v>
                </c:pt>
                <c:pt idx="2">
                  <c:v>Lapin kirjasto</c:v>
                </c:pt>
                <c:pt idx="3">
                  <c:v>Lumme-kirjastot</c:v>
                </c:pt>
                <c:pt idx="4">
                  <c:v>OUTI-kirjastot</c:v>
                </c:pt>
                <c:pt idx="5">
                  <c:v>Siilinjärvi</c:v>
                </c:pt>
                <c:pt idx="6">
                  <c:v>Vaara-kirjastot</c:v>
                </c:pt>
                <c:pt idx="7">
                  <c:v>Vaski-kirjastot</c:v>
                </c:pt>
              </c:strCache>
            </c:strRef>
          </c:cat>
          <c:val>
            <c:numRef>
              <c:f>Kimpat!$B$2:$B$9</c:f>
              <c:numCache>
                <c:formatCode>General</c:formatCode>
                <c:ptCount val="8"/>
                <c:pt idx="0">
                  <c:v>34</c:v>
                </c:pt>
                <c:pt idx="1">
                  <c:v>17</c:v>
                </c:pt>
                <c:pt idx="2">
                  <c:v>31</c:v>
                </c:pt>
                <c:pt idx="3">
                  <c:v>24</c:v>
                </c:pt>
                <c:pt idx="4">
                  <c:v>37</c:v>
                </c:pt>
                <c:pt idx="5">
                  <c:v>1</c:v>
                </c:pt>
                <c:pt idx="6">
                  <c:v>11</c:v>
                </c:pt>
                <c:pt idx="7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3C-4F8E-A91F-14ECE3A791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0018511"/>
        <c:axId val="1754078751"/>
      </c:barChart>
      <c:valAx>
        <c:axId val="1754078751"/>
        <c:scaling>
          <c:orientation val="minMax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fi-FI"/>
          </a:p>
        </c:txPr>
        <c:crossAx val="1630018511"/>
        <c:crosses val="autoZero"/>
        <c:crossBetween val="between"/>
      </c:valAx>
      <c:catAx>
        <c:axId val="16300185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8" cap="flat">
            <a:solidFill>
              <a:srgbClr val="D9D9D9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fi-FI"/>
          </a:p>
        </c:txPr>
        <c:crossAx val="1754078751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9528" cap="flat">
      <a:solidFill>
        <a:srgbClr val="D9D9D9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i-FI" sz="1000" b="0" i="0" u="none" strike="noStrike" kern="1200" baseline="0">
          <a:solidFill>
            <a:srgbClr val="000000"/>
          </a:solidFill>
          <a:latin typeface="Calibri"/>
        </a:defRPr>
      </a:pPr>
      <a:endParaRPr lang="fi-FI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BB6C4EA-F92E-4CD3-A9AC-64B11559C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E103B35E-8005-44D5-9279-A3B5518ED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FDF37FD-2BFC-463A-BD34-C981AD33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FBA1-08C1-45F2-92F8-E86A945C780A}" type="datetimeFigureOut">
              <a:rPr lang="fi-FI" smtClean="0"/>
              <a:t>14.10.2021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0A568A0-4F4F-4F6C-8ED0-F76969D5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2BDF66F-AD37-412A-B07A-2EF34BC5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9A7-90FF-4694-B9EC-266FD08638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010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A566611-1E35-43D0-9C92-79194D95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128FDAC4-5EC1-422C-A9BE-D916D0942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6B0A49C-FFD5-40A0-9E86-C7BE5931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FBA1-08C1-45F2-92F8-E86A945C780A}" type="datetimeFigureOut">
              <a:rPr lang="fi-FI" smtClean="0"/>
              <a:t>14.10.2021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51F8861-3C04-40D0-B04D-11B84FA7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8B6B344-88A8-4FD8-9F67-72C99C0C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9A7-90FF-4694-B9EC-266FD08638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307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EE0F3979-77E5-4B44-B2F9-FC86DA617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5BD0B59-AD98-464D-999D-4E18D5296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25FEC4C-219C-4D2D-88B0-6BEC6B4D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FBA1-08C1-45F2-92F8-E86A945C780A}" type="datetimeFigureOut">
              <a:rPr lang="fi-FI" smtClean="0"/>
              <a:t>14.10.2021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93C5DE1-C91D-47E7-B0D1-D4D0A7D3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58C9D0E-F81C-4119-8D73-A11B178B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9A7-90FF-4694-B9EC-266FD08638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2905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A0D1956-0778-4B93-BBEA-3C4E6ABE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49C5BA6-CBB2-4610-AEB7-00A87E017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B4EC02C-5EBE-48A7-A6AF-6D37964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FBA1-08C1-45F2-92F8-E86A945C780A}" type="datetimeFigureOut">
              <a:rPr lang="fi-FI" smtClean="0"/>
              <a:t>14.10.2021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CA07866-ABE2-41E4-9346-6318950A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8CFE474-35CF-46EF-990D-013875BF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9A7-90FF-4694-B9EC-266FD08638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044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8F9FBD3-95BB-424E-81A4-6253741A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756845D-9528-4386-BCB2-66F1D195B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3EF2F02-D139-49E9-B4DF-D9CD97B1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FBA1-08C1-45F2-92F8-E86A945C780A}" type="datetimeFigureOut">
              <a:rPr lang="fi-FI" smtClean="0"/>
              <a:t>14.10.2021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92DF365-1197-4DAF-8A0F-4912AA4B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D33BD91-1E00-4037-890C-0CD9845AA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9A7-90FF-4694-B9EC-266FD08638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0872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9BDCECF-0B01-4B63-9B9D-1BCEDCDD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61C1615-6135-4389-9B13-2FA33F4A0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B446F582-755D-4F5F-819B-118A6A824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B1F198A-CB08-4C2C-9D1E-32669CCC6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FBA1-08C1-45F2-92F8-E86A945C780A}" type="datetimeFigureOut">
              <a:rPr lang="fi-FI" smtClean="0"/>
              <a:t>14.10.2021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CAE3A63-52B0-4362-8F4D-7AF40BD1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AC432C6-755A-4AA9-883C-2993B1DE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9A7-90FF-4694-B9EC-266FD08638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1976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28987F7-A434-4F69-924F-1AF1BB3D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94179ACA-6399-4A3A-9405-0B79DDDF0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3FFA923-0084-434A-81F6-4E4BF3170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8736B3CB-0C4F-4FEF-B17C-5A1F5FD5F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F27EC5D9-345D-460D-8995-B72350C62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E00B1B1F-AAAC-4D66-B8E1-63C303E81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FBA1-08C1-45F2-92F8-E86A945C780A}" type="datetimeFigureOut">
              <a:rPr lang="fi-FI" smtClean="0"/>
              <a:t>14.10.2021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C3741F6F-009F-4E02-AA36-E3B70088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E7BF8616-36FB-4CB4-8957-8D8E7F9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9A7-90FF-4694-B9EC-266FD08638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3479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7E96D8D-368C-4D65-857B-562E6059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21783D9E-B353-4F08-B5BA-EE14BC15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FBA1-08C1-45F2-92F8-E86A945C780A}" type="datetimeFigureOut">
              <a:rPr lang="fi-FI" smtClean="0"/>
              <a:t>14.10.2021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710B44CC-D610-45C2-A540-B129BA2A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7F128ECF-0CF0-470C-90E7-F2EDEE99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9A7-90FF-4694-B9EC-266FD08638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1383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49BB11A8-E2D1-47AE-B9F9-790A4C86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FBA1-08C1-45F2-92F8-E86A945C780A}" type="datetimeFigureOut">
              <a:rPr lang="fi-FI" smtClean="0"/>
              <a:t>14.10.2021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D2C65F6D-06B1-49CA-B564-B39D9256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8A9700EE-C320-4340-8D12-650505B2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9A7-90FF-4694-B9EC-266FD08638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854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9DF282C-FB60-45B1-B773-33B9B8CD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FC5D02D-1B28-432A-9C99-7A00CE270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63FB39EE-5F58-462E-BAFD-4C0C1242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BDC71550-BFB2-4FEA-A58B-0B3941A9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FBA1-08C1-45F2-92F8-E86A945C780A}" type="datetimeFigureOut">
              <a:rPr lang="fi-FI" smtClean="0"/>
              <a:t>14.10.2021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FAEE90D-AC9E-452A-B132-7BE99EDB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75EA650-46FD-498A-B609-2E964661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9A7-90FF-4694-B9EC-266FD08638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2284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65CC9A3-BDBF-4C6C-AC57-7B507F94D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EB579BE0-37AC-4AB6-886E-10477273D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B9D94237-B8CC-4DA0-9433-C3623BD81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A8A6CCF-E9DF-463C-A12D-26B2E0CA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DFBA1-08C1-45F2-92F8-E86A945C780A}" type="datetimeFigureOut">
              <a:rPr lang="fi-FI" smtClean="0"/>
              <a:t>14.10.2021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5FB7161-400A-40BB-AE7C-F5CFADA8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5AD0FFF-BF5D-46D2-A391-670D8840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679A7-90FF-4694-B9EC-266FD08638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8246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6329B320-9F61-44F7-BB6F-5BCF0EC1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E7F890A-0893-423A-BDC3-430B073CB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D962524-DD55-470A-8AD9-322F6A1AD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DFBA1-08C1-45F2-92F8-E86A945C780A}" type="datetimeFigureOut">
              <a:rPr lang="fi-FI" smtClean="0"/>
              <a:t>14.10.2021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040665A-8117-4BB5-AFAF-42FE914F7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74093BA-1B69-454E-8EF2-D66698AFD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679A7-90FF-4694-B9EC-266FD08638E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8440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1620C34-688F-485C-8DD7-BED38BCD9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5515"/>
            <a:ext cx="9144000" cy="2387600"/>
          </a:xfrm>
        </p:spPr>
        <p:txBody>
          <a:bodyPr/>
          <a:lstStyle/>
          <a:p>
            <a:r>
              <a:rPr lang="fi-FI" dirty="0" err="1">
                <a:latin typeface="Abadi" panose="020B0604020104020204" pitchFamily="34" charset="0"/>
              </a:rPr>
              <a:t>Kohan</a:t>
            </a:r>
            <a:r>
              <a:rPr lang="fi-FI" dirty="0">
                <a:latin typeface="Abadi" panose="020B0604020104020204" pitchFamily="34" charset="0"/>
              </a:rPr>
              <a:t> hitaus</a:t>
            </a:r>
            <a:br>
              <a:rPr lang="fi-FI" dirty="0">
                <a:latin typeface="Abadi" panose="020B0604020104020204" pitchFamily="34" charset="0"/>
              </a:rPr>
            </a:br>
            <a:r>
              <a:rPr lang="fi-FI" sz="3600" dirty="0">
                <a:latin typeface="Abadi" panose="020B0604020104020204" pitchFamily="34" charset="0"/>
              </a:rPr>
              <a:t>kyselyn yhteenveto</a:t>
            </a:r>
            <a:endParaRPr lang="fi-FI" dirty="0">
              <a:latin typeface="Abadi" panose="020B0604020104020204" pitchFamily="34" charset="0"/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F561984-DD04-43BC-9778-F557D8163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i-FI" dirty="0">
              <a:latin typeface="Abadi" panose="020B0604020104020204" pitchFamily="34" charset="0"/>
            </a:endParaRPr>
          </a:p>
          <a:p>
            <a:r>
              <a:rPr lang="fi-FI" sz="3200" dirty="0">
                <a:latin typeface="Abadi" panose="020B0604020104020204" pitchFamily="34" charset="0"/>
              </a:rPr>
              <a:t>Anneli Österman</a:t>
            </a:r>
          </a:p>
          <a:p>
            <a:r>
              <a:rPr lang="fi-FI" sz="3200" dirty="0">
                <a:latin typeface="Abadi" panose="020B0604020104020204" pitchFamily="34" charset="0"/>
              </a:rPr>
              <a:t>Pääkäyttäjä, Koha-Suomi Oy</a:t>
            </a:r>
            <a:endParaRPr lang="fi-FI" dirty="0">
              <a:latin typeface="Abadi" panose="020B0604020104020204" pitchFamily="34" charset="0"/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D34EC109-7CD1-463C-B4A9-F09A5E648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949291"/>
            <a:ext cx="1328058" cy="756993"/>
          </a:xfrm>
          <a:prstGeom prst="rect">
            <a:avLst/>
          </a:prstGeom>
        </p:spPr>
      </p:pic>
      <p:sp>
        <p:nvSpPr>
          <p:cNvPr id="7" name="Puolikehys 6">
            <a:extLst>
              <a:ext uri="{FF2B5EF4-FFF2-40B4-BE49-F238E27FC236}">
                <a16:creationId xmlns:a16="http://schemas.microsoft.com/office/drawing/2014/main" id="{90FD6463-F842-46F1-AF61-2A22D155E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3EFACF7A-A457-4107-B205-D84CE49D26E6}"/>
              </a:ext>
            </a:extLst>
          </p:cNvPr>
          <p:cNvSpPr txBox="1"/>
          <p:nvPr/>
        </p:nvSpPr>
        <p:spPr>
          <a:xfrm>
            <a:off x="123195" y="635150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>
                <a:latin typeface="Abadi" panose="020B0604020104020204" pitchFamily="34" charset="0"/>
              </a:rPr>
              <a:t>8.10.2021</a:t>
            </a:r>
          </a:p>
        </p:txBody>
      </p:sp>
    </p:spTree>
    <p:extLst>
      <p:ext uri="{BB962C8B-B14F-4D97-AF65-F5344CB8AC3E}">
        <p14:creationId xmlns:p14="http://schemas.microsoft.com/office/powerpoint/2010/main" val="92571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Yhteenveto</a:t>
            </a:r>
          </a:p>
        </p:txBody>
      </p:sp>
      <p:graphicFrame>
        <p:nvGraphicFramePr>
          <p:cNvPr id="7" name="Sisällön paikkamerkki 6">
            <a:extLst>
              <a:ext uri="{FF2B5EF4-FFF2-40B4-BE49-F238E27FC236}">
                <a16:creationId xmlns:a16="http://schemas.microsoft.com/office/drawing/2014/main" id="{24567195-1967-46C3-AA64-8813A13237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56224" y="3025969"/>
          <a:ext cx="3434706" cy="295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445">
                  <a:extLst>
                    <a:ext uri="{9D8B030D-6E8A-4147-A177-3AD203B41FA5}">
                      <a16:colId xmlns:a16="http://schemas.microsoft.com/office/drawing/2014/main" val="2049033930"/>
                    </a:ext>
                  </a:extLst>
                </a:gridCol>
                <a:gridCol w="1777261">
                  <a:extLst>
                    <a:ext uri="{9D8B030D-6E8A-4147-A177-3AD203B41FA5}">
                      <a16:colId xmlns:a16="http://schemas.microsoft.com/office/drawing/2014/main" val="3366436389"/>
                    </a:ext>
                  </a:extLst>
                </a:gridCol>
              </a:tblGrid>
              <a:tr h="295590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b="1" u="none" strike="noStrike" dirty="0">
                          <a:effectLst/>
                          <a:latin typeface="Abadi" panose="020B0604020104020204" pitchFamily="34" charset="0"/>
                        </a:rPr>
                        <a:t>Kimppa/kirjasto</a:t>
                      </a:r>
                      <a:endParaRPr lang="fi-FI" sz="1800" b="1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b="1" u="none" strike="noStrike" dirty="0">
                          <a:effectLst/>
                          <a:latin typeface="Abadi" panose="020B0604020104020204" pitchFamily="34" charset="0"/>
                        </a:rPr>
                        <a:t>Vastaajien määrä</a:t>
                      </a:r>
                      <a:endParaRPr lang="fi-FI" sz="1800" b="1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090810"/>
                  </a:ext>
                </a:extLst>
              </a:tr>
              <a:tr h="295590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u="none" strike="noStrike" dirty="0">
                          <a:effectLst/>
                          <a:latin typeface="Abadi" panose="020B0604020104020204" pitchFamily="34" charset="0"/>
                        </a:rPr>
                        <a:t>Helle-kirjastot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u="none" strike="noStrike" dirty="0">
                          <a:effectLst/>
                          <a:latin typeface="Abadi" panose="020B0604020104020204" pitchFamily="34" charset="0"/>
                        </a:rPr>
                        <a:t>34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6954293"/>
                  </a:ext>
                </a:extLst>
              </a:tr>
              <a:tr h="295590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u="none" strike="noStrike">
                          <a:effectLst/>
                          <a:latin typeface="Abadi" panose="020B0604020104020204" pitchFamily="34" charset="0"/>
                        </a:rPr>
                        <a:t>Kyyti-kirjastot</a:t>
                      </a:r>
                      <a:endParaRPr lang="fi-FI" sz="18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u="none" strike="noStrike" dirty="0">
                          <a:effectLst/>
                          <a:latin typeface="Abadi" panose="020B0604020104020204" pitchFamily="34" charset="0"/>
                        </a:rPr>
                        <a:t>17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2477646"/>
                  </a:ext>
                </a:extLst>
              </a:tr>
              <a:tr h="295590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u="none" strike="noStrike">
                          <a:effectLst/>
                          <a:latin typeface="Abadi" panose="020B0604020104020204" pitchFamily="34" charset="0"/>
                        </a:rPr>
                        <a:t>Lapin kirjasto</a:t>
                      </a:r>
                      <a:endParaRPr lang="fi-FI" sz="18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u="none" strike="noStrike" dirty="0">
                          <a:effectLst/>
                          <a:latin typeface="Abadi" panose="020B0604020104020204" pitchFamily="34" charset="0"/>
                        </a:rPr>
                        <a:t>31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9173332"/>
                  </a:ext>
                </a:extLst>
              </a:tr>
              <a:tr h="295590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u="none" strike="noStrike" dirty="0">
                          <a:effectLst/>
                          <a:latin typeface="Abadi" panose="020B0604020104020204" pitchFamily="34" charset="0"/>
                        </a:rPr>
                        <a:t>Lumme-kirjastot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u="none" strike="noStrike" dirty="0">
                          <a:effectLst/>
                          <a:latin typeface="Abadi" panose="020B0604020104020204" pitchFamily="34" charset="0"/>
                        </a:rPr>
                        <a:t>24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786000"/>
                  </a:ext>
                </a:extLst>
              </a:tr>
              <a:tr h="295590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u="none" strike="noStrike">
                          <a:effectLst/>
                          <a:latin typeface="Abadi" panose="020B0604020104020204" pitchFamily="34" charset="0"/>
                        </a:rPr>
                        <a:t>OUTI-kirjastot</a:t>
                      </a:r>
                      <a:endParaRPr lang="fi-FI" sz="18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u="none" strike="noStrike" dirty="0">
                          <a:effectLst/>
                          <a:latin typeface="Abadi" panose="020B0604020104020204" pitchFamily="34" charset="0"/>
                        </a:rPr>
                        <a:t>37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2928689"/>
                  </a:ext>
                </a:extLst>
              </a:tr>
              <a:tr h="295590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u="none" strike="noStrike">
                          <a:effectLst/>
                          <a:latin typeface="Abadi" panose="020B0604020104020204" pitchFamily="34" charset="0"/>
                        </a:rPr>
                        <a:t>Siilinjärvi</a:t>
                      </a:r>
                      <a:endParaRPr lang="fi-FI" sz="18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u="none" strike="noStrike" dirty="0">
                          <a:effectLst/>
                          <a:latin typeface="Abadi" panose="020B0604020104020204" pitchFamily="34" charset="0"/>
                        </a:rPr>
                        <a:t>1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4602411"/>
                  </a:ext>
                </a:extLst>
              </a:tr>
              <a:tr h="295590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u="none" strike="noStrike">
                          <a:effectLst/>
                          <a:latin typeface="Abadi" panose="020B0604020104020204" pitchFamily="34" charset="0"/>
                        </a:rPr>
                        <a:t>Vaara-kirjastot</a:t>
                      </a:r>
                      <a:endParaRPr lang="fi-FI" sz="18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u="none" strike="noStrike" dirty="0">
                          <a:effectLst/>
                          <a:latin typeface="Abadi" panose="020B0604020104020204" pitchFamily="34" charset="0"/>
                        </a:rPr>
                        <a:t>11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6574535"/>
                  </a:ext>
                </a:extLst>
              </a:tr>
              <a:tr h="295590">
                <a:tc>
                  <a:txBody>
                    <a:bodyPr/>
                    <a:lstStyle/>
                    <a:p>
                      <a:pPr algn="l" fontAlgn="b"/>
                      <a:r>
                        <a:rPr lang="fi-FI" sz="1800" u="none" strike="noStrike">
                          <a:effectLst/>
                          <a:latin typeface="Abadi" panose="020B0604020104020204" pitchFamily="34" charset="0"/>
                        </a:rPr>
                        <a:t>Vaski-kirjastot</a:t>
                      </a:r>
                      <a:endParaRPr lang="fi-FI" sz="18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u="none" strike="noStrike" dirty="0">
                          <a:effectLst/>
                          <a:latin typeface="Abadi" panose="020B0604020104020204" pitchFamily="34" charset="0"/>
                        </a:rPr>
                        <a:t>46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5654937"/>
                  </a:ext>
                </a:extLst>
              </a:tr>
              <a:tr h="295590">
                <a:tc>
                  <a:txBody>
                    <a:bodyPr/>
                    <a:lstStyle/>
                    <a:p>
                      <a:pPr algn="l" fontAlgn="b"/>
                      <a:endParaRPr lang="fi-FI" sz="1800" b="0" i="0" u="none" strike="noStrike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800" u="none" strike="noStrike" dirty="0">
                          <a:effectLst/>
                          <a:latin typeface="Abadi" panose="020B0604020104020204" pitchFamily="34" charset="0"/>
                        </a:rPr>
                        <a:t>201</a:t>
                      </a:r>
                      <a:endParaRPr lang="fi-FI" sz="18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4534352"/>
                  </a:ext>
                </a:extLst>
              </a:tr>
            </a:tbl>
          </a:graphicData>
        </a:graphic>
      </p:graphicFrame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  <p:graphicFrame>
        <p:nvGraphicFramePr>
          <p:cNvPr id="8" name="Kaavio 7">
            <a:extLst>
              <a:ext uri="{FF2B5EF4-FFF2-40B4-BE49-F238E27FC236}">
                <a16:creationId xmlns:a16="http://schemas.microsoft.com/office/drawing/2014/main" id="{0AAF7DCC-6F4C-4620-9EC8-B325F1820FEC}"/>
              </a:ext>
            </a:extLst>
          </p:cNvPr>
          <p:cNvGraphicFramePr>
            <a:graphicFrameLocks/>
          </p:cNvGraphicFramePr>
          <p:nvPr/>
        </p:nvGraphicFramePr>
        <p:xfrm>
          <a:off x="5051834" y="1473244"/>
          <a:ext cx="6473228" cy="4508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kstiruutu 8">
            <a:extLst>
              <a:ext uri="{FF2B5EF4-FFF2-40B4-BE49-F238E27FC236}">
                <a16:creationId xmlns:a16="http://schemas.microsoft.com/office/drawing/2014/main" id="{BD1A87DC-CFA5-401B-9604-1257B0EB01C2}"/>
              </a:ext>
            </a:extLst>
          </p:cNvPr>
          <p:cNvSpPr txBox="1"/>
          <p:nvPr/>
        </p:nvSpPr>
        <p:spPr>
          <a:xfrm>
            <a:off x="956223" y="1481616"/>
            <a:ext cx="3606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latin typeface="Abadi" panose="020B0604020104020204" pitchFamily="34" charset="0"/>
              </a:rPr>
              <a:t>Kysely oli avoinna 9.6.-15.8.2021.</a:t>
            </a:r>
            <a:br>
              <a:rPr lang="fi-FI" dirty="0">
                <a:latin typeface="Abadi" panose="020B0604020104020204" pitchFamily="34" charset="0"/>
              </a:rPr>
            </a:br>
            <a:endParaRPr lang="fi-FI" dirty="0">
              <a:latin typeface="Abadi" panose="020B0604020104020204" pitchFamily="34" charset="0"/>
            </a:endParaRPr>
          </a:p>
          <a:p>
            <a:r>
              <a:rPr lang="fi-FI" dirty="0">
                <a:latin typeface="Abadi" panose="020B0604020104020204" pitchFamily="34" charset="0"/>
              </a:rPr>
              <a:t>Vastauksia tuli yhteensä 201 ja jakaantui kimpoittain seuraavasti.</a:t>
            </a:r>
          </a:p>
        </p:txBody>
      </p:sp>
    </p:spTree>
    <p:extLst>
      <p:ext uri="{BB962C8B-B14F-4D97-AF65-F5344CB8AC3E}">
        <p14:creationId xmlns:p14="http://schemas.microsoft.com/office/powerpoint/2010/main" val="342824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Yhteenveto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2B3A6F-AB68-465E-978A-4689EB7A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575772" cy="4754929"/>
          </a:xfrm>
        </p:spPr>
        <p:txBody>
          <a:bodyPr>
            <a:normAutofit/>
          </a:bodyPr>
          <a:lstStyle/>
          <a:p>
            <a:r>
              <a:rPr lang="fi-FI" dirty="0">
                <a:latin typeface="Abadi" panose="020B0604020104020204" pitchFamily="34" charset="0"/>
              </a:rPr>
              <a:t>Eniten hitautta vastattiin olevan tiedonhaussa, kausijulkaisuissa sekä  lainauksessa ja palautuksessa.</a:t>
            </a:r>
          </a:p>
          <a:p>
            <a:r>
              <a:rPr lang="fi-FI" dirty="0">
                <a:latin typeface="Abadi" panose="020B0604020104020204" pitchFamily="34" charset="0"/>
              </a:rPr>
              <a:t>Huomioitavaa: Vaski-kirjastoilla palautteissa näkyy käyttöönoton jälkeisiä ongelmatilanteita, jotka on vastausten annon jälkeen korjattu.</a:t>
            </a: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221FE852-9B0B-441B-BAB0-77A9A1DEC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575" y="1825624"/>
            <a:ext cx="6023370" cy="37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45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Poimintoja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2B3A6F-AB68-465E-978A-4689EB7A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929"/>
          </a:xfrm>
        </p:spPr>
        <p:txBody>
          <a:bodyPr>
            <a:normAutofit fontScale="85000" lnSpcReduction="20000"/>
          </a:bodyPr>
          <a:lstStyle/>
          <a:p>
            <a:r>
              <a:rPr lang="fi-FI" dirty="0">
                <a:latin typeface="Abadi" panose="020B0604020104020204" pitchFamily="34" charset="0"/>
              </a:rPr>
              <a:t>Tiedonhaku yleensä ja varsinkin kausijulkaisujen haku on hidasta.</a:t>
            </a:r>
          </a:p>
          <a:p>
            <a:pPr lvl="1"/>
            <a:r>
              <a:rPr lang="fi-FI" dirty="0">
                <a:latin typeface="Abadi" panose="020B0604020104020204" pitchFamily="34" charset="0"/>
              </a:rPr>
              <a:t>Johtuu saatavuuslaskennasta. Kun hakutuloksessa on teoksia, joissa on paljon niteitä ja varauksia, niiden saatavuuden laskeminen on hidasta.</a:t>
            </a:r>
          </a:p>
          <a:p>
            <a:pPr lvl="1"/>
            <a:r>
              <a:rPr lang="fi-FI" dirty="0">
                <a:latin typeface="Abadi" panose="020B0604020104020204" pitchFamily="34" charset="0"/>
              </a:rPr>
              <a:t>Korjauksia tehty ja suunnitteilla:</a:t>
            </a:r>
          </a:p>
          <a:p>
            <a:pPr lvl="2"/>
            <a:r>
              <a:rPr lang="fi-FI" dirty="0">
                <a:latin typeface="Abadi" panose="020B0604020104020204" pitchFamily="34" charset="0"/>
              </a:rPr>
              <a:t>Kaikkiin kimppoihin on asennettu yhteisöversiosta tuotu toiminto, joka nopeuttaa hakua. Nopeutus huomattavampi </a:t>
            </a:r>
            <a:r>
              <a:rPr lang="fi-FI" dirty="0" err="1">
                <a:latin typeface="Abadi" panose="020B0604020104020204" pitchFamily="34" charset="0"/>
              </a:rPr>
              <a:t>Elasticsearchiä</a:t>
            </a:r>
            <a:r>
              <a:rPr lang="fi-FI" dirty="0">
                <a:latin typeface="Abadi" panose="020B0604020104020204" pitchFamily="34" charset="0"/>
              </a:rPr>
              <a:t> käytettäessä, jolloin hakuaika puolittuu. Zebrassa nopeutus keskimäärin 5 sekunnin luokkaa.</a:t>
            </a:r>
          </a:p>
          <a:p>
            <a:pPr lvl="2"/>
            <a:r>
              <a:rPr lang="fi-FI" dirty="0">
                <a:latin typeface="Abadi" panose="020B0604020104020204" pitchFamily="34" charset="0"/>
              </a:rPr>
              <a:t>Tutkitaan samantyyppisen kuin </a:t>
            </a:r>
            <a:r>
              <a:rPr lang="fi-FI" dirty="0" err="1">
                <a:latin typeface="Abadi" panose="020B0604020104020204" pitchFamily="34" charset="0"/>
              </a:rPr>
              <a:t>Finnan</a:t>
            </a:r>
            <a:r>
              <a:rPr lang="fi-FI" dirty="0">
                <a:latin typeface="Abadi" panose="020B0604020104020204" pitchFamily="34" charset="0"/>
              </a:rPr>
              <a:t> ”laiska lataus” –toiminnallisuuden kehittämistä: saatavuustietoja haetaan sitä mukaa, kun käyttäjä rullaa näyttöä alaspäin.</a:t>
            </a:r>
          </a:p>
          <a:p>
            <a:pPr lvl="1"/>
            <a:r>
              <a:rPr lang="fi-FI" dirty="0">
                <a:latin typeface="Abadi" panose="020B0604020104020204" pitchFamily="34" charset="0"/>
              </a:rPr>
              <a:t>Kannattaa käyttää apuna</a:t>
            </a:r>
          </a:p>
          <a:p>
            <a:pPr lvl="2"/>
            <a:r>
              <a:rPr lang="fi-FI" dirty="0">
                <a:latin typeface="Abadi" panose="020B0604020104020204" pitchFamily="34" charset="0"/>
              </a:rPr>
              <a:t>Välilehtiä ja avata niihin teosten tietoja tarkempaan katseluun.</a:t>
            </a:r>
          </a:p>
          <a:p>
            <a:pPr lvl="2"/>
            <a:r>
              <a:rPr lang="fi-FI" dirty="0">
                <a:latin typeface="Abadi" panose="020B0604020104020204" pitchFamily="34" charset="0"/>
              </a:rPr>
              <a:t>Selaimen Takaisin-nappia ennemmin kuin palaat linkistä takaisin hakutuloksiin.</a:t>
            </a:r>
          </a:p>
          <a:p>
            <a:pPr lvl="2"/>
            <a:r>
              <a:rPr lang="fi-FI" dirty="0">
                <a:latin typeface="Abadi" panose="020B0604020104020204" pitchFamily="34" charset="0"/>
              </a:rPr>
              <a:t>Ei myöskään tarvitse odotella tiedonhaun valmistumista, voi palata Takaisin-nappulalla edelliselle sivulle.</a:t>
            </a:r>
          </a:p>
          <a:p>
            <a:pPr lvl="2"/>
            <a:r>
              <a:rPr lang="fi-FI" dirty="0">
                <a:latin typeface="Abadi" panose="020B0604020104020204" pitchFamily="34" charset="0"/>
              </a:rPr>
              <a:t>Finna-hakua ja </a:t>
            </a:r>
            <a:r>
              <a:rPr lang="fi-FI" dirty="0" err="1">
                <a:latin typeface="Abadi" panose="020B0604020104020204" pitchFamily="34" charset="0"/>
              </a:rPr>
              <a:t>Kohaan</a:t>
            </a:r>
            <a:r>
              <a:rPr lang="fi-FI" dirty="0">
                <a:latin typeface="Abadi" panose="020B0604020104020204" pitchFamily="34" charset="0"/>
              </a:rPr>
              <a:t> vieviä kirjanmerkkejä.</a:t>
            </a:r>
          </a:p>
          <a:p>
            <a:pPr lvl="1"/>
            <a:r>
              <a:rPr lang="fi-FI" dirty="0">
                <a:latin typeface="Abadi" panose="020B0604020104020204" pitchFamily="34" charset="0"/>
              </a:rPr>
              <a:t>Fasettihaku hidasta</a:t>
            </a:r>
          </a:p>
          <a:p>
            <a:pPr lvl="2"/>
            <a:r>
              <a:rPr lang="fi-FI" dirty="0">
                <a:latin typeface="Abadi" panose="020B0604020104020204" pitchFamily="34" charset="0"/>
              </a:rPr>
              <a:t>Fasetin valitseminen tekee käytännössä uuden haun, joten </a:t>
            </a:r>
            <a:r>
              <a:rPr lang="fi-FI" dirty="0" err="1">
                <a:latin typeface="Abadi" panose="020B0604020104020204" pitchFamily="34" charset="0"/>
              </a:rPr>
              <a:t>Kohassa</a:t>
            </a:r>
            <a:r>
              <a:rPr lang="fi-FI" dirty="0">
                <a:latin typeface="Abadi" panose="020B0604020104020204" pitchFamily="34" charset="0"/>
              </a:rPr>
              <a:t> kannattaa tällä hetkellä tehdä rajaukset jo ennen haun käynnistämistä niin pitkälle kuin mahdollista.</a:t>
            </a:r>
          </a:p>
          <a:p>
            <a:pPr lvl="2"/>
            <a:r>
              <a:rPr lang="fi-FI" dirty="0">
                <a:latin typeface="Abadi" panose="020B0604020104020204" pitchFamily="34" charset="0"/>
              </a:rPr>
              <a:t>Hyödynnä tässäkin selaimen Takaisin-nappia, jos hakuehtoja pitää täydentää.</a:t>
            </a: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0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Poimintoja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2B3A6F-AB68-465E-978A-4689EB7A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929"/>
          </a:xfrm>
        </p:spPr>
        <p:txBody>
          <a:bodyPr>
            <a:normAutofit fontScale="92500" lnSpcReduction="20000"/>
          </a:bodyPr>
          <a:lstStyle/>
          <a:p>
            <a:r>
              <a:rPr lang="fi-FI" dirty="0">
                <a:latin typeface="Abadi" panose="020B0604020104020204" pitchFamily="34" charset="0"/>
              </a:rPr>
              <a:t>Lainauksessa ja palautuksessa viivettä.</a:t>
            </a:r>
          </a:p>
          <a:p>
            <a:pPr lvl="1"/>
            <a:r>
              <a:rPr lang="fi-FI" dirty="0">
                <a:latin typeface="Abadi" panose="020B0604020104020204" pitchFamily="34" charset="0"/>
              </a:rPr>
              <a:t>Lainauksessa: onko asiakkaan lainat näkyvissä vai oletuksena piilossa?</a:t>
            </a:r>
          </a:p>
          <a:p>
            <a:pPr lvl="1"/>
            <a:r>
              <a:rPr lang="fi-FI" dirty="0">
                <a:latin typeface="Abadi" panose="020B0604020104020204" pitchFamily="34" charset="0"/>
              </a:rPr>
              <a:t>Palautuksessa: onko viive varatun aineiston yhteydessä vai ns. normipalautuksissa?</a:t>
            </a:r>
          </a:p>
          <a:p>
            <a:r>
              <a:rPr lang="fi-FI" dirty="0">
                <a:latin typeface="Abadi" panose="020B0604020104020204" pitchFamily="34" charset="0"/>
              </a:rPr>
              <a:t>Kuitin tulostaminen hidasta.</a:t>
            </a:r>
          </a:p>
          <a:p>
            <a:pPr lvl="1"/>
            <a:r>
              <a:rPr lang="fi-FI" dirty="0">
                <a:latin typeface="Abadi" panose="020B0604020104020204" pitchFamily="34" charset="0"/>
              </a:rPr>
              <a:t>Tulostaminen on selaimen toiminnallisuus ja osa hitaudesta voi tulla siitä. Jos kuitti on pitkä, voi tietojen keräilyyn hetki.</a:t>
            </a:r>
          </a:p>
          <a:p>
            <a:pPr lvl="1"/>
            <a:r>
              <a:rPr lang="fi-FI" dirty="0">
                <a:latin typeface="Abadi" panose="020B0604020104020204" pitchFamily="34" charset="0"/>
              </a:rPr>
              <a:t>Liittyykö hidastelu lainakuitin tulostamiseen vai varauskuitin?</a:t>
            </a:r>
          </a:p>
          <a:p>
            <a:r>
              <a:rPr lang="fi-FI" dirty="0">
                <a:latin typeface="Abadi" panose="020B0604020104020204" pitchFamily="34" charset="0"/>
              </a:rPr>
              <a:t>Asiakkaan haussa on viivettä.</a:t>
            </a:r>
          </a:p>
          <a:p>
            <a:pPr lvl="1"/>
            <a:r>
              <a:rPr lang="fi-FI" dirty="0">
                <a:latin typeface="Abadi" panose="020B0604020104020204" pitchFamily="34" charset="0"/>
              </a:rPr>
              <a:t>Miten haetaan? Kirjastokortilla, nimellä?</a:t>
            </a:r>
          </a:p>
          <a:p>
            <a:r>
              <a:rPr lang="fi-FI" dirty="0">
                <a:latin typeface="Abadi" panose="020B0604020104020204" pitchFamily="34" charset="0"/>
              </a:rPr>
              <a:t>Sivu </a:t>
            </a:r>
            <a:r>
              <a:rPr lang="fi-FI" dirty="0" err="1">
                <a:latin typeface="Abadi" panose="020B0604020104020204" pitchFamily="34" charset="0"/>
              </a:rPr>
              <a:t>jumahtaa</a:t>
            </a:r>
            <a:r>
              <a:rPr lang="fi-FI" dirty="0">
                <a:latin typeface="Abadi" panose="020B0604020104020204" pitchFamily="34" charset="0"/>
              </a:rPr>
              <a:t> ja joutuu odottamaan pitkään</a:t>
            </a:r>
          </a:p>
          <a:p>
            <a:pPr lvl="1"/>
            <a:r>
              <a:rPr lang="fi-FI" dirty="0">
                <a:latin typeface="Abadi" panose="020B0604020104020204" pitchFamily="34" charset="0"/>
              </a:rPr>
              <a:t>Aukaise toinen välilehti ja jatka siellä.</a:t>
            </a:r>
          </a:p>
          <a:p>
            <a:r>
              <a:rPr lang="fi-FI" dirty="0">
                <a:latin typeface="Abadi" panose="020B0604020104020204" pitchFamily="34" charset="0"/>
              </a:rPr>
              <a:t>Hyödynnetäänkö nidehakua esim. kokoelmatyötä tai massamuutoksia tehdessä?</a:t>
            </a: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4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Poimintoja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2B3A6F-AB68-465E-978A-4689EB7A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0660"/>
          </a:xfrm>
        </p:spPr>
        <p:txBody>
          <a:bodyPr>
            <a:normAutofit fontScale="92500" lnSpcReduction="20000"/>
          </a:bodyPr>
          <a:lstStyle/>
          <a:p>
            <a:r>
              <a:rPr lang="fi-FI" sz="2000" dirty="0">
                <a:latin typeface="Abadi" panose="020B0604020104020204" pitchFamily="34" charset="0"/>
              </a:rPr>
              <a:t>Niteiden muokkaaminen hidasta, myös mainintoja, että tiedot eivät ”päivity” saman tien tietueeseen.</a:t>
            </a:r>
          </a:p>
          <a:p>
            <a:pPr lvl="1"/>
            <a:r>
              <a:rPr lang="fi-FI" sz="1600" dirty="0">
                <a:latin typeface="Abadi" panose="020B0604020104020204" pitchFamily="34" charset="0"/>
              </a:rPr>
              <a:t>Mihin tiedot eivät päivity? Hakutuloslistalle vai Perustiedot-näytölle?</a:t>
            </a:r>
          </a:p>
          <a:p>
            <a:pPr lvl="1"/>
            <a:r>
              <a:rPr lang="fi-FI" sz="1600" dirty="0">
                <a:latin typeface="Abadi" panose="020B0604020104020204" pitchFamily="34" charset="0"/>
              </a:rPr>
              <a:t>Hakutuloslistan tiedot haetaan indeksistä ja siinä on Zebra-hakukonetta käyttävillä 5 minuutin indeksointiviive. </a:t>
            </a:r>
            <a:r>
              <a:rPr lang="fi-FI" sz="1600" dirty="0" err="1">
                <a:latin typeface="Abadi" panose="020B0604020104020204" pitchFamily="34" charset="0"/>
              </a:rPr>
              <a:t>Elasticsearchissä</a:t>
            </a:r>
            <a:r>
              <a:rPr lang="fi-FI" sz="1600" dirty="0">
                <a:latin typeface="Abadi" panose="020B0604020104020204" pitchFamily="34" charset="0"/>
              </a:rPr>
              <a:t> ei käytännössä ole viivettä.</a:t>
            </a:r>
          </a:p>
          <a:p>
            <a:pPr lvl="2"/>
            <a:r>
              <a:rPr lang="fi-FI" sz="1400" dirty="0">
                <a:latin typeface="Abadi" panose="020B0604020104020204" pitchFamily="34" charset="0"/>
              </a:rPr>
              <a:t>Tietue voi olla tietokannassa, vaikka sitä ei heti löydykään haulla.</a:t>
            </a:r>
          </a:p>
          <a:p>
            <a:pPr lvl="1"/>
            <a:r>
              <a:rPr lang="fi-FI" sz="1600" dirty="0">
                <a:latin typeface="Abadi" panose="020B0604020104020204" pitchFamily="34" charset="0"/>
              </a:rPr>
              <a:t>Hyödynnetäänhän työkaluja, joilla voi muokata ja poistaa niteitä eräajona?</a:t>
            </a:r>
          </a:p>
          <a:p>
            <a:r>
              <a:rPr lang="fi-FI" sz="2000" dirty="0">
                <a:latin typeface="Abadi" panose="020B0604020104020204" pitchFamily="34" charset="0"/>
              </a:rPr>
              <a:t>Lehtien varaaminen on hankalaa.</a:t>
            </a:r>
          </a:p>
          <a:p>
            <a:pPr lvl="1"/>
            <a:r>
              <a:rPr lang="fi-FI" sz="1600" dirty="0">
                <a:latin typeface="Abadi" panose="020B0604020104020204" pitchFamily="34" charset="0"/>
              </a:rPr>
              <a:t>Tämä johtuu </a:t>
            </a:r>
            <a:r>
              <a:rPr lang="fi-FI" sz="1600" dirty="0" err="1">
                <a:latin typeface="Abadi" panose="020B0604020104020204" pitchFamily="34" charset="0"/>
              </a:rPr>
              <a:t>Kohan</a:t>
            </a:r>
            <a:r>
              <a:rPr lang="fi-FI" sz="1600" dirty="0">
                <a:latin typeface="Abadi" panose="020B0604020104020204" pitchFamily="34" charset="0"/>
              </a:rPr>
              <a:t> kausijulkaisujen rakenteesta, joka ei ole optimaalinen Suomen ympäristöön. Aikomuksena on uudistaa kausijulkaisujen käsittelyä vastaamaan paremmin meidän toimintaympäristöä. Erilaisia jo olemassa olevia ja tulevia tapoja on tutkittu.</a:t>
            </a:r>
          </a:p>
          <a:p>
            <a:r>
              <a:rPr lang="fi-FI" sz="2000" dirty="0">
                <a:latin typeface="Abadi" panose="020B0604020104020204" pitchFamily="34" charset="0"/>
              </a:rPr>
              <a:t>Kausijulkaisujen käsittely on hidasta.</a:t>
            </a:r>
          </a:p>
          <a:p>
            <a:pPr lvl="1"/>
            <a:r>
              <a:rPr lang="fi-FI" sz="1600" dirty="0">
                <a:latin typeface="Abadi" panose="020B0604020104020204" pitchFamily="34" charset="0"/>
              </a:rPr>
              <a:t>Voisiko apuna käyttää nidehakua?</a:t>
            </a:r>
          </a:p>
          <a:p>
            <a:r>
              <a:rPr lang="fi-FI" sz="2000" dirty="0">
                <a:latin typeface="Abadi" panose="020B0604020104020204" pitchFamily="34" charset="0"/>
              </a:rPr>
              <a:t>Hyllyvarausraportti ei ole reaaliaikainen.</a:t>
            </a:r>
          </a:p>
          <a:p>
            <a:pPr lvl="1"/>
            <a:r>
              <a:rPr lang="fi-FI" sz="1600" dirty="0">
                <a:latin typeface="Abadi" panose="020B0604020104020204" pitchFamily="34" charset="0"/>
              </a:rPr>
              <a:t>Raportin taustalla on ajo, joka luo raportin. Uusi raportin luonti käynnistyy heti, kun edellinen ”tiedonkeräily” on valmistunut. Tiedonkeräilyssä menee keskimäärin 2-3 minuuttia, mutta mitä enemmän varauksia on, sitä hitaammin se valmistuu. Jos varaus palautetaan kesken keräilyn, on se saatettu ehtiä ottaa jo mukaan erään, jolloin tieto päivittyy raportille vasta seuraavassa erässä.</a:t>
            </a:r>
          </a:p>
          <a:p>
            <a:r>
              <a:rPr lang="fi-FI" sz="2000" dirty="0">
                <a:latin typeface="Abadi" panose="020B0604020104020204" pitchFamily="34" charset="0"/>
              </a:rPr>
              <a:t>Visuaalisuuteen ja käytettävyyteen useampia kommentteja.</a:t>
            </a:r>
          </a:p>
          <a:p>
            <a:pPr lvl="1"/>
            <a:r>
              <a:rPr lang="fi-FI" sz="1600" dirty="0">
                <a:latin typeface="Abadi" panose="020B0604020104020204" pitchFamily="34" charset="0"/>
              </a:rPr>
              <a:t>Toivottu mm. näyttöjen tiivistämistä -&gt; vähemmän skrollailua, vähemmän hiirellä klikkailua -&gt; lisää pikanäppäimiä</a:t>
            </a:r>
          </a:p>
          <a:p>
            <a:pPr lvl="1"/>
            <a:r>
              <a:rPr lang="fi-FI" sz="1600" dirty="0">
                <a:latin typeface="Abadi" panose="020B0604020104020204" pitchFamily="34" charset="0"/>
              </a:rPr>
              <a:t>Osa ongelmaa: mikä toiselle hyvä, onkin toiselle huono. Kaikkien pitää pystyä käyttämään samaa näkymää.</a:t>
            </a: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3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Poimintoja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2B3A6F-AB68-465E-978A-4689EB7A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929"/>
          </a:xfrm>
        </p:spPr>
        <p:txBody>
          <a:bodyPr>
            <a:normAutofit/>
          </a:bodyPr>
          <a:lstStyle/>
          <a:p>
            <a:r>
              <a:rPr lang="fi-FI" dirty="0">
                <a:latin typeface="Abadi" panose="020B0604020104020204" pitchFamily="34" charset="0"/>
              </a:rPr>
              <a:t>Miksi </a:t>
            </a:r>
            <a:r>
              <a:rPr lang="fi-FI" dirty="0" err="1">
                <a:latin typeface="Abadi" panose="020B0604020104020204" pitchFamily="34" charset="0"/>
              </a:rPr>
              <a:t>Finnan</a:t>
            </a:r>
            <a:r>
              <a:rPr lang="fi-FI" dirty="0">
                <a:latin typeface="Abadi" panose="020B0604020104020204" pitchFamily="34" charset="0"/>
              </a:rPr>
              <a:t> ja </a:t>
            </a:r>
            <a:r>
              <a:rPr lang="fi-FI" dirty="0" err="1">
                <a:latin typeface="Abadi" panose="020B0604020104020204" pitchFamily="34" charset="0"/>
              </a:rPr>
              <a:t>Kohan</a:t>
            </a:r>
            <a:r>
              <a:rPr lang="fi-FI" dirty="0">
                <a:latin typeface="Abadi" panose="020B0604020104020204" pitchFamily="34" charset="0"/>
              </a:rPr>
              <a:t> haku toimii eri tavalla?</a:t>
            </a:r>
          </a:p>
          <a:p>
            <a:pPr lvl="1"/>
            <a:r>
              <a:rPr lang="fi-FI" dirty="0" err="1">
                <a:latin typeface="Abadi" panose="020B0604020104020204" pitchFamily="34" charset="0"/>
              </a:rPr>
              <a:t>Finnalla</a:t>
            </a:r>
            <a:r>
              <a:rPr lang="fi-FI" dirty="0">
                <a:latin typeface="Abadi" panose="020B0604020104020204" pitchFamily="34" charset="0"/>
              </a:rPr>
              <a:t> on oma hakukone ja indeksi, jotka ovat täysin erilliset kuin </a:t>
            </a:r>
            <a:r>
              <a:rPr lang="fi-FI" dirty="0" err="1">
                <a:latin typeface="Abadi" panose="020B0604020104020204" pitchFamily="34" charset="0"/>
              </a:rPr>
              <a:t>Kohan</a:t>
            </a:r>
            <a:r>
              <a:rPr lang="fi-FI" dirty="0">
                <a:latin typeface="Abadi" panose="020B0604020104020204" pitchFamily="34" charset="0"/>
              </a:rPr>
              <a:t> käyttämä hakukone (Zebra muilla, </a:t>
            </a:r>
            <a:r>
              <a:rPr lang="fi-FI" dirty="0" err="1">
                <a:latin typeface="Abadi" panose="020B0604020104020204" pitchFamily="34" charset="0"/>
              </a:rPr>
              <a:t>Elasticsearch</a:t>
            </a:r>
            <a:r>
              <a:rPr lang="fi-FI" dirty="0">
                <a:latin typeface="Abadi" panose="020B0604020104020204" pitchFamily="34" charset="0"/>
              </a:rPr>
              <a:t> Vaski).</a:t>
            </a:r>
          </a:p>
          <a:p>
            <a:pPr lvl="1"/>
            <a:r>
              <a:rPr lang="fi-FI" dirty="0" err="1">
                <a:latin typeface="Abadi" panose="020B0604020104020204" pitchFamily="34" charset="0"/>
              </a:rPr>
              <a:t>Finnaan</a:t>
            </a:r>
            <a:r>
              <a:rPr lang="fi-FI" dirty="0">
                <a:latin typeface="Abadi" panose="020B0604020104020204" pitchFamily="34" charset="0"/>
              </a:rPr>
              <a:t> ”haravoidaan” paikallisen tietokannan luettelointi- ja nidetiedot ja niistä muodostetaan oma kokonaisuus.</a:t>
            </a:r>
          </a:p>
          <a:p>
            <a:pPr lvl="1"/>
            <a:r>
              <a:rPr lang="fi-FI" dirty="0" err="1">
                <a:latin typeface="Abadi" panose="020B0604020104020204" pitchFamily="34" charset="0"/>
              </a:rPr>
              <a:t>Finnassa</a:t>
            </a:r>
            <a:r>
              <a:rPr lang="fi-FI" dirty="0">
                <a:latin typeface="Abadi" panose="020B0604020104020204" pitchFamily="34" charset="0"/>
              </a:rPr>
              <a:t> on omat säännöt, miten indeksit muodostetaan ja miten haku toimii.</a:t>
            </a:r>
          </a:p>
          <a:p>
            <a:pPr lvl="1"/>
            <a:r>
              <a:rPr lang="fi-FI" dirty="0">
                <a:latin typeface="Abadi" panose="020B0604020104020204" pitchFamily="34" charset="0"/>
              </a:rPr>
              <a:t>Ero on yksinkertaistettuna kuin toinen käyttäisi Googlea, toinen Bingiä.</a:t>
            </a:r>
          </a:p>
          <a:p>
            <a:pPr lvl="1"/>
            <a:r>
              <a:rPr lang="fi-FI" dirty="0">
                <a:latin typeface="Abadi" panose="020B0604020104020204" pitchFamily="34" charset="0"/>
              </a:rPr>
              <a:t>Asetuksista riippuen, uudet tietueet haravoidaan </a:t>
            </a:r>
            <a:r>
              <a:rPr lang="fi-FI" dirty="0" err="1">
                <a:latin typeface="Abadi" panose="020B0604020104020204" pitchFamily="34" charset="0"/>
              </a:rPr>
              <a:t>Finnaan</a:t>
            </a:r>
            <a:r>
              <a:rPr lang="fi-FI" dirty="0">
                <a:latin typeface="Abadi" panose="020B0604020104020204" pitchFamily="34" charset="0"/>
              </a:rPr>
              <a:t> n. puolen tunnin välein.</a:t>
            </a:r>
          </a:p>
          <a:p>
            <a:pPr lvl="1"/>
            <a:r>
              <a:rPr lang="fi-FI" dirty="0">
                <a:latin typeface="Abadi" panose="020B0604020104020204" pitchFamily="34" charset="0"/>
              </a:rPr>
              <a:t>Saatavuustiedot (onko lainassa, lainattavissa, varauksia </a:t>
            </a:r>
            <a:r>
              <a:rPr lang="fi-FI" dirty="0" err="1">
                <a:latin typeface="Abadi" panose="020B0604020104020204" pitchFamily="34" charset="0"/>
              </a:rPr>
              <a:t>jne</a:t>
            </a:r>
            <a:r>
              <a:rPr lang="fi-FI" dirty="0">
                <a:latin typeface="Abadi" panose="020B0604020104020204" pitchFamily="34" charset="0"/>
              </a:rPr>
              <a:t>) haetaan </a:t>
            </a:r>
            <a:r>
              <a:rPr lang="fi-FI" dirty="0" err="1">
                <a:latin typeface="Abadi" panose="020B0604020104020204" pitchFamily="34" charset="0"/>
              </a:rPr>
              <a:t>Kohasta</a:t>
            </a:r>
            <a:r>
              <a:rPr lang="fi-FI" dirty="0">
                <a:latin typeface="Abadi" panose="020B0604020104020204" pitchFamily="34" charset="0"/>
              </a:rPr>
              <a:t> reaaliaikaisesti REST-rajapinnan välityksellä.</a:t>
            </a: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3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Poimintoja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2B3A6F-AB68-465E-978A-4689EB7A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4929"/>
          </a:xfrm>
        </p:spPr>
        <p:txBody>
          <a:bodyPr>
            <a:normAutofit/>
          </a:bodyPr>
          <a:lstStyle/>
          <a:p>
            <a:r>
              <a:rPr lang="fi-FI" dirty="0">
                <a:latin typeface="Abadi" panose="020B0604020104020204" pitchFamily="34" charset="0"/>
              </a:rPr>
              <a:t>Huomioitavaa: Koha toimii selaimessa, joten ongelma voi joskus johtua selaimesta tai sen muistiin tallentuneesta vanhasta tiedosta. Vika ei aina johdu </a:t>
            </a:r>
            <a:r>
              <a:rPr lang="fi-FI" dirty="0" err="1">
                <a:latin typeface="Abadi" panose="020B0604020104020204" pitchFamily="34" charset="0"/>
              </a:rPr>
              <a:t>Kohasta</a:t>
            </a:r>
            <a:r>
              <a:rPr lang="fi-FI" dirty="0">
                <a:latin typeface="Abadi" panose="020B0604020104020204" pitchFamily="34" charset="0"/>
              </a:rPr>
              <a:t>. Jos kohtaat ongelman kokeile ensin näitä:</a:t>
            </a:r>
          </a:p>
          <a:p>
            <a:pPr lvl="1"/>
            <a:r>
              <a:rPr lang="fi-FI" dirty="0">
                <a:latin typeface="Abadi" panose="020B0604020104020204" pitchFamily="34" charset="0"/>
              </a:rPr>
              <a:t>Sulje selain ja käynnistä uudelleen.</a:t>
            </a:r>
          </a:p>
          <a:p>
            <a:pPr lvl="1"/>
            <a:r>
              <a:rPr lang="fi-FI" dirty="0">
                <a:latin typeface="Abadi" panose="020B0604020104020204" pitchFamily="34" charset="0"/>
              </a:rPr>
              <a:t>Tyhjennä selaimen välimuisti ja evästeet sekä käynnistä selain uudelleen.</a:t>
            </a:r>
          </a:p>
          <a:p>
            <a:pPr lvl="1"/>
            <a:r>
              <a:rPr lang="fi-FI" dirty="0">
                <a:latin typeface="Abadi" panose="020B0604020104020204" pitchFamily="34" charset="0"/>
              </a:rPr>
              <a:t>Joissain tapauksissa voi joutua jopa poistamaan Firefoxin profiilin ja luomaan sen uudelleen.</a:t>
            </a: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1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A4F7F7-5E62-4A87-A6B4-C40740D6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16" y="2213100"/>
            <a:ext cx="1932160" cy="1325563"/>
          </a:xfrm>
        </p:spPr>
        <p:txBody>
          <a:bodyPr/>
          <a:lstStyle/>
          <a:p>
            <a:r>
              <a:rPr lang="fi-FI" dirty="0">
                <a:latin typeface="Abadi" panose="020B0604020104020204" pitchFamily="34" charset="0"/>
              </a:rPr>
              <a:t>Kiitos!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E2B3A6F-AB68-465E-978A-4689EB7A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16" y="3690639"/>
            <a:ext cx="3380715" cy="1603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>
                <a:latin typeface="Abadi" panose="020B0604020104020204" pitchFamily="34" charset="0"/>
              </a:rPr>
              <a:t>Anneli Österman</a:t>
            </a:r>
          </a:p>
          <a:p>
            <a:pPr marL="0" indent="0">
              <a:buNone/>
            </a:pPr>
            <a:r>
              <a:rPr lang="fi-FI" sz="2000" dirty="0">
                <a:latin typeface="Abadi" panose="020B0604020104020204" pitchFamily="34" charset="0"/>
              </a:rPr>
              <a:t>Pääkäyttäjä</a:t>
            </a:r>
            <a:br>
              <a:rPr lang="fi-FI" sz="2000" dirty="0">
                <a:latin typeface="Abadi" panose="020B0604020104020204" pitchFamily="34" charset="0"/>
              </a:rPr>
            </a:br>
            <a:r>
              <a:rPr lang="fi-FI" sz="2000" dirty="0">
                <a:latin typeface="Abadi" panose="020B0604020104020204" pitchFamily="34" charset="0"/>
              </a:rPr>
              <a:t>Koha-Suomi Oy</a:t>
            </a:r>
          </a:p>
        </p:txBody>
      </p:sp>
      <p:sp>
        <p:nvSpPr>
          <p:cNvPr id="4" name="Puolikehys 3">
            <a:extLst>
              <a:ext uri="{FF2B5EF4-FFF2-40B4-BE49-F238E27FC236}">
                <a16:creationId xmlns:a16="http://schemas.microsoft.com/office/drawing/2014/main" id="{E16959CE-F770-46C3-BD40-2E980375D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8016" y="137160"/>
            <a:ext cx="1261872" cy="3464878"/>
          </a:xfrm>
          <a:prstGeom prst="half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/>
              </a:solidFill>
            </a:endParaRPr>
          </a:p>
        </p:txBody>
      </p:sp>
      <p:pic>
        <p:nvPicPr>
          <p:cNvPr id="5" name="Kuva 4" descr="Koha-Suomi Oy:n logo">
            <a:extLst>
              <a:ext uri="{FF2B5EF4-FFF2-40B4-BE49-F238E27FC236}">
                <a16:creationId xmlns:a16="http://schemas.microsoft.com/office/drawing/2014/main" id="{538095DC-5197-4C11-8888-6627A74E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6" y="6011339"/>
            <a:ext cx="1219202" cy="6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7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C231FD651A4CA849B51EA4AEC10BFED7" ma:contentTypeVersion="12" ma:contentTypeDescription="Luo uusi asiakirja." ma:contentTypeScope="" ma:versionID="87eaedc40f7bb588ad8807beb92432ba">
  <xsd:schema xmlns:xsd="http://www.w3.org/2001/XMLSchema" xmlns:xs="http://www.w3.org/2001/XMLSchema" xmlns:p="http://schemas.microsoft.com/office/2006/metadata/properties" xmlns:ns1="http://schemas.microsoft.com/sharepoint/v3" xmlns:ns3="3a4fe892-6219-40aa-ab8d-121d48e74ebc" xmlns:ns4="42c4d673-0002-4c94-a073-9c40e3a8b3fa" targetNamespace="http://schemas.microsoft.com/office/2006/metadata/properties" ma:root="true" ma:fieldsID="dd7852d2e89303ff8173ec9e6709835c" ns1:_="" ns3:_="" ns4:_="">
    <xsd:import namespace="http://schemas.microsoft.com/sharepoint/v3"/>
    <xsd:import namespace="3a4fe892-6219-40aa-ab8d-121d48e74ebc"/>
    <xsd:import namespace="42c4d673-0002-4c94-a073-9c40e3a8b3f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Yhtenäisen yhteensopivuuskäytännön ominaisuudet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Yhtenäisen yhteensopivuuskäytännön käyttöliittymän toimint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fe892-6219-40aa-ab8d-121d48e74e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Jakamisvihjeen hajautus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c4d673-0002-4c94-a073-9c40e3a8b3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85E7AD3-F837-4DA4-9C77-4910D881CD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a4fe892-6219-40aa-ab8d-121d48e74ebc"/>
    <ds:schemaRef ds:uri="42c4d673-0002-4c94-a073-9c40e3a8b3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84B33F-9134-4E1D-B2B6-A500857F7F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60D958-1E88-4AF3-989A-06122BD6657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734</Words>
  <Application>Microsoft Office PowerPoint</Application>
  <PresentationFormat>Laajakuva</PresentationFormat>
  <Paragraphs>88</Paragraphs>
  <Slides>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Office-teema</vt:lpstr>
      <vt:lpstr>Kohan hitaus kyselyn yhteenveto</vt:lpstr>
      <vt:lpstr>Yhteenveto</vt:lpstr>
      <vt:lpstr>Yhteenveto</vt:lpstr>
      <vt:lpstr>Poimintoja</vt:lpstr>
      <vt:lpstr>Poimintoja</vt:lpstr>
      <vt:lpstr>Poimintoja</vt:lpstr>
      <vt:lpstr>Poimintoja</vt:lpstr>
      <vt:lpstr>Poimintoja</vt:lpstr>
      <vt:lpstr>Kiitos!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Kohan hitaus kyselyn yhteenveto</dc:title>
  <dc:creator>Österman Anneli</dc:creator>
  <cp:lastModifiedBy>Österman Anneli</cp:lastModifiedBy>
  <cp:revision>1</cp:revision>
  <dcterms:created xsi:type="dcterms:W3CDTF">2021-10-01T05:57:25Z</dcterms:created>
  <dcterms:modified xsi:type="dcterms:W3CDTF">2021-10-14T05:49:20Z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b8ef749-f464-4495-9b41-5047bcb17145_Enabled">
    <vt:lpwstr>True</vt:lpwstr>
  </property>
  <property fmtid="{D5CDD505-2E9C-101B-9397-08002B2CF9AE}" pid="3" name="MSIP_Label_cb8ef749-f464-4495-9b41-5047bcb17145_SiteId">
    <vt:lpwstr>5cc89a67-fa29-4356-af5d-f436abc7c21b</vt:lpwstr>
  </property>
  <property fmtid="{D5CDD505-2E9C-101B-9397-08002B2CF9AE}" pid="4" name="MSIP_Label_cb8ef749-f464-4495-9b41-5047bcb17145_Owner">
    <vt:lpwstr>anneli.osterman@ouka.fi</vt:lpwstr>
  </property>
  <property fmtid="{D5CDD505-2E9C-101B-9397-08002B2CF9AE}" pid="5" name="MSIP_Label_cb8ef749-f464-4495-9b41-5047bcb17145_SetDate">
    <vt:lpwstr>2021-10-01T06:04:23.0721832Z</vt:lpwstr>
  </property>
  <property fmtid="{D5CDD505-2E9C-101B-9397-08002B2CF9AE}" pid="6" name="MSIP_Label_cb8ef749-f464-4495-9b41-5047bcb17145_Name">
    <vt:lpwstr>Muu asiakirja</vt:lpwstr>
  </property>
  <property fmtid="{D5CDD505-2E9C-101B-9397-08002B2CF9AE}" pid="7" name="MSIP_Label_cb8ef749-f464-4495-9b41-5047bcb17145_Application">
    <vt:lpwstr>Microsoft Azure Information Protection</vt:lpwstr>
  </property>
  <property fmtid="{D5CDD505-2E9C-101B-9397-08002B2CF9AE}" pid="8" name="MSIP_Label_cb8ef749-f464-4495-9b41-5047bcb17145_ActionId">
    <vt:lpwstr>60efe4a7-87c6-40f4-a4bb-147ff2822096</vt:lpwstr>
  </property>
  <property fmtid="{D5CDD505-2E9C-101B-9397-08002B2CF9AE}" pid="9" name="MSIP_Label_cb8ef749-f464-4495-9b41-5047bcb17145_Extended_MSFT_Method">
    <vt:lpwstr>Automatic</vt:lpwstr>
  </property>
  <property fmtid="{D5CDD505-2E9C-101B-9397-08002B2CF9AE}" pid="10" name="MSIP_Label_e7f2b28d-54cf-44b6-aad9-6a2b7fb652a6_Enabled">
    <vt:lpwstr>True</vt:lpwstr>
  </property>
  <property fmtid="{D5CDD505-2E9C-101B-9397-08002B2CF9AE}" pid="11" name="MSIP_Label_e7f2b28d-54cf-44b6-aad9-6a2b7fb652a6_SiteId">
    <vt:lpwstr>5cc89a67-fa29-4356-af5d-f436abc7c21b</vt:lpwstr>
  </property>
  <property fmtid="{D5CDD505-2E9C-101B-9397-08002B2CF9AE}" pid="12" name="MSIP_Label_e7f2b28d-54cf-44b6-aad9-6a2b7fb652a6_Owner">
    <vt:lpwstr>anneli.osterman@ouka.fi</vt:lpwstr>
  </property>
  <property fmtid="{D5CDD505-2E9C-101B-9397-08002B2CF9AE}" pid="13" name="MSIP_Label_e7f2b28d-54cf-44b6-aad9-6a2b7fb652a6_SetDate">
    <vt:lpwstr>2021-10-01T06:04:23.0721832Z</vt:lpwstr>
  </property>
  <property fmtid="{D5CDD505-2E9C-101B-9397-08002B2CF9AE}" pid="14" name="MSIP_Label_e7f2b28d-54cf-44b6-aad9-6a2b7fb652a6_Name">
    <vt:lpwstr>Sisäinen</vt:lpwstr>
  </property>
  <property fmtid="{D5CDD505-2E9C-101B-9397-08002B2CF9AE}" pid="15" name="MSIP_Label_e7f2b28d-54cf-44b6-aad9-6a2b7fb652a6_Application">
    <vt:lpwstr>Microsoft Azure Information Protection</vt:lpwstr>
  </property>
  <property fmtid="{D5CDD505-2E9C-101B-9397-08002B2CF9AE}" pid="16" name="MSIP_Label_e7f2b28d-54cf-44b6-aad9-6a2b7fb652a6_ActionId">
    <vt:lpwstr>60efe4a7-87c6-40f4-a4bb-147ff2822096</vt:lpwstr>
  </property>
  <property fmtid="{D5CDD505-2E9C-101B-9397-08002B2CF9AE}" pid="17" name="MSIP_Label_e7f2b28d-54cf-44b6-aad9-6a2b7fb652a6_Parent">
    <vt:lpwstr>cb8ef749-f464-4495-9b41-5047bcb17145</vt:lpwstr>
  </property>
  <property fmtid="{D5CDD505-2E9C-101B-9397-08002B2CF9AE}" pid="18" name="MSIP_Label_e7f2b28d-54cf-44b6-aad9-6a2b7fb652a6_Extended_MSFT_Method">
    <vt:lpwstr>Automatic</vt:lpwstr>
  </property>
  <property fmtid="{D5CDD505-2E9C-101B-9397-08002B2CF9AE}" pid="19" name="Sensitivity">
    <vt:lpwstr>Muu asiakirja Sisäinen</vt:lpwstr>
  </property>
  <property fmtid="{D5CDD505-2E9C-101B-9397-08002B2CF9AE}" pid="20" name="ContentTypeId">
    <vt:lpwstr>0x010100C231FD651A4CA849B51EA4AEC10BFED7</vt:lpwstr>
  </property>
</Properties>
</file>