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9" r:id="rId7"/>
    <p:sldId id="263" r:id="rId8"/>
    <p:sldId id="264" r:id="rId9"/>
    <p:sldId id="268" r:id="rId10"/>
    <p:sldId id="269" r:id="rId11"/>
    <p:sldId id="270" r:id="rId12"/>
    <p:sldId id="271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98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feb5fe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feb5fe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93be33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93be33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69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21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44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3be332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3be332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9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feb5fe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feb5fe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4800" dirty="0" err="1">
                <a:solidFill>
                  <a:srgbClr val="333333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Koha</a:t>
            </a:r>
            <a:r>
              <a:rPr lang="fi-FI" sz="4800" dirty="0">
                <a:solidFill>
                  <a:srgbClr val="333333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-Suomi Oy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50" dirty="0">
                <a:solidFill>
                  <a:srgbClr val="333333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Ari Mäkiranta, </a:t>
            </a:r>
            <a:r>
              <a:rPr lang="fi-FI" sz="1450">
                <a:solidFill>
                  <a:srgbClr val="333333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Koha-Suomi Oy</a:t>
            </a:r>
            <a:endParaRPr lang="fi-FI" sz="1450">
              <a:solidFill>
                <a:srgbClr val="333333"/>
              </a:solidFill>
              <a:highlight>
                <a:srgbClr val="FFFFFF"/>
              </a:highlight>
              <a:ea typeface="Times New Roman"/>
              <a:cs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-FI" sz="1450" dirty="0">
                <a:solidFill>
                  <a:srgbClr val="333333"/>
                </a:solidFill>
                <a:highlight>
                  <a:srgbClr val="FFFFFF"/>
                </a:highlight>
                <a:ea typeface="Times New Roman"/>
                <a:cs typeface="Times New Roman"/>
                <a:sym typeface="Times New Roman"/>
              </a:rPr>
              <a:t>ari.makiranta@koha-suomi.fi</a:t>
            </a:r>
            <a:endParaRPr lang="fi-FI" sz="1450" dirty="0">
              <a:solidFill>
                <a:srgbClr val="333333"/>
              </a:solidFill>
              <a:highlight>
                <a:srgbClr val="FFFFFF"/>
              </a:highlight>
              <a:ea typeface="Times New Roman"/>
              <a:cs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869" y="3564224"/>
            <a:ext cx="2660259" cy="151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152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/>
              <a:t>Tiivis yhteistyö tieteellisten </a:t>
            </a:r>
            <a:br>
              <a:rPr lang="fi-FI" dirty="0"/>
            </a:br>
            <a:r>
              <a:rPr lang="fi-FI" dirty="0"/>
              <a:t>kirjastojen </a:t>
            </a:r>
            <a:r>
              <a:rPr lang="fi-FI" dirty="0" err="1"/>
              <a:t>Koha</a:t>
            </a:r>
            <a:r>
              <a:rPr lang="fi-FI" dirty="0"/>
              <a:t>-ryhmän kanssa 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69678" y="142141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 err="1"/>
              <a:t>Koha</a:t>
            </a:r>
            <a:r>
              <a:rPr lang="fi-FI" dirty="0"/>
              <a:t>-seminaariin osallistuivat myös tieteelliset kirjastot</a:t>
            </a:r>
          </a:p>
          <a:p>
            <a:pPr>
              <a:lnSpc>
                <a:spcPct val="114999"/>
              </a:lnSpc>
            </a:pPr>
            <a:r>
              <a:rPr lang="fi-FI" dirty="0"/>
              <a:t>Kansalliskirjaston </a:t>
            </a:r>
            <a:r>
              <a:rPr lang="fi-FI" dirty="0" err="1"/>
              <a:t>Koha</a:t>
            </a:r>
            <a:r>
              <a:rPr lang="fi-FI" dirty="0"/>
              <a:t>-toimiston kanssa pidettiin tiivistä yhteyttä</a:t>
            </a:r>
          </a:p>
          <a:p>
            <a:pPr>
              <a:lnSpc>
                <a:spcPct val="114999"/>
              </a:lnSpc>
            </a:pPr>
            <a:r>
              <a:rPr lang="fi-FI" dirty="0"/>
              <a:t>Arilla ja Esa-Pekka Keskitalolla lyhyet tilannekatsaukset 2 viikon välein</a:t>
            </a:r>
          </a:p>
          <a:p>
            <a:pPr>
              <a:lnSpc>
                <a:spcPct val="114999"/>
              </a:lnSpc>
            </a:pPr>
            <a:r>
              <a:rPr lang="fi-FI" dirty="0"/>
              <a:t>Osallistutaan toisen sektorin kokouksiin</a:t>
            </a:r>
          </a:p>
          <a:p>
            <a:pPr lvl="0">
              <a:lnSpc>
                <a:spcPct val="114999"/>
              </a:lnSpc>
            </a:pPr>
            <a:endParaRPr lang="fi-FI" dirty="0"/>
          </a:p>
          <a:p>
            <a:pPr lvl="0"/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Google Shape;63;p14" descr="Kuva, joka sisältää kohteen palmu&#10;&#10;Kuvaus luotu, erittäin korkea luotettavuus">
            <a:extLst>
              <a:ext uri="{FF2B5EF4-FFF2-40B4-BE49-F238E27FC236}">
                <a16:creationId xmlns:a16="http://schemas.microsoft.com/office/drawing/2014/main" id="{9AEB90DD-1183-4CF2-B6C3-FFB5820352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8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8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Ensimmäiset </a:t>
            </a:r>
            <a:r>
              <a:rPr lang="fi-FI" dirty="0" err="1"/>
              <a:t>Koha</a:t>
            </a:r>
            <a:r>
              <a:rPr lang="fi-FI" dirty="0"/>
              <a:t>-vuodet (2013-2020)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 err="1"/>
              <a:t>Koha</a:t>
            </a:r>
            <a:r>
              <a:rPr lang="fi-FI" dirty="0"/>
              <a:t> otettiin käyttöön kiireellä -7 kuukaudessa tuotantoon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Suomessa tarvittavat ominaisuudet tehtiin syvälle </a:t>
            </a:r>
            <a:r>
              <a:rPr lang="fi-FI" dirty="0" err="1"/>
              <a:t>Kohan</a:t>
            </a:r>
            <a:r>
              <a:rPr lang="fi-FI" dirty="0"/>
              <a:t> koodiin</a:t>
            </a:r>
          </a:p>
          <a:p>
            <a:r>
              <a:rPr lang="fi-FI" dirty="0"/>
              <a:t>Ei osaamista/kokemusta saada muutoksia yhteisöversioon</a:t>
            </a:r>
          </a:p>
          <a:p>
            <a:r>
              <a:rPr lang="fi-FI" dirty="0"/>
              <a:t>Rahoitusta haettaessa tehdyt lupaukset ministeriöön ja </a:t>
            </a:r>
            <a:r>
              <a:rPr lang="fi-FI" dirty="0" err="1"/>
              <a:t>AVIin</a:t>
            </a:r>
            <a:r>
              <a:rPr lang="fi-FI" dirty="0"/>
              <a:t> oli toteutettava</a:t>
            </a:r>
          </a:p>
          <a:p>
            <a:r>
              <a:rPr lang="fi-FI" dirty="0"/>
              <a:t>Jatkuvat käyttöönotot ja konversiot veivät kehittäjien työajan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7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2021</a:t>
            </a:r>
            <a:r>
              <a:rPr lang="fi-FI" dirty="0">
                <a:sym typeface="Wingdings" panose="05000000000000000000" pitchFamily="2" charset="2"/>
              </a:rPr>
              <a:t>siirtyminen ”normaaliin”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/>
              <a:t>Lupaukset rahoittajien suuntaan on täytetty, kun Melindassa päästään tuotantoon</a:t>
            </a:r>
          </a:p>
          <a:p>
            <a: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Vaski-käyttöönotto toukokuun lopussa</a:t>
            </a:r>
          </a:p>
          <a:p>
            <a:r>
              <a:rPr lang="fi-FI" dirty="0"/>
              <a:t>Versiovaihto loppuvuonna 2021</a:t>
            </a:r>
          </a:p>
          <a:p>
            <a:r>
              <a:rPr lang="fi-FI" dirty="0">
                <a:sym typeface="Wingdings" panose="05000000000000000000" pitchFamily="2" charset="2"/>
              </a:rPr>
              <a:t>Aikaa pitkäjänteisemmälle kehitystyölle</a:t>
            </a:r>
            <a:endParaRPr lang="fi-FI" dirty="0"/>
          </a:p>
          <a:p>
            <a:pPr marL="11430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i-FI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fi-FI" dirty="0"/>
          </a:p>
          <a:p>
            <a:pPr marL="114300" indent="0">
              <a:buNone/>
            </a:pPr>
            <a:endParaRPr lang="fi-FI" dirty="0"/>
          </a:p>
        </p:txBody>
      </p:sp>
      <p:pic>
        <p:nvPicPr>
          <p:cNvPr id="2" name="Google Shape;63;p14" descr="Kuva, joka sisältää kohteen palmu&#10;&#10;Kuvaus luotu, erittäin korkea luotettavuus">
            <a:extLst>
              <a:ext uri="{FF2B5EF4-FFF2-40B4-BE49-F238E27FC236}">
                <a16:creationId xmlns:a16="http://schemas.microsoft.com/office/drawing/2014/main" id="{0A9CDB1C-FCEF-4B07-9E6B-8C9B5EEBD7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8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36621"/>
            <a:ext cx="8520600" cy="997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/>
              <a:t>Tiekartta lähivuosille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99093" y="16861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,Sans-Serif"/>
            </a:pPr>
            <a:r>
              <a:rPr lang="fi-FI" dirty="0"/>
              <a:t>Mitä </a:t>
            </a:r>
            <a:r>
              <a:rPr lang="fi-FI" dirty="0" err="1"/>
              <a:t>Kohalta</a:t>
            </a:r>
            <a:r>
              <a:rPr lang="fi-FI" dirty="0"/>
              <a:t> tulevaisuudessa odotetaan?</a:t>
            </a:r>
          </a:p>
          <a:p>
            <a:pPr>
              <a:buFont typeface="Arial,Sans-Serif"/>
            </a:pPr>
            <a:r>
              <a:rPr lang="fi-FI" dirty="0"/>
              <a:t>Mihin suuntaan ja missä järjestyksessä kehitystyötä tehdään?</a:t>
            </a:r>
          </a:p>
          <a:p>
            <a:pPr>
              <a:buFont typeface="Arial,Sans-Serif"/>
            </a:pPr>
            <a:r>
              <a:rPr lang="fi-FI" dirty="0"/>
              <a:t>Perustarpeet </a:t>
            </a:r>
            <a:r>
              <a:rPr lang="fi-FI" dirty="0" err="1"/>
              <a:t>vs</a:t>
            </a:r>
            <a:r>
              <a:rPr lang="fi-FI" dirty="0"/>
              <a:t> villit visiot</a:t>
            </a:r>
          </a:p>
          <a:p>
            <a:pPr>
              <a:buFont typeface="Arial,Sans-Serif"/>
            </a:pPr>
            <a:r>
              <a:rPr lang="fi-FI" dirty="0"/>
              <a:t>Automaatio</a:t>
            </a:r>
          </a:p>
          <a:p>
            <a:pPr>
              <a:buFont typeface="Arial,Sans-Serif"/>
            </a:pPr>
            <a:r>
              <a:rPr lang="fi-FI" dirty="0" err="1"/>
              <a:t>Kohaan</a:t>
            </a:r>
            <a:r>
              <a:rPr lang="fi-FI" dirty="0"/>
              <a:t> liitettävät ulkoiset palvelut</a:t>
            </a:r>
          </a:p>
          <a:p>
            <a:pPr marL="114300" indent="0">
              <a:buNone/>
            </a:pPr>
            <a:endParaRPr lang="en-US" dirty="0"/>
          </a:p>
          <a:p>
            <a:pPr marL="114300" lvl="0" indent="0">
              <a:buNone/>
            </a:pPr>
            <a:endParaRPr lang="fi-FI" dirty="0"/>
          </a:p>
          <a:p>
            <a:pPr lvl="0"/>
            <a:endParaRPr lang="fi-FI" dirty="0"/>
          </a:p>
          <a:p>
            <a:pPr lvl="0"/>
            <a:endParaRPr lang="fi-FI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i-FI" dirty="0"/>
          </a:p>
          <a:p>
            <a:endParaRPr lang="fi-FI" dirty="0"/>
          </a:p>
        </p:txBody>
      </p:sp>
      <p:pic>
        <p:nvPicPr>
          <p:cNvPr id="2" name="Google Shape;63;p14" descr="Kuva, joka sisältää kohteen palmu&#10;&#10;Kuvaus luotu, erittäin korkea luotettavuus">
            <a:extLst>
              <a:ext uri="{FF2B5EF4-FFF2-40B4-BE49-F238E27FC236}">
                <a16:creationId xmlns:a16="http://schemas.microsoft.com/office/drawing/2014/main" id="{8918D710-5D59-4F19-A296-B8D1788ABC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8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7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36621"/>
            <a:ext cx="8520600" cy="997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/>
              <a:t>Yhtenäinen </a:t>
            </a:r>
            <a:r>
              <a:rPr lang="fi-FI" dirty="0" err="1"/>
              <a:t>Koha</a:t>
            </a:r>
            <a:r>
              <a:rPr lang="fi-FI" dirty="0"/>
              <a:t>-Suomi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99093" y="16861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,Sans-Serif"/>
            </a:pPr>
            <a:r>
              <a:rPr lang="fi-FI" dirty="0"/>
              <a:t>Kirjastojen valmius yhtenäisiin käytäntöihin?</a:t>
            </a:r>
          </a:p>
          <a:p>
            <a:pPr>
              <a:buFont typeface="Arial,Sans-Serif"/>
            </a:pPr>
            <a:r>
              <a:rPr lang="fi-FI" dirty="0"/>
              <a:t>Yhtenäiset käytännöt helpottavat kehittämistä ja ylläpitoa</a:t>
            </a:r>
          </a:p>
          <a:p>
            <a:pPr>
              <a:buFont typeface="Arial,Sans-Serif"/>
            </a:pPr>
            <a:r>
              <a:rPr lang="fi-FI" dirty="0"/>
              <a:t>Erillisratkaisujen ylläpito vie paljon kehittäjien työaikaa </a:t>
            </a:r>
            <a:r>
              <a:rPr lang="fi-FI" dirty="0">
                <a:sym typeface="Wingdings" panose="05000000000000000000" pitchFamily="2" charset="2"/>
              </a:rPr>
              <a:t>uuden kehittäminen hidastuu, ongelmien korjaaminen vaikeutuu, yllättäviäkin ongelmia tulee eteen</a:t>
            </a:r>
          </a:p>
          <a:p>
            <a:pPr>
              <a:buFont typeface="Arial,Sans-Serif"/>
            </a:pP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Google Shape;63;p14" descr="Kuva, joka sisältää kohteen palmu&#10;&#10;Kuvaus luotu, erittäin korkea luotettavuus">
            <a:extLst>
              <a:ext uri="{FF2B5EF4-FFF2-40B4-BE49-F238E27FC236}">
                <a16:creationId xmlns:a16="http://schemas.microsoft.com/office/drawing/2014/main" id="{52D82BF6-D258-48EC-A94A-7110A5B10F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8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6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36621"/>
            <a:ext cx="8520600" cy="997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/>
              <a:t>Yhteinen asiakasrekisteri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63134" y="1290478"/>
            <a:ext cx="8520600" cy="3718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i-FI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,Sans-Serif"/>
            </a:pPr>
            <a:r>
              <a:rPr lang="fi-FI" dirty="0"/>
              <a:t>Asiakkaan helppo tulla asiakkaaksi uudessa </a:t>
            </a:r>
            <a:r>
              <a:rPr lang="fi-FI" dirty="0" err="1"/>
              <a:t>Koha</a:t>
            </a:r>
            <a:r>
              <a:rPr lang="fi-FI" dirty="0"/>
              <a:t>-kirjastossa</a:t>
            </a:r>
          </a:p>
          <a:p>
            <a:pPr>
              <a:buFont typeface="Arial,Sans-Serif"/>
            </a:pPr>
            <a:r>
              <a:rPr lang="fi-FI" dirty="0"/>
              <a:t>Tietoturva</a:t>
            </a:r>
          </a:p>
          <a:p>
            <a:pPr>
              <a:buFont typeface="Arial,Sans-Serif"/>
            </a:pPr>
            <a:endParaRPr lang="fi-FI" dirty="0"/>
          </a:p>
          <a:p>
            <a:pPr marL="11430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Google Shape;63;p14" descr="Kuva, joka sisältää kohteen palmu&#10;&#10;Kuvaus luotu, erittäin korkea luotettavuus">
            <a:extLst>
              <a:ext uri="{FF2B5EF4-FFF2-40B4-BE49-F238E27FC236}">
                <a16:creationId xmlns:a16="http://schemas.microsoft.com/office/drawing/2014/main" id="{52D82BF6-D258-48EC-A94A-7110A5B10F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8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3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36621"/>
            <a:ext cx="8520600" cy="997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/>
              <a:t>Yhteinen </a:t>
            </a:r>
            <a:r>
              <a:rPr lang="fi-FI"/>
              <a:t>bibliografinen tietokanta</a:t>
            </a:r>
            <a:endParaRPr lang="fi-FI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63134" y="1290478"/>
            <a:ext cx="8520600" cy="3718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i-FI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,Sans-Serif"/>
            </a:pPr>
            <a:r>
              <a:rPr lang="fi-FI" dirty="0"/>
              <a:t>Ei tarvetta luettelointitietueiden replikointiin paikallisissa kannoissa</a:t>
            </a:r>
          </a:p>
          <a:p>
            <a:pPr>
              <a:buFont typeface="Arial,Sans-Serif"/>
            </a:pPr>
            <a:r>
              <a:rPr lang="fi-FI" dirty="0"/>
              <a:t>Vain nidetiedot paikalliskannoissa</a:t>
            </a:r>
          </a:p>
          <a:p>
            <a:pPr>
              <a:buFont typeface="Arial,Sans-Serif"/>
            </a:pPr>
            <a:endParaRPr lang="fi-FI" dirty="0"/>
          </a:p>
          <a:p>
            <a:pPr>
              <a:buFont typeface="Arial,Sans-Serif"/>
            </a:pPr>
            <a:endParaRPr lang="fi-FI" dirty="0"/>
          </a:p>
          <a:p>
            <a:pPr marL="11430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Google Shape;63;p14" descr="Kuva, joka sisältää kohteen palmu&#10;&#10;Kuvaus luotu, erittäin korkea luotettavuus">
            <a:extLst>
              <a:ext uri="{FF2B5EF4-FFF2-40B4-BE49-F238E27FC236}">
                <a16:creationId xmlns:a16="http://schemas.microsoft.com/office/drawing/2014/main" id="{52D82BF6-D258-48EC-A94A-7110A5B10F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8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93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36621"/>
            <a:ext cx="8520600" cy="997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i-FI" dirty="0"/>
              <a:t>Yhteinen bibliografinen tietokanta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263134" y="1290478"/>
            <a:ext cx="8520600" cy="3718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fi-FI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,Sans-Serif"/>
            </a:pPr>
            <a:r>
              <a:rPr lang="fi-FI" dirty="0"/>
              <a:t>Ei tarvetta luettelointitietueiden replikointiin paikallisissa kannoissa</a:t>
            </a:r>
          </a:p>
          <a:p>
            <a:pPr>
              <a:buFont typeface="Arial,Sans-Serif"/>
            </a:pPr>
            <a:r>
              <a:rPr lang="fi-FI" dirty="0"/>
              <a:t>Vain nidetiedot paikalliskannoissa</a:t>
            </a:r>
          </a:p>
          <a:p>
            <a:pPr>
              <a:buFont typeface="Arial,Sans-Serif"/>
            </a:pPr>
            <a:endParaRPr lang="fi-FI" dirty="0"/>
          </a:p>
          <a:p>
            <a:pPr>
              <a:buFont typeface="Arial,Sans-Serif"/>
            </a:pPr>
            <a:endParaRPr lang="fi-FI" dirty="0"/>
          </a:p>
          <a:p>
            <a:pPr marL="11430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pic>
        <p:nvPicPr>
          <p:cNvPr id="2" name="Google Shape;63;p14" descr="Kuva, joka sisältää kohteen palmu&#10;&#10;Kuvaus luotu, erittäin korkea luotettavuus">
            <a:extLst>
              <a:ext uri="{FF2B5EF4-FFF2-40B4-BE49-F238E27FC236}">
                <a16:creationId xmlns:a16="http://schemas.microsoft.com/office/drawing/2014/main" id="{52D82BF6-D258-48EC-A94A-7110A5B10F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8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705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Henkilöstö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Henkilöstörakenne muuttui vuodelle 2021  hieman, kun yhtiölle ostettiin Oulusta lisää pääkäyttäjäresurssia (nyt 0,6 </a:t>
            </a:r>
            <a:r>
              <a:rPr lang="fi-FI" dirty="0" err="1"/>
              <a:t>htv</a:t>
            </a:r>
            <a:r>
              <a:rPr lang="fi-FI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Kehittäjiä on 4 (3,8 </a:t>
            </a:r>
            <a:r>
              <a:rPr lang="fi-FI" dirty="0" err="1"/>
              <a:t>htv</a:t>
            </a:r>
            <a:r>
              <a:rPr lang="fi-FI" dirty="0"/>
              <a:t>) </a:t>
            </a:r>
            <a:r>
              <a:rPr lang="fi-FI" dirty="0">
                <a:sym typeface="Wingdings" panose="05000000000000000000" pitchFamily="2" charset="2"/>
              </a:rPr>
              <a:t>tavoite 5 </a:t>
            </a:r>
            <a:r>
              <a:rPr lang="fi-FI" dirty="0" err="1">
                <a:sym typeface="Wingdings" panose="05000000000000000000" pitchFamily="2" charset="2"/>
              </a:rPr>
              <a:t>htv</a:t>
            </a:r>
            <a:endParaRPr lang="fi-FI" dirty="0"/>
          </a:p>
          <a:p>
            <a:r>
              <a:rPr lang="fi-FI" dirty="0"/>
              <a:t>Toimitusjohtaja/tuotepäällikkö (1 </a:t>
            </a:r>
            <a:r>
              <a:rPr lang="fi-FI" dirty="0" err="1"/>
              <a:t>htv</a:t>
            </a:r>
            <a:r>
              <a:rPr lang="fi-FI" dirty="0"/>
              <a:t>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 dirty="0"/>
              <a:t>Korkeakouluharjoittelija (3 kuukautta)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97" y="-1454"/>
            <a:ext cx="1929899" cy="11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8F92CE87B33D384898ED05B836C426D5" ma:contentTypeVersion="2" ma:contentTypeDescription="Luo uusi asiakirja." ma:contentTypeScope="" ma:versionID="93f91d7ab3c1a3479c9aa2b5b82be2b6">
  <xsd:schema xmlns:xsd="http://www.w3.org/2001/XMLSchema" xmlns:xs="http://www.w3.org/2001/XMLSchema" xmlns:p="http://schemas.microsoft.com/office/2006/metadata/properties" xmlns:ns2="d54335ee-452e-4385-9b9c-270f8dade7fd" targetNamespace="http://schemas.microsoft.com/office/2006/metadata/properties" ma:root="true" ma:fieldsID="db56915352189befb00e3caf6795ca2c" ns2:_="">
    <xsd:import namespace="d54335ee-452e-4385-9b9c-270f8dad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4335ee-452e-4385-9b9c-270f8dade7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B0AF3D-E885-4896-8922-AA36BD2FE844}">
  <ds:schemaRefs>
    <ds:schemaRef ds:uri="d54335ee-452e-4385-9b9c-270f8dade7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EAEDA9-B7B4-4951-8574-4BADD34507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73A102-E294-484E-BB44-B3B83F184F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244</Words>
  <Application>Microsoft Office PowerPoint</Application>
  <PresentationFormat>Näytössä katseltava esitys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Arial</vt:lpstr>
      <vt:lpstr>Arial,Sans-Serif</vt:lpstr>
      <vt:lpstr>Verdana</vt:lpstr>
      <vt:lpstr>Simple Light</vt:lpstr>
      <vt:lpstr>Koha-Suomi Oy</vt:lpstr>
      <vt:lpstr>Ensimmäiset Koha-vuodet (2013-2020)</vt:lpstr>
      <vt:lpstr>2021siirtyminen ”normaaliin”</vt:lpstr>
      <vt:lpstr>Tiekartta lähivuosille</vt:lpstr>
      <vt:lpstr>Yhtenäinen Koha-Suomi</vt:lpstr>
      <vt:lpstr>Yhteinen asiakasrekisteri</vt:lpstr>
      <vt:lpstr>Yhteinen bibliografinen tietokanta</vt:lpstr>
      <vt:lpstr>Yhteinen bibliografinen tietokanta</vt:lpstr>
      <vt:lpstr>Henkilöstö</vt:lpstr>
      <vt:lpstr>Tiivis yhteistyö tieteellisten  kirjastojen Koha-ryhmän kanssa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Koha-Suomi Oy:n toiminta vuonna 2018</dc:title>
  <dc:creator>Ari Mäkiranta</dc:creator>
  <cp:lastModifiedBy>Ari Mäkiranta</cp:lastModifiedBy>
  <cp:revision>24</cp:revision>
  <dcterms:modified xsi:type="dcterms:W3CDTF">2021-02-12T08:43:09Z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0x0101008F92CE87B33D384898ED05B836C426D5</vt:lpwstr>
  </property>
</Properties>
</file>