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8" r:id="rId5"/>
    <p:sldId id="259" r:id="rId6"/>
    <p:sldId id="267" r:id="rId7"/>
    <p:sldId id="256" r:id="rId8"/>
    <p:sldId id="25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15D54-794A-48D0-831D-0BF3D665B4F0}" v="1" dt="2021-01-21T14:43:13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386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9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02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85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1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21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87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441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900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68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C27E-A63D-4252-9AC2-C8F6E84E79B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02CC-AF31-4DD2-BF37-2E8E22EA70E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890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7E068CA-9046-4C70-9256-3D86BDE52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fi-FI" sz="4700"/>
              <a:t>Kirjastot ja tietojohtaminen: toimintaympäristön, tietovirtojen ja tarpeiden kartoitus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EC02CF4-B0FF-4B82-8905-D0243C10E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fi-FI"/>
              <a:t>Avustushakemus AVIlle 30.11.2020</a:t>
            </a:r>
          </a:p>
          <a:p>
            <a:pPr algn="r"/>
            <a:r>
              <a:rPr lang="fi-FI"/>
              <a:t>Mukana Oulu, Joensuu, Mikkeli, Kouvola, Porvoo, Turku</a:t>
            </a:r>
          </a:p>
        </p:txBody>
      </p:sp>
    </p:spTree>
    <p:extLst>
      <p:ext uri="{BB962C8B-B14F-4D97-AF65-F5344CB8AC3E}">
        <p14:creationId xmlns:p14="http://schemas.microsoft.com/office/powerpoint/2010/main" val="4011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A3B10E5-31EF-431D-969A-55A980C5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Tavoitteena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B76A93A-39F1-4163-9EAD-A38C608F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i-FI" dirty="0"/>
              <a:t>Kartoittaa kirjastojen tietojohtamiseen liittyviä tarpeita: mitä dataa toiminnasta syntyy, mikä siitä on olennaista toiminnan kehittämisen kannalta</a:t>
            </a:r>
          </a:p>
          <a:p>
            <a:r>
              <a:rPr lang="fi-FI" dirty="0"/>
              <a:t>Selvittää, mitä kuntien dataan liittyviä sellaisia hankkeita on meneillään, joissa kirjastot voisivat olla osana</a:t>
            </a:r>
            <a:r>
              <a:rPr lang="fi-FI"/>
              <a:t>, mikä </a:t>
            </a:r>
            <a:r>
              <a:rPr lang="fi-FI" dirty="0"/>
              <a:t>kirjastodatan rooli ja funktio niissä voisi olla</a:t>
            </a:r>
          </a:p>
          <a:p>
            <a:r>
              <a:rPr lang="fi-FI" dirty="0"/>
              <a:t>Vertailla erilaisia teknisiä ratkaisuja, joilla kirjastojen tuottamaa tarvitsemaa dataa voidaan analysoida ja hyödyntää</a:t>
            </a:r>
          </a:p>
          <a:p>
            <a:r>
              <a:rPr lang="fi-FI" dirty="0"/>
              <a:t>Määritellä kellutuksen hallintajärjestelmän vaatimuksia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9195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E287AD83-E5F0-4220-8A4E-99BCF762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fi-FI"/>
              <a:t>Toimintasuunnitelma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00698B8-2D08-4B1E-8A8F-C9920866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fi-FI" sz="2400" dirty="0"/>
              <a:t>Toimijat: projektisuunnittelija, kirjastoista koottu asiantuntijaryhmä, ohjausryhmä, tarvittaessa asiantuntijaostopalvelut, kuntien muut tietojohtamisen toimijat</a:t>
            </a:r>
          </a:p>
          <a:p>
            <a:r>
              <a:rPr lang="fi-FI" sz="2400" dirty="0"/>
              <a:t>Aikataulu: vuoden 2021 aikana</a:t>
            </a:r>
          </a:p>
          <a:p>
            <a:r>
              <a:rPr lang="fi-FI" sz="2400" dirty="0"/>
              <a:t>Tuotoksena: tarpeiden ja meneillään olevien hankkeiden kartoitus, järjestelmiin liittyvä vaatimusmäärittely, markkinakartoitus ja markkinoilla olevien valmisratkaisujen arviointi (esim. </a:t>
            </a:r>
            <a:r>
              <a:rPr lang="fi-FI" sz="2400" dirty="0" err="1"/>
              <a:t>Lyngsøe</a:t>
            </a:r>
            <a:r>
              <a:rPr lang="fi-FI" sz="2400" dirty="0"/>
              <a:t>, </a:t>
            </a:r>
            <a:r>
              <a:rPr lang="fi-FI" sz="2400" dirty="0" err="1"/>
              <a:t>CollectionHQ</a:t>
            </a:r>
            <a:r>
              <a:rPr lang="fi-FI" sz="2400" dirty="0"/>
              <a:t>), toimenpide-ehdotukset kehitystyön jatkon osalta</a:t>
            </a:r>
          </a:p>
          <a:p>
            <a:endParaRPr lang="fi-FI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4743D521-11A1-4D24-8C4A-7EFF8B9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i-FI" sz="5400" dirty="0"/>
              <a:t>Datan pohjalta päätöksiin?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isällön paikkamerkki 4">
            <a:extLst>
              <a:ext uri="{FF2B5EF4-FFF2-40B4-BE49-F238E27FC236}">
                <a16:creationId xmlns:a16="http://schemas.microsoft.com/office/drawing/2014/main" id="{0B9062B6-AAD0-4281-9CE2-FE175199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33659"/>
            <a:ext cx="6224335" cy="5790681"/>
          </a:xfrm>
        </p:spPr>
        <p:txBody>
          <a:bodyPr anchor="ctr">
            <a:normAutofit/>
          </a:bodyPr>
          <a:lstStyle/>
          <a:p>
            <a:endParaRPr lang="fi-FI" sz="2200" dirty="0"/>
          </a:p>
          <a:p>
            <a:r>
              <a:rPr lang="fi-FI" sz="2200" dirty="0"/>
              <a:t>Miksi ja mihin: päätöksenteon tuki</a:t>
            </a:r>
          </a:p>
          <a:p>
            <a:pPr lvl="1"/>
            <a:r>
              <a:rPr lang="fi-FI" sz="1800" dirty="0"/>
              <a:t>Tietojohtamisen strategiset linjaukset</a:t>
            </a:r>
          </a:p>
          <a:p>
            <a:pPr lvl="1"/>
            <a:r>
              <a:rPr lang="fi-FI" sz="1800" dirty="0"/>
              <a:t>Ennakoinnista ja kirjastoverkon suunnittelusta aineistovalintojen kohdentamiseen</a:t>
            </a:r>
          </a:p>
          <a:p>
            <a:pPr marL="457200" lvl="1" indent="0">
              <a:buNone/>
            </a:pPr>
            <a:endParaRPr lang="fi-FI" sz="1800" dirty="0"/>
          </a:p>
          <a:p>
            <a:r>
              <a:rPr lang="fi-FI" sz="2200" dirty="0"/>
              <a:t>Mitä: olennaisen tiedon tunnistaminen</a:t>
            </a:r>
          </a:p>
          <a:p>
            <a:pPr lvl="1"/>
            <a:r>
              <a:rPr lang="fi-FI" sz="1800" dirty="0"/>
              <a:t>Mikä kirjaston toiminnasta syntyvä data on kehittämisen kannalta olennaista. Mistä muusta datasta saadaan tukea kirjaston toiminnan kehittämiseen?</a:t>
            </a:r>
          </a:p>
          <a:p>
            <a:pPr lvl="1"/>
            <a:r>
              <a:rPr lang="fi-FI" sz="1800" dirty="0"/>
              <a:t>Missä yhteyksissä kirjaston datan pitäisi näkyä </a:t>
            </a:r>
            <a:r>
              <a:rPr lang="fi-FI" sz="1800"/>
              <a:t>kirjaston ulkopuolella?</a:t>
            </a:r>
            <a:endParaRPr lang="fi-FI" sz="1800" dirty="0"/>
          </a:p>
          <a:p>
            <a:endParaRPr lang="fi-FI" sz="2200" dirty="0"/>
          </a:p>
          <a:p>
            <a:r>
              <a:rPr lang="fi-FI" sz="2200" dirty="0"/>
              <a:t>Miten: järjestelmät</a:t>
            </a:r>
          </a:p>
          <a:p>
            <a:pPr lvl="1"/>
            <a:r>
              <a:rPr lang="fi-FI" sz="1800" dirty="0"/>
              <a:t>Helppokäyttöiset työkalut, pitkäjänteisyys, säännöllisyys, trendien ja poikkeamien havainnointi</a:t>
            </a:r>
          </a:p>
          <a:p>
            <a:pPr lvl="1"/>
            <a:r>
              <a:rPr lang="fi-FI" sz="1800" dirty="0"/>
              <a:t>Oppivat järjestelmät, esim. kelluvan kokoelman hallinnan kehittäminen</a:t>
            </a:r>
          </a:p>
          <a:p>
            <a:pPr lvl="1"/>
            <a:endParaRPr lang="fi-FI" sz="1800" dirty="0"/>
          </a:p>
          <a:p>
            <a:endParaRPr lang="fi-FI" sz="2200" dirty="0"/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11716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8FACE333-B557-4711-92BA-5D2D6DB7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324749"/>
            <a:ext cx="6270170" cy="3297886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D4FBD7AC-D7C6-422C-B032-BDC57041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1" y="1823927"/>
            <a:ext cx="4746171" cy="359741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91C8D625-74F9-46F7-A0CF-6A551CC73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4" y="3788229"/>
            <a:ext cx="5163619" cy="2661208"/>
          </a:xfrm>
          <a:prstGeom prst="rect">
            <a:avLst/>
          </a:prstGeom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826C0F11-A95B-4A0B-9965-265833EB227F}"/>
              </a:ext>
            </a:extLst>
          </p:cNvPr>
          <p:cNvSpPr/>
          <p:nvPr/>
        </p:nvSpPr>
        <p:spPr>
          <a:xfrm>
            <a:off x="6096000" y="153773"/>
            <a:ext cx="4256015" cy="1302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Käyttäjät ja kokoelmat, Raportointipalvelu 2013 - / </a:t>
            </a:r>
            <a:r>
              <a:rPr lang="fi-FI" sz="1200" dirty="0" err="1"/>
              <a:t>Gispositio</a:t>
            </a:r>
            <a:endParaRPr lang="fi-FI" sz="1200" dirty="0"/>
          </a:p>
          <a:p>
            <a:pPr marL="285750" indent="-285750">
              <a:buFontTx/>
              <a:buChar char="-"/>
            </a:pPr>
            <a:r>
              <a:rPr lang="fi-FI" sz="1200" dirty="0"/>
              <a:t>lainadata ja väestötiedot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tietojen tarkastelu kunnan tai yksittäisen kirjaston tasolla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kysynnän ja tarjonnan suhde, vastaavuus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palveluverkon suunnittelu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FA38A41-B768-40E1-85B6-22CBB78BC7A7}"/>
              </a:ext>
            </a:extLst>
          </p:cNvPr>
          <p:cNvSpPr/>
          <p:nvPr/>
        </p:nvSpPr>
        <p:spPr>
          <a:xfrm>
            <a:off x="8635668" y="5227717"/>
            <a:ext cx="3432694" cy="122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err="1"/>
              <a:t>Big</a:t>
            </a:r>
            <a:r>
              <a:rPr lang="fi-FI" sz="1200" dirty="0"/>
              <a:t> data kokoelmatyön kehittämisessä 2017-18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yhteisprojekti Jyväskylän kirjaston kanssa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Auroran raportointityökalut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kirjastokohtaiset profiilit: lainaajat, aktiiviset ajat</a:t>
            </a:r>
          </a:p>
          <a:p>
            <a:pPr marL="285750" indent="-285750">
              <a:buFontTx/>
              <a:buChar char="-"/>
            </a:pPr>
            <a:r>
              <a:rPr lang="fi-FI" sz="1200" dirty="0"/>
              <a:t>datan visualisointi mm. </a:t>
            </a:r>
            <a:r>
              <a:rPr lang="fi-FI" sz="1200" dirty="0" err="1"/>
              <a:t>PowerBIn</a:t>
            </a:r>
            <a:r>
              <a:rPr lang="fi-FI" sz="1200" dirty="0"/>
              <a:t> avulla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57E9AF06-4A85-486A-88AD-55244477FE1D}"/>
              </a:ext>
            </a:extLst>
          </p:cNvPr>
          <p:cNvSpPr/>
          <p:nvPr/>
        </p:nvSpPr>
        <p:spPr>
          <a:xfrm>
            <a:off x="4124301" y="5536669"/>
            <a:ext cx="3517470" cy="1221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 err="1"/>
              <a:t>Åbok</a:t>
            </a:r>
            <a:r>
              <a:rPr lang="fi-FI" sz="1200" dirty="0"/>
              <a:t> 2020 - / </a:t>
            </a:r>
            <a:r>
              <a:rPr lang="fi-FI" sz="1200" dirty="0" err="1"/>
              <a:t>Gispositio</a:t>
            </a:r>
            <a:endParaRPr lang="fi-FI" sz="1200" dirty="0"/>
          </a:p>
          <a:p>
            <a:pPr marL="171450" indent="-171450">
              <a:buFontTx/>
              <a:buChar char="-"/>
            </a:pPr>
            <a:r>
              <a:rPr lang="fi-FI" sz="1200" dirty="0"/>
              <a:t>lainadata, paikkatieto</a:t>
            </a:r>
          </a:p>
          <a:p>
            <a:pPr marL="171450" indent="-171450">
              <a:buFontTx/>
              <a:buChar char="-"/>
            </a:pPr>
            <a:r>
              <a:rPr lang="fi-FI" sz="1200" dirty="0"/>
              <a:t>aineiston suosittelujen ja sijoittelun vaikutus lainaukseen</a:t>
            </a:r>
          </a:p>
          <a:p>
            <a:pPr marL="171450" indent="-171450">
              <a:buFontTx/>
              <a:buChar char="-"/>
            </a:pPr>
            <a:r>
              <a:rPr lang="fi-FI" sz="1200" dirty="0"/>
              <a:t>fokus yksittäisten osastojen kokoelmiin, niiden ominaisuuksiin ja käyttöön </a:t>
            </a:r>
          </a:p>
        </p:txBody>
      </p:sp>
    </p:spTree>
    <p:extLst>
      <p:ext uri="{BB962C8B-B14F-4D97-AF65-F5344CB8AC3E}">
        <p14:creationId xmlns:p14="http://schemas.microsoft.com/office/powerpoint/2010/main" val="32110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orakulmio 13">
            <a:extLst>
              <a:ext uri="{FF2B5EF4-FFF2-40B4-BE49-F238E27FC236}">
                <a16:creationId xmlns:a16="http://schemas.microsoft.com/office/drawing/2014/main" id="{3B8D83AA-9CC7-475A-9B7F-B8F07B494030}"/>
              </a:ext>
            </a:extLst>
          </p:cNvPr>
          <p:cNvSpPr/>
          <p:nvPr/>
        </p:nvSpPr>
        <p:spPr>
          <a:xfrm>
            <a:off x="2505533" y="1015004"/>
            <a:ext cx="7623987" cy="5091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D553FE54-B079-4445-8F2E-64846F9A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579"/>
            <a:ext cx="10515600" cy="635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i-FI" sz="3200" b="1" dirty="0">
                <a:solidFill>
                  <a:srgbClr val="FF0000"/>
                </a:solidFill>
              </a:rPr>
              <a:t>KELLUTUS</a:t>
            </a:r>
            <a:r>
              <a:rPr lang="fi-FI" sz="2800" dirty="0"/>
              <a:t>- KOHA- hanke Vaski-kirjastoille (osa nykyistä vai uusi hanke?)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CF3F9AA2-A801-4202-A1C3-A7D7EB4FB12E}"/>
              </a:ext>
            </a:extLst>
          </p:cNvPr>
          <p:cNvSpPr/>
          <p:nvPr/>
        </p:nvSpPr>
        <p:spPr>
          <a:xfrm>
            <a:off x="395207" y="1754591"/>
            <a:ext cx="1407319" cy="32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Aineiston palautus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020046F6-B542-4873-BF13-ED2C33FA2C3B}"/>
              </a:ext>
            </a:extLst>
          </p:cNvPr>
          <p:cNvSpPr/>
          <p:nvPr/>
        </p:nvSpPr>
        <p:spPr>
          <a:xfrm>
            <a:off x="8401052" y="4548805"/>
            <a:ext cx="1047750" cy="71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Kirjaston tilat täyttyvät palautuksista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3A046913-98F2-47D7-B23B-465566DEE38C}"/>
              </a:ext>
            </a:extLst>
          </p:cNvPr>
          <p:cNvSpPr/>
          <p:nvPr/>
        </p:nvSpPr>
        <p:spPr>
          <a:xfrm>
            <a:off x="5070079" y="4643118"/>
            <a:ext cx="1047750" cy="71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Jonkun kirjaston tarjonta ”kuivuu”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ACAE7EC0-E592-4BF2-BD50-68297B03D015}"/>
              </a:ext>
            </a:extLst>
          </p:cNvPr>
          <p:cNvSpPr/>
          <p:nvPr/>
        </p:nvSpPr>
        <p:spPr>
          <a:xfrm>
            <a:off x="8444455" y="3072945"/>
            <a:ext cx="9525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Kirjasto-kohtainen kysyntä</a:t>
            </a:r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49A9D227-146D-4123-99E3-323F482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2099522"/>
            <a:ext cx="1381125" cy="926888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9ECFC045-EE39-40BB-BEE3-25AD10EEDECA}"/>
              </a:ext>
            </a:extLst>
          </p:cNvPr>
          <p:cNvSpPr/>
          <p:nvPr/>
        </p:nvSpPr>
        <p:spPr>
          <a:xfrm>
            <a:off x="3595687" y="2006282"/>
            <a:ext cx="1571626" cy="109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Palautuneelle aineistolle  on jo varaus joko samassa tai toisessa kirjastossa.</a:t>
            </a:r>
          </a:p>
        </p:txBody>
      </p:sp>
      <p:cxnSp>
        <p:nvCxnSpPr>
          <p:cNvPr id="12" name="Yhdistin: Kulma 11">
            <a:extLst>
              <a:ext uri="{FF2B5EF4-FFF2-40B4-BE49-F238E27FC236}">
                <a16:creationId xmlns:a16="http://schemas.microsoft.com/office/drawing/2014/main" id="{FF114453-9FA1-4292-ACED-DA1F8B278A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89430" y="2555451"/>
            <a:ext cx="1806257" cy="7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494AAA3-D3A2-4104-9ED4-4CF4F891FD6C}"/>
              </a:ext>
            </a:extLst>
          </p:cNvPr>
          <p:cNvSpPr txBox="1"/>
          <p:nvPr/>
        </p:nvSpPr>
        <p:spPr>
          <a:xfrm>
            <a:off x="2633662" y="1871557"/>
            <a:ext cx="77152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Aineiston palautuu kirjastoon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EA699B62-A65E-4876-BB73-02AAD26D7AA9}"/>
              </a:ext>
            </a:extLst>
          </p:cNvPr>
          <p:cNvSpPr txBox="1"/>
          <p:nvPr/>
        </p:nvSpPr>
        <p:spPr>
          <a:xfrm>
            <a:off x="7348859" y="1781967"/>
            <a:ext cx="171916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Prioriteetti: Varausten mukainen toimitus ja kuittaus varauksen toteutuksesta</a:t>
            </a:r>
          </a:p>
        </p:txBody>
      </p:sp>
      <p:cxnSp>
        <p:nvCxnSpPr>
          <p:cNvPr id="23" name="Yhdistin: Kulma 22">
            <a:extLst>
              <a:ext uri="{FF2B5EF4-FFF2-40B4-BE49-F238E27FC236}">
                <a16:creationId xmlns:a16="http://schemas.microsoft.com/office/drawing/2014/main" id="{4790AC24-4BDC-4BD2-BA79-30B908F97F16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5167313" y="2555451"/>
            <a:ext cx="3277142" cy="834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iruutu 23">
            <a:extLst>
              <a:ext uri="{FF2B5EF4-FFF2-40B4-BE49-F238E27FC236}">
                <a16:creationId xmlns:a16="http://schemas.microsoft.com/office/drawing/2014/main" id="{AE832DE4-F4CF-4A3E-BC68-76DE2B325597}"/>
              </a:ext>
            </a:extLst>
          </p:cNvPr>
          <p:cNvSpPr txBox="1"/>
          <p:nvPr/>
        </p:nvSpPr>
        <p:spPr>
          <a:xfrm>
            <a:off x="6962038" y="2639374"/>
            <a:ext cx="140702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fi-FI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Prioriteetti:Tietyssä</a:t>
            </a: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kirjastossa on kysyntää muita kirjastoja enemmän</a:t>
            </a:r>
          </a:p>
        </p:txBody>
      </p:sp>
      <p:cxnSp>
        <p:nvCxnSpPr>
          <p:cNvPr id="26" name="Yhdistin: Kulma 25">
            <a:extLst>
              <a:ext uri="{FF2B5EF4-FFF2-40B4-BE49-F238E27FC236}">
                <a16:creationId xmlns:a16="http://schemas.microsoft.com/office/drawing/2014/main" id="{757E36AC-74DA-4806-8578-87F9A4A26AC1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5167313" y="2555451"/>
            <a:ext cx="426641" cy="2087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iruutu 26">
            <a:extLst>
              <a:ext uri="{FF2B5EF4-FFF2-40B4-BE49-F238E27FC236}">
                <a16:creationId xmlns:a16="http://schemas.microsoft.com/office/drawing/2014/main" id="{F83E8D8A-E230-41EB-B65A-CC98B88631F0}"/>
              </a:ext>
            </a:extLst>
          </p:cNvPr>
          <p:cNvSpPr txBox="1"/>
          <p:nvPr/>
        </p:nvSpPr>
        <p:spPr>
          <a:xfrm>
            <a:off x="3202123" y="3593811"/>
            <a:ext cx="222944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Prioriteetti: Kuivuvia kirjastoja täydennetään tarjonnan ylläpitämiseksi.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Tähän hälytysrajat aineistomäärän ja kiinnostavuuden perusteella</a:t>
            </a:r>
          </a:p>
        </p:txBody>
      </p:sp>
      <p:cxnSp>
        <p:nvCxnSpPr>
          <p:cNvPr id="29" name="Yhdistin: Kulma 28">
            <a:extLst>
              <a:ext uri="{FF2B5EF4-FFF2-40B4-BE49-F238E27FC236}">
                <a16:creationId xmlns:a16="http://schemas.microsoft.com/office/drawing/2014/main" id="{04457653-5AA7-4B5D-98B9-E343642FD8FB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5167313" y="2555451"/>
            <a:ext cx="3233739" cy="2352129"/>
          </a:xfrm>
          <a:prstGeom prst="bentConnector3">
            <a:avLst>
              <a:gd name="adj1" fmla="val 50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Kuva 29">
            <a:extLst>
              <a:ext uri="{FF2B5EF4-FFF2-40B4-BE49-F238E27FC236}">
                <a16:creationId xmlns:a16="http://schemas.microsoft.com/office/drawing/2014/main" id="{6875C806-B135-46E6-9C55-85A8691F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14400" y="1922336"/>
            <a:ext cx="1271177" cy="1272644"/>
          </a:xfrm>
          <a:prstGeom prst="rect">
            <a:avLst/>
          </a:prstGeom>
        </p:spPr>
      </p:pic>
      <p:sp>
        <p:nvSpPr>
          <p:cNvPr id="31" name="Tekstiruutu 30">
            <a:extLst>
              <a:ext uri="{FF2B5EF4-FFF2-40B4-BE49-F238E27FC236}">
                <a16:creationId xmlns:a16="http://schemas.microsoft.com/office/drawing/2014/main" id="{47EFAFCC-E5F0-434B-BB28-70B982BA9EBC}"/>
              </a:ext>
            </a:extLst>
          </p:cNvPr>
          <p:cNvSpPr txBox="1"/>
          <p:nvPr/>
        </p:nvSpPr>
        <p:spPr>
          <a:xfrm>
            <a:off x="4221958" y="1167647"/>
            <a:ext cx="254079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Vaski-kuntien logistiikka </a:t>
            </a:r>
          </a:p>
        </p:txBody>
      </p:sp>
      <p:cxnSp>
        <p:nvCxnSpPr>
          <p:cNvPr id="35" name="Yhdistin: Kulma 34">
            <a:extLst>
              <a:ext uri="{FF2B5EF4-FFF2-40B4-BE49-F238E27FC236}">
                <a16:creationId xmlns:a16="http://schemas.microsoft.com/office/drawing/2014/main" id="{081DB149-0A97-458E-B489-96D810BA8581}"/>
              </a:ext>
            </a:extLst>
          </p:cNvPr>
          <p:cNvCxnSpPr>
            <a:cxnSpLocks/>
            <a:stCxn id="10" idx="3"/>
            <a:endCxn id="30" idx="3"/>
          </p:cNvCxnSpPr>
          <p:nvPr/>
        </p:nvCxnSpPr>
        <p:spPr>
          <a:xfrm>
            <a:off x="5167313" y="2555451"/>
            <a:ext cx="5247087" cy="3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iruutu 37">
            <a:extLst>
              <a:ext uri="{FF2B5EF4-FFF2-40B4-BE49-F238E27FC236}">
                <a16:creationId xmlns:a16="http://schemas.microsoft.com/office/drawing/2014/main" id="{E2F2EF0A-2CA4-43C7-8F31-46EFE413B9BE}"/>
              </a:ext>
            </a:extLst>
          </p:cNvPr>
          <p:cNvSpPr txBox="1"/>
          <p:nvPr/>
        </p:nvSpPr>
        <p:spPr>
          <a:xfrm>
            <a:off x="6866035" y="3933080"/>
            <a:ext cx="1484966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Palautukset täyttävät kirjaston tilat ja aineistoa jaetaan muihin kirjastoihin – etupäässä kuivuviin kirjastoihin</a:t>
            </a:r>
          </a:p>
        </p:txBody>
      </p:sp>
      <p:cxnSp>
        <p:nvCxnSpPr>
          <p:cNvPr id="42" name="Yhdistin: Kulma 41">
            <a:extLst>
              <a:ext uri="{FF2B5EF4-FFF2-40B4-BE49-F238E27FC236}">
                <a16:creationId xmlns:a16="http://schemas.microsoft.com/office/drawing/2014/main" id="{2CD4CCDC-0F2A-44DB-8956-19E9DC4243BA}"/>
              </a:ext>
            </a:extLst>
          </p:cNvPr>
          <p:cNvCxnSpPr>
            <a:stCxn id="8" idx="3"/>
            <a:endCxn id="30" idx="3"/>
          </p:cNvCxnSpPr>
          <p:nvPr/>
        </p:nvCxnSpPr>
        <p:spPr>
          <a:xfrm flipV="1">
            <a:off x="9396955" y="2558658"/>
            <a:ext cx="1017445" cy="831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Yhdistin: Kulma 43">
            <a:extLst>
              <a:ext uri="{FF2B5EF4-FFF2-40B4-BE49-F238E27FC236}">
                <a16:creationId xmlns:a16="http://schemas.microsoft.com/office/drawing/2014/main" id="{53857AEE-950D-4A13-9703-4D1A6C669DE0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 flipH="1">
            <a:off x="7389147" y="3730575"/>
            <a:ext cx="264462" cy="2807098"/>
          </a:xfrm>
          <a:prstGeom prst="bentConnector4">
            <a:avLst>
              <a:gd name="adj1" fmla="val -194009"/>
              <a:gd name="adj2" fmla="val 83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Yhdistin: Kulma 47">
            <a:extLst>
              <a:ext uri="{FF2B5EF4-FFF2-40B4-BE49-F238E27FC236}">
                <a16:creationId xmlns:a16="http://schemas.microsoft.com/office/drawing/2014/main" id="{C714777A-D135-44D1-A35B-C13E56BE2758}"/>
              </a:ext>
            </a:extLst>
          </p:cNvPr>
          <p:cNvCxnSpPr>
            <a:cxnSpLocks/>
            <a:stCxn id="7" idx="2"/>
            <a:endCxn id="30" idx="3"/>
          </p:cNvCxnSpPr>
          <p:nvPr/>
        </p:nvCxnSpPr>
        <p:spPr>
          <a:xfrm rot="5400000" flipH="1" flipV="1">
            <a:off x="6603172" y="1549440"/>
            <a:ext cx="2802010" cy="4820446"/>
          </a:xfrm>
          <a:prstGeom prst="bentConnector4">
            <a:avLst>
              <a:gd name="adj1" fmla="val -21211"/>
              <a:gd name="adj2" fmla="val 89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iruutu 54">
            <a:extLst>
              <a:ext uri="{FF2B5EF4-FFF2-40B4-BE49-F238E27FC236}">
                <a16:creationId xmlns:a16="http://schemas.microsoft.com/office/drawing/2014/main" id="{6FED2DC3-F9C6-4023-9299-B81F8904C837}"/>
              </a:ext>
            </a:extLst>
          </p:cNvPr>
          <p:cNvSpPr txBox="1"/>
          <p:nvPr/>
        </p:nvSpPr>
        <p:spPr>
          <a:xfrm>
            <a:off x="6866035" y="5179750"/>
            <a:ext cx="137662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Aineistosiirto tilapuutteen aiheuttamana</a:t>
            </a:r>
          </a:p>
        </p:txBody>
      </p:sp>
      <p:sp>
        <p:nvSpPr>
          <p:cNvPr id="56" name="Suorakulmio 55">
            <a:extLst>
              <a:ext uri="{FF2B5EF4-FFF2-40B4-BE49-F238E27FC236}">
                <a16:creationId xmlns:a16="http://schemas.microsoft.com/office/drawing/2014/main" id="{F62E33EE-E4B4-4A85-88D0-9AA1676610DA}"/>
              </a:ext>
            </a:extLst>
          </p:cNvPr>
          <p:cNvSpPr/>
          <p:nvPr/>
        </p:nvSpPr>
        <p:spPr>
          <a:xfrm>
            <a:off x="10278258" y="1524901"/>
            <a:ext cx="1407319" cy="32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Aineiston lainaus</a:t>
            </a:r>
            <a:endParaRPr kumimoji="0" lang="fi-FI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399D154A-4188-4E38-9C7F-E678EC65A3C9}"/>
              </a:ext>
            </a:extLst>
          </p:cNvPr>
          <p:cNvSpPr txBox="1"/>
          <p:nvPr/>
        </p:nvSpPr>
        <p:spPr>
          <a:xfrm>
            <a:off x="42798" y="3064824"/>
            <a:ext cx="2411119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Kellutus ja sen vaatimat ohjaustiedot tarvinnevat raportoinnin kehittämistä ja älykkään analysointisysteemin rakentamista jolla kellutuksen käyttötapauksia voidaan ratkoa tietopohjaisesti. Hakemus ulkopuolisesta rahoituksesta marraskuun loppuun mennessä.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Jotta tietojen kerääminen onnistuisi olisi hyvä ennakoida jo meneillään olevissa aktiviteeteissa. Mikäli </a:t>
            </a: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Koha</a:t>
            </a: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ei tarjoa ratkaisua tähän on tiedon kerääminen ja analysointi tehtävä toisaalla. </a:t>
            </a: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Kohaan</a:t>
            </a: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tarvittaan</a:t>
            </a: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rajapinnat tiedon välittämiseksi huomioitava jo nyt.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Ovatko käyttötapaukset kuvassa olevat 5+1 kpl?</a:t>
            </a: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BD201BF4-FEC7-4960-BC94-635BE167119A}"/>
              </a:ext>
            </a:extLst>
          </p:cNvPr>
          <p:cNvSpPr txBox="1"/>
          <p:nvPr/>
        </p:nvSpPr>
        <p:spPr>
          <a:xfrm>
            <a:off x="8444455" y="3744838"/>
            <a:ext cx="148496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4B. Kausipalautukset täyttävät kirjaston satunnaisesti &gt; tarve </a:t>
            </a: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”paisuntasäiliö/</a:t>
            </a:r>
            <a:r>
              <a:rPr kumimoji="0" lang="fi-FI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mediaho</a:t>
            </a: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-</a:t>
            </a:r>
            <a:r>
              <a:rPr kumimoji="0" lang="fi-FI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telli</a:t>
            </a: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”-ratkaisulle!</a:t>
            </a:r>
            <a:endParaRPr kumimoji="0" lang="fi-FI" sz="1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55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D892CC74-014E-432F-8227-5B50A575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Kiitos! 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C0A6A83-1B6C-452F-9BFC-4DA73843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174207" cy="19634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Toivottavasti on syytä palata asiaan kevään aikana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lock Arc 1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C501D9245744F923B253DF4C006CE" ma:contentTypeVersion="9" ma:contentTypeDescription="Create a new document." ma:contentTypeScope="" ma:versionID="468f1b62d71b423e492b9754e4fcd52b">
  <xsd:schema xmlns:xsd="http://www.w3.org/2001/XMLSchema" xmlns:xs="http://www.w3.org/2001/XMLSchema" xmlns:p="http://schemas.microsoft.com/office/2006/metadata/properties" xmlns:ns3="214e8eaa-54c6-4ad7-a314-b44c95314e0a" xmlns:ns4="4beac6cf-3f35-4402-b346-1fd3eb4f209f" targetNamespace="http://schemas.microsoft.com/office/2006/metadata/properties" ma:root="true" ma:fieldsID="f76db467ea10c9d18b1f2f25b9c96466" ns3:_="" ns4:_="">
    <xsd:import namespace="214e8eaa-54c6-4ad7-a314-b44c95314e0a"/>
    <xsd:import namespace="4beac6cf-3f35-4402-b346-1fd3eb4f20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e8eaa-54c6-4ad7-a314-b44c95314e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eac6cf-3f35-4402-b346-1fd3eb4f2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2E9E0-C240-49B3-8FA0-A6315043B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e8eaa-54c6-4ad7-a314-b44c95314e0a"/>
    <ds:schemaRef ds:uri="4beac6cf-3f35-4402-b346-1fd3eb4f2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D5B06C-AE44-4097-9055-C92A43EE8565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14e8eaa-54c6-4ad7-a314-b44c95314e0a"/>
    <ds:schemaRef ds:uri="http://schemas.openxmlformats.org/package/2006/metadata/core-properties"/>
    <ds:schemaRef ds:uri="4beac6cf-3f35-4402-b346-1fd3eb4f20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5590A0-5450-4C4E-BE53-E45B80962E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489</Words>
  <Application>Microsoft Office PowerPoint</Application>
  <PresentationFormat>Laajakuva</PresentationFormat>
  <Paragraphs>62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Kirjastot ja tietojohtaminen: toimintaympäristön, tietovirtojen ja tarpeiden kartoitus</vt:lpstr>
      <vt:lpstr>Tavoitteena</vt:lpstr>
      <vt:lpstr>Toimintasuunnitelma</vt:lpstr>
      <vt:lpstr>Datan pohjalta päätöksiin?</vt:lpstr>
      <vt:lpstr>PowerPoint-esitys</vt:lpstr>
      <vt:lpstr>KELLUTUS- KOHA- hanke Vaski-kirjastoille (osa nykyistä vai uusi hanke?)</vt:lpstr>
      <vt:lpstr>Kiitos!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Kirjastot ja tietojohtaminen: toimintaympäristön, tietovirtojen ja tarpeiden kartoitus</dc:title>
  <dc:creator>Hypén Kaisa</dc:creator>
  <cp:lastModifiedBy>Pilppula Rebekka</cp:lastModifiedBy>
  <cp:revision>6</cp:revision>
  <dcterms:created xsi:type="dcterms:W3CDTF">2021-02-09T07:50:39Z</dcterms:created>
  <dcterms:modified xsi:type="dcterms:W3CDTF">2021-02-10T05:37:57Z</dcterms:modified>
</cp:coreProperties>
</file>