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  <p:sldMasterId id="2147483716" r:id="rId5"/>
  </p:sldMasterIdLst>
  <p:notesMasterIdLst>
    <p:notesMasterId r:id="rId21"/>
  </p:notesMasterIdLst>
  <p:handoutMasterIdLst>
    <p:handoutMasterId r:id="rId22"/>
  </p:handoutMasterIdLst>
  <p:sldIdLst>
    <p:sldId id="256" r:id="rId6"/>
    <p:sldId id="287" r:id="rId7"/>
    <p:sldId id="289" r:id="rId8"/>
    <p:sldId id="290" r:id="rId9"/>
    <p:sldId id="295" r:id="rId10"/>
    <p:sldId id="304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284" r:id="rId20"/>
  </p:sldIdLst>
  <p:sldSz cx="9144000" cy="5143500" type="screen16x9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69"/>
    <a:srgbClr val="007D32"/>
    <a:srgbClr val="3C4962"/>
    <a:srgbClr val="56688C"/>
    <a:srgbClr val="B94B0A"/>
    <a:srgbClr val="9B004B"/>
    <a:srgbClr val="007896"/>
    <a:srgbClr val="3F4E55"/>
    <a:srgbClr val="73C8E3"/>
    <a:srgbClr val="EBD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63AF6-FB48-4F6C-AACB-1155FBF2B8FE}" v="103" dt="2021-02-16T06:57:07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87" autoAdjust="0"/>
    <p:restoredTop sz="95209" autoAdjust="0"/>
  </p:normalViewPr>
  <p:slideViewPr>
    <p:cSldViewPr snapToGrid="0">
      <p:cViewPr varScale="1">
        <p:scale>
          <a:sx n="138" d="100"/>
          <a:sy n="138" d="100"/>
        </p:scale>
        <p:origin x="432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9D8A9-75DC-4F3D-BBA4-B78986F06A27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38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987E1-4979-4572-AC74-6566E8D1EF81}" type="datetimeFigureOut">
              <a:rPr lang="fi-FI" smtClean="0"/>
              <a:t>16.2.2021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54999-66A2-4BE8-85E1-E5108854D3D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65516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54999-66A2-4BE8-85E1-E5108854D3D1}" type="slidenum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i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35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57612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9771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9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2864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10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0894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11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47685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 dirty="0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54999-66A2-4BE8-85E1-E5108854D3D1}" type="slidenum">
              <a:rPr lang="fi-FI" smtClean="0"/>
              <a:t>13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2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sisältö -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77980" y="714874"/>
            <a:ext cx="7730455" cy="857250"/>
          </a:xfrm>
        </p:spPr>
        <p:txBody>
          <a:bodyPr>
            <a:noAutofit/>
          </a:bodyPr>
          <a:lstStyle>
            <a:lvl1pPr algn="l">
              <a:defRPr sz="2600" b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tö"/>
          <p:cNvSpPr>
            <a:spLocks noGrp="1"/>
          </p:cNvSpPr>
          <p:nvPr>
            <p:ph idx="1"/>
          </p:nvPr>
        </p:nvSpPr>
        <p:spPr>
          <a:xfrm>
            <a:off x="477981" y="1607938"/>
            <a:ext cx="7744692" cy="295857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Sivupalkki"/>
          <p:cNvSpPr/>
          <p:nvPr userDrawn="1"/>
        </p:nvSpPr>
        <p:spPr>
          <a:xfrm>
            <a:off x="8652164" y="0"/>
            <a:ext cx="491836" cy="5143500"/>
          </a:xfrm>
          <a:prstGeom prst="rect">
            <a:avLst/>
          </a:prstGeom>
          <a:solidFill>
            <a:srgbClr val="E10069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22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Otsikkodia - vihreä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408467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13360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/>
          </a:p>
        </p:txBody>
      </p:sp>
      <p:grpSp>
        <p:nvGrpSpPr>
          <p:cNvPr id="10" name="Ryhmä 9" descr="Oulun logo ja brändilupaus Oulu - Capital of Northern Scandinavia"/>
          <p:cNvGrpSpPr/>
          <p:nvPr userDrawn="1"/>
        </p:nvGrpSpPr>
        <p:grpSpPr>
          <a:xfrm>
            <a:off x="753548" y="4371950"/>
            <a:ext cx="2141162" cy="342333"/>
            <a:chOff x="6679330" y="4496060"/>
            <a:chExt cx="2102869" cy="336211"/>
          </a:xfrm>
          <a:effectLst/>
        </p:grpSpPr>
        <p:pic>
          <p:nvPicPr>
            <p:cNvPr id="11" name="Kuva 10" title="Oulun logo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2" name="Kuva 11" title="Visualisoitu brändilupaus Capital of Northern Scandinavia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  <p:pic>
        <p:nvPicPr>
          <p:cNvPr id="9" name="Kuva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1" y="485075"/>
            <a:ext cx="1455889" cy="5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Otsikkodia - sininen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8" y="4144421"/>
            <a:ext cx="2761895" cy="801652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456958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13360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/>
          </a:p>
        </p:txBody>
      </p:sp>
      <p:pic>
        <p:nvPicPr>
          <p:cNvPr id="14" name="Kuva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23" y="521195"/>
            <a:ext cx="1359977" cy="5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5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Otsikkodia - oranssi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pic>
        <p:nvPicPr>
          <p:cNvPr id="5" name="Kuv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88" y="4144421"/>
            <a:ext cx="2761895" cy="801652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456958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13360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/>
          </a:p>
        </p:txBody>
      </p:sp>
      <p:pic>
        <p:nvPicPr>
          <p:cNvPr id="7" name="Kuva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223" y="521195"/>
            <a:ext cx="1359977" cy="5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75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32462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368694" y="422399"/>
            <a:ext cx="8527977" cy="781199"/>
          </a:xfrm>
        </p:spPr>
        <p:txBody>
          <a:bodyPr/>
          <a:lstStyle>
            <a:lvl1pPr>
              <a:defRPr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/>
              <a:t>Muokkaa </a:t>
            </a:r>
            <a:r>
              <a:rPr lang="fi-FI" err="1"/>
              <a:t>perustyyl</a:t>
            </a:r>
            <a:r>
              <a:rPr lang="fi-FI"/>
              <a:t>.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368694" y="1420091"/>
            <a:ext cx="4203305" cy="3484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724399" y="1420091"/>
            <a:ext cx="4038600" cy="348441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</p:spTree>
    <p:extLst>
      <p:ext uri="{BB962C8B-B14F-4D97-AF65-F5344CB8AC3E}">
        <p14:creationId xmlns:p14="http://schemas.microsoft.com/office/powerpoint/2010/main" val="1588722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600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60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 ja sisältö -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77980" y="714874"/>
            <a:ext cx="7730455" cy="857250"/>
          </a:xfrm>
        </p:spPr>
        <p:txBody>
          <a:bodyPr>
            <a:noAutofit/>
          </a:bodyPr>
          <a:lstStyle>
            <a:lvl1pPr algn="l">
              <a:defRPr sz="2600" b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tö"/>
          <p:cNvSpPr>
            <a:spLocks noGrp="1"/>
          </p:cNvSpPr>
          <p:nvPr>
            <p:ph idx="1"/>
          </p:nvPr>
        </p:nvSpPr>
        <p:spPr>
          <a:xfrm>
            <a:off x="477981" y="1607938"/>
            <a:ext cx="7744692" cy="295857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Sivupalkki"/>
          <p:cNvSpPr/>
          <p:nvPr userDrawn="1"/>
        </p:nvSpPr>
        <p:spPr>
          <a:xfrm>
            <a:off x="8652164" y="0"/>
            <a:ext cx="491836" cy="51435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859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tsikko ja sisältö - orans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77980" y="714874"/>
            <a:ext cx="7730455" cy="857250"/>
          </a:xfrm>
        </p:spPr>
        <p:txBody>
          <a:bodyPr>
            <a:noAutofit/>
          </a:bodyPr>
          <a:lstStyle>
            <a:lvl1pPr algn="l">
              <a:defRPr sz="2600" b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tö"/>
          <p:cNvSpPr>
            <a:spLocks noGrp="1"/>
          </p:cNvSpPr>
          <p:nvPr>
            <p:ph idx="1"/>
          </p:nvPr>
        </p:nvSpPr>
        <p:spPr>
          <a:xfrm>
            <a:off x="477981" y="1607938"/>
            <a:ext cx="7744692" cy="295857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Sivupalkki"/>
          <p:cNvSpPr/>
          <p:nvPr userDrawn="1"/>
        </p:nvSpPr>
        <p:spPr>
          <a:xfrm>
            <a:off x="8652164" y="0"/>
            <a:ext cx="491836" cy="51435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891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tsikko ja sisältö - vihre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77980" y="714874"/>
            <a:ext cx="7730455" cy="857250"/>
          </a:xfrm>
        </p:spPr>
        <p:txBody>
          <a:bodyPr>
            <a:noAutofit/>
          </a:bodyPr>
          <a:lstStyle>
            <a:lvl1pPr algn="l">
              <a:defRPr sz="2600" b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tö"/>
          <p:cNvSpPr>
            <a:spLocks noGrp="1"/>
          </p:cNvSpPr>
          <p:nvPr>
            <p:ph idx="1"/>
          </p:nvPr>
        </p:nvSpPr>
        <p:spPr>
          <a:xfrm>
            <a:off x="477981" y="1607938"/>
            <a:ext cx="7744692" cy="295857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>
              <a:buNone/>
              <a:defRPr sz="16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7" name="Sivupalkki"/>
          <p:cNvSpPr/>
          <p:nvPr userDrawn="1"/>
        </p:nvSpPr>
        <p:spPr>
          <a:xfrm>
            <a:off x="8652164" y="0"/>
            <a:ext cx="491836" cy="51435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149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 - Tumma tausta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uvituskuva kirjastosta. Näkymä kirjahyllystä." title="Otsikkodian kuva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05"/>
          <a:stretch/>
        </p:blipFill>
        <p:spPr bwMode="auto">
          <a:xfrm flipH="1"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orakulmio 7"/>
          <p:cNvSpPr/>
          <p:nvPr userDrawn="1"/>
        </p:nvSpPr>
        <p:spPr>
          <a:xfrm>
            <a:off x="424543" y="1744824"/>
            <a:ext cx="8238930" cy="242129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567795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13360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 dirty="0"/>
          </a:p>
        </p:txBody>
      </p:sp>
      <p:grpSp>
        <p:nvGrpSpPr>
          <p:cNvPr id="10" name="Ryhmä 9" descr="Oulun logo ja brändilupaus Oulu - Capital of Northern Scandinavia"/>
          <p:cNvGrpSpPr/>
          <p:nvPr userDrawn="1"/>
        </p:nvGrpSpPr>
        <p:grpSpPr>
          <a:xfrm>
            <a:off x="753548" y="4371950"/>
            <a:ext cx="2141162" cy="342333"/>
            <a:chOff x="6679330" y="4496060"/>
            <a:chExt cx="2102869" cy="3362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1" name="Kuva 10" title="Oulun logo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2" name="Kuva 11" title="Visualisoitu brändilupaus Capital of Northern Scandinavia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1" y="332810"/>
            <a:ext cx="1455889" cy="5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6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Otsikkodia - vaaleampi tausta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uorakulmio 7"/>
          <p:cNvSpPr/>
          <p:nvPr userDrawn="1"/>
        </p:nvSpPr>
        <p:spPr>
          <a:xfrm>
            <a:off x="424543" y="1744824"/>
            <a:ext cx="8238930" cy="2421294"/>
          </a:xfrm>
          <a:prstGeom prst="rect">
            <a:avLst/>
          </a:prstGeom>
          <a:solidFill>
            <a:srgbClr val="3C496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567795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28219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 dirty="0"/>
          </a:p>
        </p:txBody>
      </p:sp>
      <p:grpSp>
        <p:nvGrpSpPr>
          <p:cNvPr id="10" name="Ryhmä 9" descr="Oulun logo ja brändilupaus Oulu - Capital of Northern Scandinavia"/>
          <p:cNvGrpSpPr/>
          <p:nvPr userDrawn="1"/>
        </p:nvGrpSpPr>
        <p:grpSpPr>
          <a:xfrm>
            <a:off x="753548" y="4371950"/>
            <a:ext cx="2141162" cy="342333"/>
            <a:chOff x="6679330" y="4496060"/>
            <a:chExt cx="2102869" cy="3362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1" name="Kuva 10" title="Oulun logo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2" name="Kuva 11" title="Visualisoitu brändilupaus Capital of Northern Scandinavia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1" y="332810"/>
            <a:ext cx="1455889" cy="5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2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8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Kuva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8" y="4399178"/>
            <a:ext cx="2156657" cy="312643"/>
          </a:xfrm>
          <a:prstGeom prst="rect">
            <a:avLst/>
          </a:prstGeom>
        </p:spPr>
      </p:pic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1131570"/>
            <a:ext cx="4480560" cy="222191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567795"/>
            <a:ext cx="4482792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2672715" y="4378175"/>
            <a:ext cx="228219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 dirty="0"/>
          </a:p>
        </p:txBody>
      </p:sp>
      <p:pic>
        <p:nvPicPr>
          <p:cNvPr id="16" name="Kuva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59630"/>
            <a:ext cx="1359977" cy="5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0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Otsikkodia - tummin kuvapoh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ooks, Education, Knowledge, Library, Literature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2"/>
          <a:stretch/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Ryhmä 7" descr="Oulun logo ja brändilupaus Oulu - Capital of Northern Scandinavia"/>
          <p:cNvGrpSpPr/>
          <p:nvPr userDrawn="1"/>
        </p:nvGrpSpPr>
        <p:grpSpPr>
          <a:xfrm>
            <a:off x="753548" y="4371950"/>
            <a:ext cx="2141162" cy="342333"/>
            <a:chOff x="6679330" y="4496060"/>
            <a:chExt cx="2102869" cy="33621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pic>
          <p:nvPicPr>
            <p:cNvPr id="10" name="Kuva 9" title="Oulun logo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1" name="Kuva 10" title="Visualisoitu brändilupaus Capital of Northern Scandinavia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3983781" y="1878840"/>
            <a:ext cx="4772890" cy="1824352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3982593" y="3754832"/>
            <a:ext cx="4775267" cy="332403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473882" y="4399178"/>
            <a:ext cx="228219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 dirty="0"/>
          </a:p>
        </p:txBody>
      </p:sp>
      <p:pic>
        <p:nvPicPr>
          <p:cNvPr id="12" name="Kuva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565" y="665275"/>
            <a:ext cx="1455889" cy="5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71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Otsikkodia - magenta tau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orakulmio 7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ln>
                <a:noFill/>
              </a:ln>
            </a:endParaRPr>
          </a:p>
        </p:txBody>
      </p:sp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066732"/>
            <a:ext cx="7772400" cy="128675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683568" y="3408467"/>
            <a:ext cx="7776864" cy="332403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>
          <a:xfrm>
            <a:off x="6330315" y="4418182"/>
            <a:ext cx="2133600" cy="274637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/>
          </a:p>
        </p:txBody>
      </p:sp>
      <p:grpSp>
        <p:nvGrpSpPr>
          <p:cNvPr id="10" name="Ryhmä 9" descr="Oulun logo ja brändilupaus Oulu - Capital of Northern Scandinavia"/>
          <p:cNvGrpSpPr/>
          <p:nvPr userDrawn="1"/>
        </p:nvGrpSpPr>
        <p:grpSpPr>
          <a:xfrm>
            <a:off x="753548" y="4371950"/>
            <a:ext cx="2141162" cy="342333"/>
            <a:chOff x="6679330" y="4496060"/>
            <a:chExt cx="2102869" cy="336211"/>
          </a:xfrm>
          <a:effectLst/>
        </p:grpSpPr>
        <p:pic>
          <p:nvPicPr>
            <p:cNvPr id="11" name="Kuva 10" title="Oulun logo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2" name="Kuva 11" title="Visualisoitu brändilupaus Capital of Northern Scandinavia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  <p:pic>
        <p:nvPicPr>
          <p:cNvPr id="13" name="Kuva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11" y="485075"/>
            <a:ext cx="1455889" cy="5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37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292495" y="422399"/>
            <a:ext cx="8527977" cy="78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</a:t>
            </a:r>
            <a:r>
              <a:rPr lang="fi-FI" err="1"/>
              <a:t>perustyyl</a:t>
            </a:r>
            <a:r>
              <a:rPr lang="fi-FI"/>
              <a:t>. </a:t>
            </a:r>
            <a:r>
              <a:rPr lang="fi-FI" err="1"/>
              <a:t>napsautt</a:t>
            </a:r>
            <a:r>
              <a:rPr lang="fi-FI"/>
              <a:t>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292496" y="1203598"/>
            <a:ext cx="852797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2754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13" r:id="rId2"/>
    <p:sldLayoutId id="2147483714" r:id="rId3"/>
    <p:sldLayoutId id="2147483715" r:id="rId4"/>
    <p:sldLayoutId id="2147483702" r:id="rId5"/>
    <p:sldLayoutId id="2147483706" r:id="rId6"/>
    <p:sldLayoutId id="2147483707" r:id="rId7"/>
    <p:sldLayoutId id="2147483708" r:id="rId8"/>
    <p:sldLayoutId id="2147483709" r:id="rId9"/>
    <p:sldLayoutId id="2147483712" r:id="rId10"/>
    <p:sldLayoutId id="2147483710" r:id="rId11"/>
    <p:sldLayoutId id="2147483711" r:id="rId12"/>
    <p:sldLayoutId id="2147483703" r:id="rId13"/>
    <p:sldLayoutId id="2147483704" r:id="rId14"/>
    <p:sldLayoutId id="2147483689" r:id="rId15"/>
  </p:sldLayoutIdLst>
  <p:txStyles>
    <p:titleStyle>
      <a:lvl1pPr marL="0" indent="0" algn="l" defTabSz="914400" rtl="0" eaLnBrk="1" latinLnBrk="0" hangingPunct="1"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Segoe UI Black" panose="020B0A02040204020203" pitchFamily="34" charset="0"/>
          <a:ea typeface="Segoe UI Black" panose="020B0A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292495" y="422399"/>
            <a:ext cx="8527977" cy="781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292496" y="1203598"/>
            <a:ext cx="8527976" cy="367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3275415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marL="0" indent="0" algn="l" defTabSz="914400" rtl="0" eaLnBrk="1" latinLnBrk="0" hangingPunct="1">
        <a:spcBef>
          <a:spcPct val="0"/>
        </a:spcBef>
        <a:buFont typeface="Arial" panose="020B0604020202020204" pitchFamily="34" charset="0"/>
        <a:buNone/>
        <a:defRPr sz="3600" b="1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tsikko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Melinda-Koha</a:t>
            </a:r>
          </a:p>
        </p:txBody>
      </p:sp>
      <p:sp>
        <p:nvSpPr>
          <p:cNvPr id="11" name="Alaotsikko 10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-FI" dirty="0"/>
              <a:t>Tietueiden siirto Melindan ja TäTin välillä ja niiden automaattinen valuttaminen paikallisiin tietokantoihin</a:t>
            </a:r>
          </a:p>
        </p:txBody>
      </p:sp>
      <p:sp>
        <p:nvSpPr>
          <p:cNvPr id="13" name="Päivämäärän paikkamerkki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1573A040-CD4A-44D5-B245-3A9725FC9AA3}" type="datetimeFigureOut">
              <a:rPr lang="fi-FI" smtClean="0"/>
              <a:pPr/>
              <a:t>16.2.2021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65297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E5E299C4-38B7-4A29-BF20-FA5F172D5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8" t="9401" r="50787" b="3800"/>
          <a:stretch/>
        </p:blipFill>
        <p:spPr>
          <a:xfrm>
            <a:off x="2051720" y="70093"/>
            <a:ext cx="4680520" cy="500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6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437E4C52-57E5-497C-84F3-B9E3C3055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0" t="9401" r="56300" b="3800"/>
          <a:stretch/>
        </p:blipFill>
        <p:spPr>
          <a:xfrm>
            <a:off x="2411760" y="12032"/>
            <a:ext cx="4248472" cy="5065486"/>
          </a:xfrm>
          <a:prstGeom prst="rect">
            <a:avLst/>
          </a:prstGeom>
        </p:spPr>
      </p:pic>
      <p:sp>
        <p:nvSpPr>
          <p:cNvPr id="3" name="Suorakulmio 2">
            <a:extLst>
              <a:ext uri="{FF2B5EF4-FFF2-40B4-BE49-F238E27FC236}">
                <a16:creationId xmlns:a16="http://schemas.microsoft.com/office/drawing/2014/main" id="{931A26B7-F7E7-46DF-BBE3-0E2DFCA68BB9}"/>
              </a:ext>
            </a:extLst>
          </p:cNvPr>
          <p:cNvSpPr/>
          <p:nvPr/>
        </p:nvSpPr>
        <p:spPr>
          <a:xfrm>
            <a:off x="2667000" y="4731327"/>
            <a:ext cx="665018" cy="138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379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27DD8E66-2CC8-4FBE-8BEB-B3BB9B143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00" r="24801" b="23401"/>
          <a:stretch/>
        </p:blipFill>
        <p:spPr>
          <a:xfrm>
            <a:off x="395536" y="483518"/>
            <a:ext cx="8520578" cy="4104456"/>
          </a:xfrm>
          <a:prstGeom prst="rect">
            <a:avLst/>
          </a:prstGeom>
        </p:spPr>
      </p:pic>
      <p:sp>
        <p:nvSpPr>
          <p:cNvPr id="3" name="Suorakulmio 2">
            <a:extLst>
              <a:ext uri="{FF2B5EF4-FFF2-40B4-BE49-F238E27FC236}">
                <a16:creationId xmlns:a16="http://schemas.microsoft.com/office/drawing/2014/main" id="{3AE2337D-B001-4AC2-A548-CA320131F3CA}"/>
              </a:ext>
            </a:extLst>
          </p:cNvPr>
          <p:cNvSpPr/>
          <p:nvPr/>
        </p:nvSpPr>
        <p:spPr>
          <a:xfrm>
            <a:off x="3779912" y="3147814"/>
            <a:ext cx="93610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2257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B2919137-AD14-4AE3-AD9F-DCF1CE64B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00" r="32675" b="29001"/>
          <a:stretch/>
        </p:blipFill>
        <p:spPr>
          <a:xfrm>
            <a:off x="761034" y="627534"/>
            <a:ext cx="762193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 descr="Kuva, joka sisältää kohteen pöytä&#10;&#10;Kuvaus luotu automaattisesti">
            <a:extLst>
              <a:ext uri="{FF2B5EF4-FFF2-40B4-BE49-F238E27FC236}">
                <a16:creationId xmlns:a16="http://schemas.microsoft.com/office/drawing/2014/main" id="{63ED0472-C1A7-4E39-8E94-870B8675C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24" y="866901"/>
            <a:ext cx="8927751" cy="3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13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3"/>
          <p:cNvSpPr/>
          <p:nvPr/>
        </p:nvSpPr>
        <p:spPr>
          <a:xfrm>
            <a:off x="1058333" y="2036233"/>
            <a:ext cx="2785534" cy="3107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Otsikko 9"/>
          <p:cNvSpPr txBox="1">
            <a:spLocks/>
          </p:cNvSpPr>
          <p:nvPr/>
        </p:nvSpPr>
        <p:spPr>
          <a:xfrm>
            <a:off x="1248833" y="2370666"/>
            <a:ext cx="2497668" cy="11345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0"/>
              </a:spcBef>
              <a:buFont typeface="Arial" panose="020B0604020202020204" pitchFamily="34" charset="0"/>
              <a:buNone/>
              <a:defRPr sz="3600" b="1" kern="120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fi-FI" dirty="0">
                <a:solidFill>
                  <a:schemeClr val="bg1"/>
                </a:solidFill>
              </a:rPr>
              <a:t>Kiitokset!</a:t>
            </a:r>
          </a:p>
        </p:txBody>
      </p:sp>
      <p:sp>
        <p:nvSpPr>
          <p:cNvPr id="6" name="Tekstiruutu 5"/>
          <p:cNvSpPr txBox="1"/>
          <p:nvPr/>
        </p:nvSpPr>
        <p:spPr>
          <a:xfrm>
            <a:off x="4229100" y="2890657"/>
            <a:ext cx="418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b="1" dirty="0">
                <a:solidFill>
                  <a:schemeClr val="bg1"/>
                </a:solidFill>
              </a:rPr>
              <a:t>Antti Heikkinen</a:t>
            </a:r>
          </a:p>
          <a:p>
            <a:r>
              <a:rPr lang="fi-FI" b="1" dirty="0">
                <a:solidFill>
                  <a:schemeClr val="bg1"/>
                </a:solidFill>
              </a:rPr>
              <a:t>Kokoelmapalvelut</a:t>
            </a:r>
          </a:p>
          <a:p>
            <a:r>
              <a:rPr lang="fi-FI" b="1" dirty="0">
                <a:solidFill>
                  <a:schemeClr val="bg1"/>
                </a:solidFill>
              </a:rPr>
              <a:t>Oulun kaupunginkirjasto</a:t>
            </a:r>
          </a:p>
          <a:p>
            <a:endParaRPr lang="fi-FI" b="1" dirty="0">
              <a:solidFill>
                <a:schemeClr val="bg1"/>
              </a:solidFill>
            </a:endParaRPr>
          </a:p>
          <a:p>
            <a:r>
              <a:rPr lang="fi-FI" b="1" dirty="0">
                <a:solidFill>
                  <a:schemeClr val="bg1"/>
                </a:solidFill>
              </a:rPr>
              <a:t>Antti.Heikkinen@ouka.fi</a:t>
            </a:r>
          </a:p>
        </p:txBody>
      </p:sp>
      <p:grpSp>
        <p:nvGrpSpPr>
          <p:cNvPr id="12" name="Ryhmä 11"/>
          <p:cNvGrpSpPr/>
          <p:nvPr/>
        </p:nvGrpSpPr>
        <p:grpSpPr>
          <a:xfrm>
            <a:off x="7797800" y="0"/>
            <a:ext cx="613833" cy="863600"/>
            <a:chOff x="7937500" y="0"/>
            <a:chExt cx="613833" cy="863600"/>
          </a:xfrm>
        </p:grpSpPr>
        <p:sp>
          <p:nvSpPr>
            <p:cNvPr id="8" name="Suorakulmio 7"/>
            <p:cNvSpPr/>
            <p:nvPr/>
          </p:nvSpPr>
          <p:spPr>
            <a:xfrm>
              <a:off x="7937500" y="0"/>
              <a:ext cx="613833" cy="863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asakylkinen kolmio 10"/>
            <p:cNvSpPr/>
            <p:nvPr/>
          </p:nvSpPr>
          <p:spPr>
            <a:xfrm>
              <a:off x="7937500" y="626533"/>
              <a:ext cx="613833" cy="23706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</p:grpSp>
      <p:grpSp>
        <p:nvGrpSpPr>
          <p:cNvPr id="9" name="Ryhmä 8" descr="Oulun logo ja brändilupaus Oulu - Capital of Northern Scandinavia"/>
          <p:cNvGrpSpPr/>
          <p:nvPr/>
        </p:nvGrpSpPr>
        <p:grpSpPr>
          <a:xfrm>
            <a:off x="1380519" y="4435450"/>
            <a:ext cx="2141162" cy="342333"/>
            <a:chOff x="6679330" y="4496060"/>
            <a:chExt cx="2102869" cy="336211"/>
          </a:xfrm>
          <a:effectLst/>
        </p:grpSpPr>
        <p:pic>
          <p:nvPicPr>
            <p:cNvPr id="10" name="Kuva 9" title="Oulun logo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79330" y="4575916"/>
              <a:ext cx="844998" cy="227193"/>
            </a:xfrm>
            <a:prstGeom prst="rect">
              <a:avLst/>
            </a:prstGeom>
          </p:spPr>
        </p:pic>
        <p:pic>
          <p:nvPicPr>
            <p:cNvPr id="13" name="Kuva 12" title="Visualisoitu brändilupaus Capital of Northern Scandinavia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2360" y="4496060"/>
              <a:ext cx="969839" cy="336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898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Melinda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Melinda on Kansalliskirjaston </a:t>
            </a:r>
            <a:r>
              <a:rPr lang="fi-FI" b="1" dirty="0"/>
              <a:t>palvelukokonaisuus</a:t>
            </a:r>
          </a:p>
          <a:p>
            <a:pPr lvl="0"/>
            <a:endParaRPr lang="fi-FI" dirty="0"/>
          </a:p>
          <a:p>
            <a:pPr lvl="1"/>
            <a:r>
              <a:rPr lang="fi-FI" b="1" dirty="0"/>
              <a:t>Metatietovaranto</a:t>
            </a:r>
            <a:r>
              <a:rPr lang="fi-FI" dirty="0"/>
              <a:t> Suomen kirjastoille</a:t>
            </a:r>
          </a:p>
          <a:p>
            <a:pPr lvl="1"/>
            <a:r>
              <a:rPr lang="fi-FI" b="1" dirty="0"/>
              <a:t>Järjestelmäriippumaton kuvailuympäristö</a:t>
            </a:r>
            <a:endParaRPr lang="fi-FI" dirty="0"/>
          </a:p>
          <a:p>
            <a:pPr lvl="1"/>
            <a:r>
              <a:rPr lang="fi-FI" b="1" dirty="0"/>
              <a:t>Kuvailun</a:t>
            </a:r>
            <a:r>
              <a:rPr lang="fi-FI" dirty="0"/>
              <a:t> kehittäjä ja apuvälineiden tarjoaja</a:t>
            </a:r>
          </a:p>
          <a:p>
            <a:pPr lvl="1"/>
            <a:r>
              <a:rPr lang="fi-FI" b="1" dirty="0"/>
              <a:t>Asteri</a:t>
            </a:r>
            <a:r>
              <a:rPr lang="fi-FI" dirty="0"/>
              <a:t>-auktoriteettitietokannan ylläpitäjä</a:t>
            </a:r>
          </a:p>
          <a:p>
            <a:pPr lvl="1"/>
            <a:r>
              <a:rPr lang="fi-FI" b="1" dirty="0"/>
              <a:t>Yhteistyöverkosto</a:t>
            </a:r>
            <a:r>
              <a:rPr lang="fi-FI" dirty="0"/>
              <a:t> kuvailijoille</a:t>
            </a:r>
          </a:p>
        </p:txBody>
      </p:sp>
    </p:spTree>
    <p:extLst>
      <p:ext uri="{BB962C8B-B14F-4D97-AF65-F5344CB8AC3E}">
        <p14:creationId xmlns:p14="http://schemas.microsoft.com/office/powerpoint/2010/main" val="11478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D50FB83-9B4C-4FEF-A3CD-6AE3A0E3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Melinda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816CB4-D1D6-4D93-9896-49A7DF76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/>
              <a:t>Sisältää Suomen kansallisbibliografian (Fennica) ja -diskografian (Viola) sekä Arto-artikkeliviitetietokannan</a:t>
            </a:r>
          </a:p>
          <a:p>
            <a:endParaRPr lang="fi-FI" dirty="0"/>
          </a:p>
          <a:p>
            <a:r>
              <a:rPr lang="fi-FI" dirty="0"/>
              <a:t>Sisältää eri yliopisto-, yhteis-, erikois-, AMK- ja yleisten kirjastojen kokoelmien metatietoja</a:t>
            </a:r>
          </a:p>
          <a:p>
            <a:endParaRPr lang="fi-FI" dirty="0"/>
          </a:p>
          <a:p>
            <a:r>
              <a:rPr lang="fi-FI" dirty="0"/>
              <a:t>Mukana olevat yleiset kirjastot: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i-FI" dirty="0"/>
              <a:t>Anders, Eepos, </a:t>
            </a:r>
            <a:r>
              <a:rPr lang="fi-FI" dirty="0" err="1"/>
              <a:t>Keski</a:t>
            </a:r>
            <a:r>
              <a:rPr lang="fi-FI" dirty="0"/>
              <a:t>, Kuopion kaupunginkirjasto, PIKI, Sata ja Vaski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i-FI" dirty="0"/>
              <a:t>Lisäksi osa </a:t>
            </a:r>
            <a:r>
              <a:rPr lang="fi-FI" dirty="0" err="1"/>
              <a:t>Helmetin</a:t>
            </a:r>
            <a:r>
              <a:rPr lang="fi-FI" dirty="0"/>
              <a:t> aineistosta (mm. lautapelit, kirja-aineistoa; ei musiikkiaineistoa)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i-FI" dirty="0"/>
              <a:t>Liittymässä vuoden 2021 aikana: Heili, Koha-Suomi ja Lastu</a:t>
            </a:r>
          </a:p>
          <a:p>
            <a:endParaRPr lang="fi-FI" dirty="0"/>
          </a:p>
          <a:p>
            <a:r>
              <a:rPr lang="fi-FI" dirty="0"/>
              <a:t>Melindasta muodostuu vaiheittain kaikkien suomalaisten kirjastojen yhteinen metatietovaranto. Pyrkimyksenä on, että yksi teos tai aineisto kuvaillaan Suomessa vain kerran metatietovarantoon, mikä vähentää päällekkäistä työtä.</a:t>
            </a:r>
          </a:p>
        </p:txBody>
      </p:sp>
    </p:spTree>
    <p:extLst>
      <p:ext uri="{BB962C8B-B14F-4D97-AF65-F5344CB8AC3E}">
        <p14:creationId xmlns:p14="http://schemas.microsoft.com/office/powerpoint/2010/main" val="399368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961CF9-A4CF-42B7-B94F-056D92E3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Koha-Suomi Melindaan -integraatio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63E426D-EFEC-4CCC-84EA-32EDD99E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/>
              <a:t>Toteutuu näillä näkymin kevään 2021 aikana</a:t>
            </a:r>
          </a:p>
          <a:p>
            <a:endParaRPr lang="fi-FI" dirty="0"/>
          </a:p>
          <a:p>
            <a:r>
              <a:rPr lang="fi-FI" dirty="0"/>
              <a:t>Koha-Suomi liittyy mukaan </a:t>
            </a:r>
            <a:r>
              <a:rPr lang="fi-FI" b="1" dirty="0"/>
              <a:t>kevyellä liittymismallilla: </a:t>
            </a:r>
            <a:r>
              <a:rPr lang="fi-FI" dirty="0"/>
              <a:t>Mukaan uusilla aineistoilla, paikalliskantojen aineistoa ei siirretä liittymisen yhteydessä Melindaan</a:t>
            </a:r>
          </a:p>
          <a:p>
            <a:endParaRPr lang="fi-FI" dirty="0"/>
          </a:p>
          <a:p>
            <a:r>
              <a:rPr lang="fi-FI" dirty="0"/>
              <a:t>Myös Kirjastopalvelun TäTi-tietueet siirretään Melindaan</a:t>
            </a:r>
          </a:p>
          <a:p>
            <a:endParaRPr lang="fi-FI" dirty="0"/>
          </a:p>
          <a:p>
            <a:r>
              <a:rPr lang="fi-FI" dirty="0"/>
              <a:t>Koulutukset TäTi-kuvailijoille huhtikuussa 2021</a:t>
            </a:r>
          </a:p>
        </p:txBody>
      </p:sp>
    </p:spTree>
    <p:extLst>
      <p:ext uri="{BB962C8B-B14F-4D97-AF65-F5344CB8AC3E}">
        <p14:creationId xmlns:p14="http://schemas.microsoft.com/office/powerpoint/2010/main" val="2438792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0BEEAEE-FD21-4E5E-8701-B1F20995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KohaSuomiServices</a:t>
            </a:r>
            <a:r>
              <a:rPr lang="fi-FI" dirty="0"/>
              <a:t>-mikropalvelu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3FED239-7F60-4021-B73C-1622CCD0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Johanna </a:t>
            </a:r>
            <a:r>
              <a:rPr lang="fi-FI" dirty="0" err="1"/>
              <a:t>Räisän</a:t>
            </a:r>
            <a:r>
              <a:rPr lang="fi-FI" dirty="0"/>
              <a:t> kehittämä työkalu tietueiden siirtoa varten</a:t>
            </a:r>
          </a:p>
          <a:p>
            <a:endParaRPr lang="fi-FI" dirty="0"/>
          </a:p>
          <a:p>
            <a:r>
              <a:rPr lang="fi-FI" dirty="0"/>
              <a:t>Korvaa Manuaalinen eräyhdistely (</a:t>
            </a:r>
            <a:r>
              <a:rPr lang="fi-FI" dirty="0" err="1"/>
              <a:t>BatchOverlay</a:t>
            </a:r>
            <a:r>
              <a:rPr lang="fi-FI" dirty="0"/>
              <a:t>) –työkalun</a:t>
            </a:r>
          </a:p>
          <a:p>
            <a:pPr lvl="0"/>
            <a:endParaRPr lang="fi-FI" dirty="0"/>
          </a:p>
          <a:p>
            <a:pPr lvl="0"/>
            <a:r>
              <a:rPr lang="fi-FI" dirty="0"/>
              <a:t>Kytketty TäTiin, josta yhteys Melindaan ja paikalliskantoihin</a:t>
            </a:r>
          </a:p>
          <a:p>
            <a:endParaRPr lang="fi-FI" dirty="0"/>
          </a:p>
          <a:p>
            <a:r>
              <a:rPr lang="fi-FI" dirty="0"/>
              <a:t>Tietuevirta / automaattinen valutus: TäTi -&gt; Melinda -&gt; TäTi -&gt; Paikalliskannat</a:t>
            </a:r>
          </a:p>
          <a:p>
            <a:endParaRPr lang="fi-FI" dirty="0"/>
          </a:p>
          <a:p>
            <a:pPr lvl="0"/>
            <a:r>
              <a:rPr lang="fi-FI" dirty="0"/>
              <a:t>Tietueiden yhdistämisessä käytetään MARC-kenttien 020a tai 024a arvoja (ISBN, ISMN, EAN)</a:t>
            </a:r>
          </a:p>
          <a:p>
            <a:pPr lvl="0"/>
            <a:endParaRPr lang="fi-FI" dirty="0"/>
          </a:p>
          <a:p>
            <a:r>
              <a:rPr lang="fi-FI" dirty="0"/>
              <a:t>Mikropalvelu hakee TäTi-tietueelle </a:t>
            </a:r>
            <a:r>
              <a:rPr lang="fi-FI" dirty="0" err="1"/>
              <a:t>Melinda-ID:n</a:t>
            </a:r>
            <a:r>
              <a:rPr lang="fi-FI" dirty="0"/>
              <a:t> 035a-kenttään ja luo samalla Melindan tietueeseen TATI-</a:t>
            </a:r>
            <a:r>
              <a:rPr lang="fi-FI" dirty="0" err="1"/>
              <a:t>Low</a:t>
            </a:r>
            <a:r>
              <a:rPr lang="fi-FI" dirty="0"/>
              <a:t>-tagin, jonka avulla Melinda-tietueen muutokset replikoituvat TäTiin ja paikalliskantoihin.</a:t>
            </a:r>
          </a:p>
        </p:txBody>
      </p:sp>
    </p:spTree>
    <p:extLst>
      <p:ext uri="{BB962C8B-B14F-4D97-AF65-F5344CB8AC3E}">
        <p14:creationId xmlns:p14="http://schemas.microsoft.com/office/powerpoint/2010/main" val="23671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9693CA-039E-46FC-BA50-450F6D174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Automaattinen tietueiden valutus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03901F0-40BA-4267-BC58-84D79B45B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1607938"/>
            <a:ext cx="7744692" cy="3178807"/>
          </a:xfrm>
        </p:spPr>
        <p:txBody>
          <a:bodyPr>
            <a:normAutofit fontScale="77500" lnSpcReduction="20000"/>
          </a:bodyPr>
          <a:lstStyle/>
          <a:p>
            <a:r>
              <a:rPr lang="fi-FI" dirty="0"/>
              <a:t>Kirjastopalvelun tietueet: KP -&gt; TäTi -&gt; Melinda -&gt; TäTi -&gt; Paikalliskannat</a:t>
            </a:r>
          </a:p>
          <a:p>
            <a:pPr lvl="0"/>
            <a:endParaRPr lang="fi-FI" dirty="0"/>
          </a:p>
          <a:p>
            <a:r>
              <a:rPr lang="fi-FI" dirty="0"/>
              <a:t>Kirjastopalvelun tietueet käyvät sellaisenaan Melindaan.</a:t>
            </a:r>
          </a:p>
          <a:p>
            <a:pPr lvl="0"/>
            <a:endParaRPr lang="fi-FI" dirty="0"/>
          </a:p>
          <a:p>
            <a:r>
              <a:rPr lang="fi-FI" dirty="0"/>
              <a:t>Mikropalvelu tarkistaa, missä paikalliskannoissa tietue on, ja lähettää tietueet Melindan ja TäTin kautta niihin.</a:t>
            </a:r>
          </a:p>
          <a:p>
            <a:endParaRPr lang="fi-FI" dirty="0"/>
          </a:p>
          <a:p>
            <a:r>
              <a:rPr lang="fi-FI" dirty="0"/>
              <a:t>Tietueet yhdistyvät MARC-kenttien 020a tai 024a arvoilla (ISBN, ISMN, EAN) tai 035a-kentän Melinda-tietuenumeron kautta.</a:t>
            </a:r>
          </a:p>
          <a:p>
            <a:endParaRPr lang="fi-FI" dirty="0"/>
          </a:p>
          <a:p>
            <a:r>
              <a:rPr lang="fi-FI" dirty="0"/>
              <a:t>Myös KP:n ja Melindan tietueiden korjaukset ja muokkaukset valuvat automaattisesti kaikkiin kantoihin.</a:t>
            </a:r>
          </a:p>
          <a:p>
            <a:endParaRPr lang="fi-FI" dirty="0"/>
          </a:p>
          <a:p>
            <a:r>
              <a:rPr lang="fi-FI" dirty="0"/>
              <a:t>Melindan bibliografiseen tietueeseen tehdyt muutokset siirtyvät paikalliskantaan öisin tehdyissä replikointiajoissa. Replikoinnilla ohjataan tietojen siirtymistä Melindasta paikalliskantaan. Oman tietokannan tietue täydentyy / korjautuu replikointisäätöjen mukaisesti.</a:t>
            </a:r>
          </a:p>
          <a:p>
            <a:endParaRPr lang="fi-FI" dirty="0"/>
          </a:p>
          <a:p>
            <a:r>
              <a:rPr lang="fi-FI" dirty="0"/>
              <a:t>Paikallis-Kohaan tulee tieto päivitetyistä tietueista siirtoraportilla.</a:t>
            </a:r>
          </a:p>
        </p:txBody>
      </p:sp>
    </p:spTree>
    <p:extLst>
      <p:ext uri="{BB962C8B-B14F-4D97-AF65-F5344CB8AC3E}">
        <p14:creationId xmlns:p14="http://schemas.microsoft.com/office/powerpoint/2010/main" val="401610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uva 2">
            <a:extLst>
              <a:ext uri="{FF2B5EF4-FFF2-40B4-BE49-F238E27FC236}">
                <a16:creationId xmlns:a16="http://schemas.microsoft.com/office/drawing/2014/main" id="{110983E6-6D7A-4FCC-B7E6-F0316B91BF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200" r="35825" b="26201"/>
          <a:stretch/>
        </p:blipFill>
        <p:spPr>
          <a:xfrm>
            <a:off x="904410" y="591530"/>
            <a:ext cx="733518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6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147C52CA-B532-45F2-938D-9637A949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1" t="12200" r="23225" b="3801"/>
          <a:stretch/>
        </p:blipFill>
        <p:spPr>
          <a:xfrm>
            <a:off x="1754058" y="20489"/>
            <a:ext cx="4482498" cy="3127325"/>
          </a:xfrm>
          <a:prstGeom prst="rect">
            <a:avLst/>
          </a:prstGeom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CB7A8E08-8350-4B76-973B-BD4768C31A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052" t="41600" r="23225" b="6601"/>
          <a:stretch/>
        </p:blipFill>
        <p:spPr>
          <a:xfrm>
            <a:off x="1752802" y="3147814"/>
            <a:ext cx="4483754" cy="192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uva 1">
            <a:extLst>
              <a:ext uri="{FF2B5EF4-FFF2-40B4-BE49-F238E27FC236}">
                <a16:creationId xmlns:a16="http://schemas.microsoft.com/office/drawing/2014/main" id="{AA79839B-C773-4DA3-84B5-9F4438AE1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51" t="10800" r="23225" b="24801"/>
          <a:stretch/>
        </p:blipFill>
        <p:spPr>
          <a:xfrm>
            <a:off x="467544" y="411510"/>
            <a:ext cx="807741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59794"/>
      </p:ext>
    </p:extLst>
  </p:cSld>
  <p:clrMapOvr>
    <a:masterClrMapping/>
  </p:clrMapOvr>
</p:sld>
</file>

<file path=ppt/theme/theme1.xml><?xml version="1.0" encoding="utf-8"?>
<a:theme xmlns:a="http://schemas.openxmlformats.org/drawingml/2006/main" name="Ouka_kehittämiskirjastopohja">
  <a:themeElements>
    <a:clrScheme name="Mukautettu 3">
      <a:dk1>
        <a:sysClr val="windowText" lastClr="000000"/>
      </a:dk1>
      <a:lt1>
        <a:sysClr val="window" lastClr="FFFFFF"/>
      </a:lt1>
      <a:dk2>
        <a:srgbClr val="2D414B"/>
      </a:dk2>
      <a:lt2>
        <a:srgbClr val="D2DCE1"/>
      </a:lt2>
      <a:accent1>
        <a:srgbClr val="E73387"/>
      </a:accent1>
      <a:accent2>
        <a:srgbClr val="33BFDF"/>
      </a:accent2>
      <a:accent3>
        <a:srgbClr val="F3A333"/>
      </a:accent3>
      <a:accent4>
        <a:srgbClr val="57BB5F"/>
      </a:accent4>
      <a:accent5>
        <a:srgbClr val="18839C"/>
      </a:accent5>
      <a:accent6>
        <a:srgbClr val="861048"/>
      </a:accent6>
      <a:hlink>
        <a:srgbClr val="18839C"/>
      </a:hlink>
      <a:folHlink>
        <a:srgbClr val="E73387"/>
      </a:folHlink>
    </a:clrScheme>
    <a:fontScheme name="Ouka2017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ulu_powerpointpohja2017">
  <a:themeElements>
    <a:clrScheme name="Mukautettu 7">
      <a:dk1>
        <a:sysClr val="windowText" lastClr="000000"/>
      </a:dk1>
      <a:lt1>
        <a:sysClr val="window" lastClr="FFFFFF"/>
      </a:lt1>
      <a:dk2>
        <a:srgbClr val="2D414B"/>
      </a:dk2>
      <a:lt2>
        <a:srgbClr val="D2DCE1"/>
      </a:lt2>
      <a:accent1>
        <a:srgbClr val="E10069"/>
      </a:accent1>
      <a:accent2>
        <a:srgbClr val="00AFD7"/>
      </a:accent2>
      <a:accent3>
        <a:srgbClr val="F08C00"/>
      </a:accent3>
      <a:accent4>
        <a:srgbClr val="2DAA37"/>
      </a:accent4>
      <a:accent5>
        <a:srgbClr val="007896"/>
      </a:accent5>
      <a:accent6>
        <a:srgbClr val="9B004B"/>
      </a:accent6>
      <a:hlink>
        <a:srgbClr val="000000"/>
      </a:hlink>
      <a:folHlink>
        <a:srgbClr val="FFC5E0"/>
      </a:folHlink>
    </a:clrScheme>
    <a:fontScheme name="Ouka2017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B18FE171B6A2FD4CB8E7D4FF4F0822F7" ma:contentTypeVersion="5" ma:contentTypeDescription="Luo uusi asiakirja." ma:contentTypeScope="" ma:versionID="6ea722f569a47b94333abacfab1e23f5">
  <xsd:schema xmlns:xsd="http://www.w3.org/2001/XMLSchema" xmlns:xs="http://www.w3.org/2001/XMLSchema" xmlns:p="http://schemas.microsoft.com/office/2006/metadata/properties" xmlns:ns1="http://schemas.microsoft.com/sharepoint/v3" xmlns:ns3="d5f25bff-540c-44db-bcca-4caedf93d8fc" targetNamespace="http://schemas.microsoft.com/office/2006/metadata/properties" ma:root="true" ma:fieldsID="4754aa50d48bb7bc3e534c3c9c3f3f0b" ns1:_="" ns3:_="">
    <xsd:import namespace="http://schemas.microsoft.com/sharepoint/v3"/>
    <xsd:import namespace="d5f25bff-540c-44db-bcca-4caedf93d8fc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Yhtenäisen yhteensopivuuskäytännön ominaisuudet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Yhtenäisen yhteensopivuuskäytännön käyttöliittymän toimint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25bff-540c-44db-bcca-4caedf93d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88C5AE-0B2E-454A-900B-28B4EE122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3722F5-2BE3-45ED-AB8A-D66B7E44434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DCD211ED-42B3-49E6-86AA-47DA757A5B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f25bff-540c-44db-bcca-4caedf93d8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Näytössä katseltava esitys (16:9)</PresentationFormat>
  <Paragraphs>69</Paragraphs>
  <Slides>15</Slides>
  <Notes>7</Notes>
  <HiddenSlides>0</HiddenSlides>
  <MMClips>0</MMClips>
  <ScaleCrop>false</ScaleCrop>
  <HeadingPairs>
    <vt:vector size="6" baseType="variant">
      <vt:variant>
        <vt:lpstr>Käytetyt fontit</vt:lpstr>
      </vt:variant>
      <vt:variant>
        <vt:i4>5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15</vt:i4>
      </vt:variant>
    </vt:vector>
  </HeadingPairs>
  <TitlesOfParts>
    <vt:vector size="22" baseType="lpstr">
      <vt:lpstr>Arial</vt:lpstr>
      <vt:lpstr>Calibri</vt:lpstr>
      <vt:lpstr>Segoe UI</vt:lpstr>
      <vt:lpstr>Segoe UI Black</vt:lpstr>
      <vt:lpstr>Wingdings</vt:lpstr>
      <vt:lpstr>Ouka_kehittämiskirjastopohja</vt:lpstr>
      <vt:lpstr>oulu_powerpointpohja2017</vt:lpstr>
      <vt:lpstr>Melinda-Koha</vt:lpstr>
      <vt:lpstr>Melinda</vt:lpstr>
      <vt:lpstr>Melinda</vt:lpstr>
      <vt:lpstr>Koha-Suomi Melindaan -integraatio</vt:lpstr>
      <vt:lpstr>KohaSuomiServices-mikropalvelu</vt:lpstr>
      <vt:lpstr>Automaattinen tietueiden valutus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2017-09-06T09:44:26Z</dcterms:created>
  <dcterms:modified xsi:type="dcterms:W3CDTF">2021-02-16T12:09:22Z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0x010100B18FE171B6A2FD4CB8E7D4FF4F0822F7</vt:lpwstr>
  </property>
  <property fmtid="{D5CDD505-2E9C-101B-9397-08002B2CF9AE}" pid="3" name="Order">
    <vt:r8>2300</vt:r8>
  </property>
  <property fmtid="{D5CDD505-2E9C-101B-9397-08002B2CF9AE}" pid="4" name="ComplianceAssetId">
    <vt:lpwstr/>
  </property>
  <property fmtid="{D5CDD505-2E9C-101B-9397-08002B2CF9AE}" pid="5" name="MSIP_Label_cb8ef749-f464-4495-9b41-5047bcb17145_Enabled">
    <vt:lpwstr>True</vt:lpwstr>
  </property>
  <property fmtid="{D5CDD505-2E9C-101B-9397-08002B2CF9AE}" pid="6" name="MSIP_Label_cb8ef749-f464-4495-9b41-5047bcb17145_SiteId">
    <vt:lpwstr>5cc89a67-fa29-4356-af5d-f436abc7c21b</vt:lpwstr>
  </property>
  <property fmtid="{D5CDD505-2E9C-101B-9397-08002B2CF9AE}" pid="7" name="MSIP_Label_cb8ef749-f464-4495-9b41-5047bcb17145_Owner">
    <vt:lpwstr>antti.heikkinen@ouka.fi</vt:lpwstr>
  </property>
  <property fmtid="{D5CDD505-2E9C-101B-9397-08002B2CF9AE}" pid="8" name="MSIP_Label_cb8ef749-f464-4495-9b41-5047bcb17145_SetDate">
    <vt:lpwstr>2021-02-16T12:09:11.4536694Z</vt:lpwstr>
  </property>
  <property fmtid="{D5CDD505-2E9C-101B-9397-08002B2CF9AE}" pid="9" name="MSIP_Label_cb8ef749-f464-4495-9b41-5047bcb17145_Name">
    <vt:lpwstr>Muu asiakirja</vt:lpwstr>
  </property>
  <property fmtid="{D5CDD505-2E9C-101B-9397-08002B2CF9AE}" pid="10" name="MSIP_Label_cb8ef749-f464-4495-9b41-5047bcb17145_Application">
    <vt:lpwstr>Microsoft Azure Information Protection</vt:lpwstr>
  </property>
  <property fmtid="{D5CDD505-2E9C-101B-9397-08002B2CF9AE}" pid="11" name="MSIP_Label_cb8ef749-f464-4495-9b41-5047bcb17145_ActionId">
    <vt:lpwstr>3c99ef72-816a-437b-b97d-30e721a1b5c2</vt:lpwstr>
  </property>
  <property fmtid="{D5CDD505-2E9C-101B-9397-08002B2CF9AE}" pid="12" name="MSIP_Label_cb8ef749-f464-4495-9b41-5047bcb17145_Extended_MSFT_Method">
    <vt:lpwstr>Manual</vt:lpwstr>
  </property>
  <property fmtid="{D5CDD505-2E9C-101B-9397-08002B2CF9AE}" pid="13" name="MSIP_Label_a2493f3f-6595-4847-8f46-3790596519d0_Enabled">
    <vt:lpwstr>True</vt:lpwstr>
  </property>
  <property fmtid="{D5CDD505-2E9C-101B-9397-08002B2CF9AE}" pid="14" name="MSIP_Label_a2493f3f-6595-4847-8f46-3790596519d0_SiteId">
    <vt:lpwstr>5cc89a67-fa29-4356-af5d-f436abc7c21b</vt:lpwstr>
  </property>
  <property fmtid="{D5CDD505-2E9C-101B-9397-08002B2CF9AE}" pid="15" name="MSIP_Label_a2493f3f-6595-4847-8f46-3790596519d0_Owner">
    <vt:lpwstr>antti.heikkinen@ouka.fi</vt:lpwstr>
  </property>
  <property fmtid="{D5CDD505-2E9C-101B-9397-08002B2CF9AE}" pid="16" name="MSIP_Label_a2493f3f-6595-4847-8f46-3790596519d0_SetDate">
    <vt:lpwstr>2021-02-16T12:09:11.4536694Z</vt:lpwstr>
  </property>
  <property fmtid="{D5CDD505-2E9C-101B-9397-08002B2CF9AE}" pid="17" name="MSIP_Label_a2493f3f-6595-4847-8f46-3790596519d0_Name">
    <vt:lpwstr>Yleinen</vt:lpwstr>
  </property>
  <property fmtid="{D5CDD505-2E9C-101B-9397-08002B2CF9AE}" pid="18" name="MSIP_Label_a2493f3f-6595-4847-8f46-3790596519d0_Application">
    <vt:lpwstr>Microsoft Azure Information Protection</vt:lpwstr>
  </property>
  <property fmtid="{D5CDD505-2E9C-101B-9397-08002B2CF9AE}" pid="19" name="MSIP_Label_a2493f3f-6595-4847-8f46-3790596519d0_ActionId">
    <vt:lpwstr>3c99ef72-816a-437b-b97d-30e721a1b5c2</vt:lpwstr>
  </property>
  <property fmtid="{D5CDD505-2E9C-101B-9397-08002B2CF9AE}" pid="20" name="MSIP_Label_a2493f3f-6595-4847-8f46-3790596519d0_Parent">
    <vt:lpwstr>cb8ef749-f464-4495-9b41-5047bcb17145</vt:lpwstr>
  </property>
  <property fmtid="{D5CDD505-2E9C-101B-9397-08002B2CF9AE}" pid="21" name="MSIP_Label_a2493f3f-6595-4847-8f46-3790596519d0_Extended_MSFT_Method">
    <vt:lpwstr>Manual</vt:lpwstr>
  </property>
  <property fmtid="{D5CDD505-2E9C-101B-9397-08002B2CF9AE}" pid="22" name="Sensitivity">
    <vt:lpwstr>Muu asiakirja Yleinen</vt:lpwstr>
  </property>
</Properties>
</file>